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96" r:id="rId1"/>
  </p:sldMasterIdLst>
  <p:notesMasterIdLst>
    <p:notesMasterId r:id="rId30"/>
  </p:notesMasterIdLst>
  <p:sldIdLst>
    <p:sldId id="256" r:id="rId2"/>
    <p:sldId id="324" r:id="rId3"/>
    <p:sldId id="298" r:id="rId4"/>
    <p:sldId id="299" r:id="rId5"/>
    <p:sldId id="300" r:id="rId6"/>
    <p:sldId id="271" r:id="rId7"/>
    <p:sldId id="305" r:id="rId8"/>
    <p:sldId id="302" r:id="rId9"/>
    <p:sldId id="306" r:id="rId10"/>
    <p:sldId id="301" r:id="rId11"/>
    <p:sldId id="308" r:id="rId12"/>
    <p:sldId id="303" r:id="rId13"/>
    <p:sldId id="304" r:id="rId14"/>
    <p:sldId id="309" r:id="rId15"/>
    <p:sldId id="310" r:id="rId16"/>
    <p:sldId id="311" r:id="rId17"/>
    <p:sldId id="312" r:id="rId18"/>
    <p:sldId id="314" r:id="rId19"/>
    <p:sldId id="316" r:id="rId20"/>
    <p:sldId id="320" r:id="rId21"/>
    <p:sldId id="319" r:id="rId22"/>
    <p:sldId id="323" r:id="rId23"/>
    <p:sldId id="313" r:id="rId24"/>
    <p:sldId id="315" r:id="rId25"/>
    <p:sldId id="317" r:id="rId26"/>
    <p:sldId id="318" r:id="rId27"/>
    <p:sldId id="321" r:id="rId28"/>
    <p:sldId id="322" r:id="rId29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3C1E0D26-C3B0-430A-BBC3-CC9F3B8DBA38}">
  <a:tblStyle styleId="{3C1E0D26-C3B0-430A-BBC3-CC9F3B8DBA38}" styleName="Table_0">
    <a:wholeTbl>
      <a:tcTxStyle b="off" i="off">
        <a:font>
          <a:latin typeface="Constantia"/>
          <a:ea typeface="Constantia"/>
          <a:cs typeface="Constantia"/>
        </a:font>
        <a:schemeClr val="dk1"/>
      </a:tcTxStyle>
      <a:tcStyle>
        <a:tcBdr>
          <a:left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8FAFB"/>
          </a:solidFill>
        </a:fill>
      </a:tcStyle>
    </a:wholeTbl>
    <a:band1H>
      <a:tcStyle>
        <a:tcBdr/>
        <a:fill>
          <a:solidFill>
            <a:srgbClr val="CDF5F7"/>
          </a:solidFill>
        </a:fill>
      </a:tcStyle>
    </a:band1H>
    <a:band1V>
      <a:tcStyle>
        <a:tcBdr/>
        <a:fill>
          <a:solidFill>
            <a:srgbClr val="CDF5F7"/>
          </a:solidFill>
        </a:fill>
      </a:tcStyle>
    </a:band1V>
    <a:lastCol>
      <a:tcTxStyle b="on" i="off">
        <a:font>
          <a:latin typeface="Constantia"/>
          <a:ea typeface="Constantia"/>
          <a:cs typeface="Constantia"/>
        </a:font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 i="off">
        <a:font>
          <a:latin typeface="Constantia"/>
          <a:ea typeface="Constantia"/>
          <a:cs typeface="Constantia"/>
        </a:font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 i="off">
        <a:font>
          <a:latin typeface="Constantia"/>
          <a:ea typeface="Constantia"/>
          <a:cs typeface="Constantia"/>
        </a:font>
        <a:schemeClr val="lt1"/>
      </a:tcTxStyle>
      <a:tcStyle>
        <a:tcBdr>
          <a:top>
            <a:ln w="381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onstantia"/>
          <a:ea typeface="Constantia"/>
          <a:cs typeface="Constantia"/>
        </a:font>
        <a:schemeClr val="lt1"/>
      </a:tcTxStyle>
      <a:tcStyle>
        <a:tcBdr>
          <a:bottom>
            <a:ln w="381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3"/>
          </a:solidFill>
        </a:fill>
      </a:tcStyle>
    </a:firstRow>
  </a:tblStyle>
  <a:tblStyle styleId="{9D0CDC97-BCFA-49D7-BEBD-CA8E63AFC127}" styleName="Table_1">
    <a:wholeTbl>
      <a:tcTxStyle b="off" i="off">
        <a:font>
          <a:latin typeface="Constantia"/>
          <a:ea typeface="Constantia"/>
          <a:cs typeface="Constantia"/>
        </a:font>
        <a:schemeClr val="dk1"/>
      </a:tcTxStyle>
      <a:tcStyle>
        <a:tcBdr>
          <a:left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8FAFB"/>
          </a:solidFill>
        </a:fill>
      </a:tcStyle>
    </a:wholeTbl>
    <a:band1H>
      <a:tcStyle>
        <a:tcBdr/>
        <a:fill>
          <a:solidFill>
            <a:srgbClr val="CDF5F7"/>
          </a:solidFill>
        </a:fill>
      </a:tcStyle>
    </a:band1H>
    <a:band1V>
      <a:tcStyle>
        <a:tcBdr/>
        <a:fill>
          <a:solidFill>
            <a:srgbClr val="CDF5F7"/>
          </a:solidFill>
        </a:fill>
      </a:tcStyle>
    </a:band1V>
    <a:lastCol>
      <a:tcTxStyle b="on" i="off">
        <a:font>
          <a:latin typeface="Constantia"/>
          <a:ea typeface="Constantia"/>
          <a:cs typeface="Constantia"/>
        </a:font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 i="off">
        <a:font>
          <a:latin typeface="Constantia"/>
          <a:ea typeface="Constantia"/>
          <a:cs typeface="Constantia"/>
        </a:font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 i="off">
        <a:font>
          <a:latin typeface="Constantia"/>
          <a:ea typeface="Constantia"/>
          <a:cs typeface="Constantia"/>
        </a:font>
        <a:schemeClr val="lt1"/>
      </a:tcTxStyle>
      <a:tcStyle>
        <a:tcBdr>
          <a:top>
            <a:ln w="381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onstantia"/>
          <a:ea typeface="Constantia"/>
          <a:cs typeface="Constantia"/>
        </a:font>
        <a:schemeClr val="lt1"/>
      </a:tcTxStyle>
      <a:tcStyle>
        <a:tcBdr>
          <a:bottom>
            <a:ln w="381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3"/>
          </a:solidFill>
        </a:fill>
      </a:tcStyle>
    </a:firstRow>
  </a:tblStyle>
  <a:tblStyle styleId="{70D0D207-0F60-4E5B-ADFF-44B14DDB0E2D}" styleName="Table_2">
    <a:wholeTbl>
      <a:tcTxStyle b="off" i="off">
        <a:font>
          <a:latin typeface="Constantia"/>
          <a:ea typeface="Constantia"/>
          <a:cs typeface="Constantia"/>
        </a:font>
        <a:schemeClr val="dk1"/>
      </a:tcTxStyle>
      <a:tcStyle>
        <a:tcBdr>
          <a:left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8FAFB"/>
          </a:solidFill>
        </a:fill>
      </a:tcStyle>
    </a:wholeTbl>
    <a:band1H>
      <a:tcStyle>
        <a:tcBdr/>
        <a:fill>
          <a:solidFill>
            <a:srgbClr val="CDF5F7"/>
          </a:solidFill>
        </a:fill>
      </a:tcStyle>
    </a:band1H>
    <a:band1V>
      <a:tcStyle>
        <a:tcBdr/>
        <a:fill>
          <a:solidFill>
            <a:srgbClr val="CDF5F7"/>
          </a:solidFill>
        </a:fill>
      </a:tcStyle>
    </a:band1V>
    <a:lastCol>
      <a:tcTxStyle b="on" i="off">
        <a:font>
          <a:latin typeface="Constantia"/>
          <a:ea typeface="Constantia"/>
          <a:cs typeface="Constantia"/>
        </a:font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 i="off">
        <a:font>
          <a:latin typeface="Constantia"/>
          <a:ea typeface="Constantia"/>
          <a:cs typeface="Constantia"/>
        </a:font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 i="off">
        <a:font>
          <a:latin typeface="Constantia"/>
          <a:ea typeface="Constantia"/>
          <a:cs typeface="Constantia"/>
        </a:font>
        <a:schemeClr val="lt1"/>
      </a:tcTxStyle>
      <a:tcStyle>
        <a:tcBdr>
          <a:top>
            <a:ln w="381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onstantia"/>
          <a:ea typeface="Constantia"/>
          <a:cs typeface="Constantia"/>
        </a:font>
        <a:schemeClr val="lt1"/>
      </a:tcTxStyle>
      <a:tcStyle>
        <a:tcBdr>
          <a:bottom>
            <a:ln w="381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3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149" autoAdjust="0"/>
  </p:normalViewPr>
  <p:slideViewPr>
    <p:cSldViewPr>
      <p:cViewPr varScale="1">
        <p:scale>
          <a:sx n="106" d="100"/>
          <a:sy n="106" d="100"/>
        </p:scale>
        <p:origin x="-175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Kenneth\Documents\Gantt%20char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plotArea>
      <c:layout>
        <c:manualLayout>
          <c:layoutTarget val="inner"/>
          <c:xMode val="edge"/>
          <c:yMode val="edge"/>
          <c:x val="7.0982972048280094E-2"/>
          <c:y val="0.15217783578566099"/>
          <c:w val="0.88846019915959706"/>
          <c:h val="0.84782216421433898"/>
        </c:manualLayout>
      </c:layout>
      <c:barChart>
        <c:barDir val="bar"/>
        <c:grouping val="stacked"/>
        <c:ser>
          <c:idx val="1"/>
          <c:order val="0"/>
          <c:tx>
            <c:strRef>
              <c:f>'Sheet2 (5)'!$B$1</c:f>
              <c:strCache>
                <c:ptCount val="1"/>
                <c:pt idx="0">
                  <c:v>Start Date</c:v>
                </c:pt>
              </c:strCache>
            </c:strRef>
          </c:tx>
          <c:spPr>
            <a:noFill/>
            <a:ln>
              <a:noFill/>
            </a:ln>
          </c:spPr>
          <c:cat>
            <c:strRef>
              <c:f>'Sheet2 (5)'!$A$2:$A$14</c:f>
              <c:strCache>
                <c:ptCount val="13"/>
                <c:pt idx="0">
                  <c:v>T1</c:v>
                </c:pt>
                <c:pt idx="1">
                  <c:v>T2</c:v>
                </c:pt>
                <c:pt idx="2">
                  <c:v>T3</c:v>
                </c:pt>
                <c:pt idx="3">
                  <c:v>T4</c:v>
                </c:pt>
                <c:pt idx="4">
                  <c:v>T5</c:v>
                </c:pt>
                <c:pt idx="5">
                  <c:v>T6</c:v>
                </c:pt>
                <c:pt idx="6">
                  <c:v>T7</c:v>
                </c:pt>
                <c:pt idx="7">
                  <c:v>T8</c:v>
                </c:pt>
                <c:pt idx="8">
                  <c:v>T9</c:v>
                </c:pt>
                <c:pt idx="9">
                  <c:v>T10</c:v>
                </c:pt>
                <c:pt idx="10">
                  <c:v>T11</c:v>
                </c:pt>
                <c:pt idx="11">
                  <c:v>T12</c:v>
                </c:pt>
                <c:pt idx="12">
                  <c:v>T13</c:v>
                </c:pt>
              </c:strCache>
            </c:strRef>
          </c:cat>
          <c:val>
            <c:numRef>
              <c:f>'Sheet2 (5)'!$B$2:$B$14</c:f>
              <c:numCache>
                <c:formatCode>m/d/yyyy</c:formatCode>
                <c:ptCount val="13"/>
                <c:pt idx="0">
                  <c:v>42037</c:v>
                </c:pt>
                <c:pt idx="1">
                  <c:v>42037</c:v>
                </c:pt>
                <c:pt idx="2">
                  <c:v>42037</c:v>
                </c:pt>
                <c:pt idx="3">
                  <c:v>42051</c:v>
                </c:pt>
                <c:pt idx="4">
                  <c:v>42051</c:v>
                </c:pt>
                <c:pt idx="5">
                  <c:v>42051</c:v>
                </c:pt>
                <c:pt idx="6">
                  <c:v>42065</c:v>
                </c:pt>
                <c:pt idx="7">
                  <c:v>42065</c:v>
                </c:pt>
                <c:pt idx="8">
                  <c:v>42065</c:v>
                </c:pt>
                <c:pt idx="9">
                  <c:v>42086</c:v>
                </c:pt>
                <c:pt idx="10">
                  <c:v>42086</c:v>
                </c:pt>
                <c:pt idx="11">
                  <c:v>42100</c:v>
                </c:pt>
                <c:pt idx="12">
                  <c:v>42100</c:v>
                </c:pt>
              </c:numCache>
            </c:numRef>
          </c:val>
        </c:ser>
        <c:ser>
          <c:idx val="0"/>
          <c:order val="1"/>
          <c:tx>
            <c:strRef>
              <c:f>'Sheet2 (5)'!$C$1</c:f>
              <c:strCache>
                <c:ptCount val="1"/>
                <c:pt idx="0">
                  <c:v>Duration</c:v>
                </c:pt>
              </c:strCache>
            </c:strRef>
          </c:tx>
          <c:spPr>
            <a:solidFill>
              <a:schemeClr val="accent2"/>
            </a:solidFill>
            <a:ln w="25400" cap="flat" cmpd="sng" algn="ctr">
              <a:solidFill>
                <a:schemeClr val="accent2">
                  <a:shade val="50000"/>
                </a:schemeClr>
              </a:solidFill>
              <a:prstDash val="solid"/>
            </a:ln>
            <a:effectLst/>
          </c:spPr>
          <c:dPt>
            <c:idx val="0"/>
            <c:spPr>
              <a:solidFill>
                <a:schemeClr val="accent3"/>
              </a:solidFill>
              <a:ln w="25400" cap="flat" cmpd="sng" algn="ctr">
                <a:solidFill>
                  <a:schemeClr val="accent3">
                    <a:shade val="50000"/>
                  </a:schemeClr>
                </a:solidFill>
                <a:prstDash val="solid"/>
              </a:ln>
              <a:effectLst/>
            </c:spPr>
          </c:dPt>
          <c:dPt>
            <c:idx val="2"/>
            <c:spPr>
              <a:solidFill>
                <a:schemeClr val="accent3"/>
              </a:solidFill>
              <a:ln w="25400" cap="flat" cmpd="sng" algn="ctr">
                <a:solidFill>
                  <a:schemeClr val="accent3">
                    <a:shade val="50000"/>
                  </a:schemeClr>
                </a:solidFill>
                <a:prstDash val="solid"/>
              </a:ln>
              <a:effectLst/>
            </c:spPr>
          </c:dPt>
          <c:dPt>
            <c:idx val="3"/>
            <c:spPr>
              <a:solidFill>
                <a:schemeClr val="accent3"/>
              </a:solidFill>
              <a:ln w="25400" cap="flat" cmpd="sng" algn="ctr">
                <a:solidFill>
                  <a:schemeClr val="accent3">
                    <a:shade val="50000"/>
                  </a:schemeClr>
                </a:solidFill>
                <a:prstDash val="solid"/>
              </a:ln>
              <a:effectLst/>
            </c:spPr>
          </c:dPt>
          <c:dPt>
            <c:idx val="5"/>
            <c:spPr>
              <a:solidFill>
                <a:schemeClr val="accent3"/>
              </a:solidFill>
              <a:ln w="25400" cap="flat" cmpd="sng" algn="ctr">
                <a:solidFill>
                  <a:schemeClr val="accent3">
                    <a:shade val="50000"/>
                  </a:schemeClr>
                </a:solidFill>
                <a:prstDash val="solid"/>
              </a:ln>
              <a:effectLst/>
            </c:spPr>
          </c:dPt>
          <c:dPt>
            <c:idx val="6"/>
            <c:spPr>
              <a:solidFill>
                <a:schemeClr val="accent3"/>
              </a:solidFill>
              <a:ln w="25400" cap="flat" cmpd="sng" algn="ctr">
                <a:solidFill>
                  <a:schemeClr val="accent3">
                    <a:shade val="50000"/>
                  </a:schemeClr>
                </a:solidFill>
                <a:prstDash val="solid"/>
              </a:ln>
              <a:effectLst/>
            </c:spPr>
          </c:dPt>
          <c:dPt>
            <c:idx val="8"/>
            <c:spPr>
              <a:solidFill>
                <a:schemeClr val="accent3"/>
              </a:solidFill>
              <a:ln w="25400" cap="flat" cmpd="sng" algn="ctr">
                <a:solidFill>
                  <a:schemeClr val="accent3">
                    <a:shade val="50000"/>
                  </a:schemeClr>
                </a:solidFill>
                <a:prstDash val="solid"/>
              </a:ln>
              <a:effectLst/>
            </c:spPr>
          </c:dPt>
          <c:dPt>
            <c:idx val="9"/>
            <c:spPr>
              <a:solidFill>
                <a:schemeClr val="accent3"/>
              </a:solidFill>
              <a:ln w="25400" cap="flat" cmpd="sng" algn="ctr">
                <a:solidFill>
                  <a:schemeClr val="accent3">
                    <a:shade val="50000"/>
                  </a:schemeClr>
                </a:solidFill>
                <a:prstDash val="solid"/>
              </a:ln>
              <a:effectLst/>
            </c:spPr>
          </c:dPt>
          <c:dPt>
            <c:idx val="11"/>
            <c:spPr>
              <a:solidFill>
                <a:schemeClr val="accent3"/>
              </a:solidFill>
              <a:ln w="25400" cap="flat" cmpd="sng" algn="ctr">
                <a:solidFill>
                  <a:schemeClr val="accent3">
                    <a:shade val="50000"/>
                  </a:schemeClr>
                </a:solidFill>
                <a:prstDash val="solid"/>
              </a:ln>
              <a:effectLst/>
            </c:spPr>
          </c:dPt>
          <c:cat>
            <c:strRef>
              <c:f>'Sheet2 (5)'!$A$2:$A$14</c:f>
              <c:strCache>
                <c:ptCount val="13"/>
                <c:pt idx="0">
                  <c:v>T1</c:v>
                </c:pt>
                <c:pt idx="1">
                  <c:v>T2</c:v>
                </c:pt>
                <c:pt idx="2">
                  <c:v>T3</c:v>
                </c:pt>
                <c:pt idx="3">
                  <c:v>T4</c:v>
                </c:pt>
                <c:pt idx="4">
                  <c:v>T5</c:v>
                </c:pt>
                <c:pt idx="5">
                  <c:v>T6</c:v>
                </c:pt>
                <c:pt idx="6">
                  <c:v>T7</c:v>
                </c:pt>
                <c:pt idx="7">
                  <c:v>T8</c:v>
                </c:pt>
                <c:pt idx="8">
                  <c:v>T9</c:v>
                </c:pt>
                <c:pt idx="9">
                  <c:v>T10</c:v>
                </c:pt>
                <c:pt idx="10">
                  <c:v>T11</c:v>
                </c:pt>
                <c:pt idx="11">
                  <c:v>T12</c:v>
                </c:pt>
                <c:pt idx="12">
                  <c:v>T13</c:v>
                </c:pt>
              </c:strCache>
            </c:strRef>
          </c:cat>
          <c:val>
            <c:numRef>
              <c:f>'Sheet2 (5)'!$C$2:$C$14</c:f>
              <c:numCache>
                <c:formatCode>General</c:formatCode>
                <c:ptCount val="13"/>
                <c:pt idx="0">
                  <c:v>11</c:v>
                </c:pt>
                <c:pt idx="1">
                  <c:v>14</c:v>
                </c:pt>
                <c:pt idx="2">
                  <c:v>14</c:v>
                </c:pt>
                <c:pt idx="3">
                  <c:v>11</c:v>
                </c:pt>
                <c:pt idx="4">
                  <c:v>14</c:v>
                </c:pt>
                <c:pt idx="5">
                  <c:v>14</c:v>
                </c:pt>
                <c:pt idx="6">
                  <c:v>18</c:v>
                </c:pt>
                <c:pt idx="7">
                  <c:v>21</c:v>
                </c:pt>
                <c:pt idx="8">
                  <c:v>21</c:v>
                </c:pt>
                <c:pt idx="9">
                  <c:v>11</c:v>
                </c:pt>
                <c:pt idx="10">
                  <c:v>14</c:v>
                </c:pt>
                <c:pt idx="11">
                  <c:v>11</c:v>
                </c:pt>
                <c:pt idx="12">
                  <c:v>14</c:v>
                </c:pt>
              </c:numCache>
            </c:numRef>
          </c:val>
        </c:ser>
        <c:overlap val="100"/>
        <c:axId val="171746816"/>
        <c:axId val="171748352"/>
      </c:barChart>
      <c:catAx>
        <c:axId val="171746816"/>
        <c:scaling>
          <c:orientation val="maxMin"/>
        </c:scaling>
        <c:axPos val="l"/>
        <c:tickLblPos val="nextTo"/>
        <c:crossAx val="171748352"/>
        <c:crosses val="autoZero"/>
        <c:auto val="1"/>
        <c:lblAlgn val="ctr"/>
        <c:lblOffset val="100"/>
      </c:catAx>
      <c:valAx>
        <c:axId val="171748352"/>
        <c:scaling>
          <c:orientation val="minMax"/>
          <c:min val="42037"/>
        </c:scaling>
        <c:axPos val="t"/>
        <c:majorGridlines/>
        <c:numFmt formatCode="m/d/yy;@" sourceLinked="0"/>
        <c:tickLblPos val="nextTo"/>
        <c:crossAx val="171746816"/>
        <c:crosses val="autoZero"/>
        <c:crossBetween val="between"/>
      </c:valAx>
    </c:plotArea>
    <c:plotVisOnly val="1"/>
  </c:chart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9616509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Explain the scope of the project. What it is. Target client.</a:t>
            </a:r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2</a:t>
            </a:fld>
            <a:endParaRPr lang="en-US"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903261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Say developer</a:t>
            </a:r>
            <a:r>
              <a:rPr lang="en-US" baseline="0" dirty="0" smtClean="0"/>
              <a:t> and tester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E64E5B-5BF3-4522-911F-CA0BBD288157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/>
              <a:t>It is being hosted on a virtual machine with windows 7 running with </a:t>
            </a:r>
            <a:r>
              <a:rPr lang="en-US" sz="2400" dirty="0" err="1" smtClean="0"/>
              <a:t>JBoss</a:t>
            </a:r>
            <a:r>
              <a:rPr lang="en-US" sz="2400" dirty="0" smtClean="0"/>
              <a:t> 7.1 application server and Spring 4.0 framework and </a:t>
            </a:r>
            <a:r>
              <a:rPr lang="en-US" sz="2400" dirty="0" err="1" smtClean="0"/>
              <a:t>MySQL</a:t>
            </a:r>
            <a:r>
              <a:rPr lang="en-US" sz="2400" dirty="0" smtClean="0"/>
              <a:t> database on the FIU SCIS network. Below is the representation of it. </a:t>
            </a:r>
            <a:endParaRPr lang="en-US" sz="2400" dirty="0" smtClean="0">
              <a:solidFill>
                <a:srgbClr val="00000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pPr marL="0" lvl="0" indent="0">
                <a:spcBef>
                  <a:spcPts val="0"/>
                </a:spcBef>
                <a:buSzPct val="25000"/>
                <a:buNone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/>
              <a:t>It is being hosted on a virtual machine with windows 7 running with </a:t>
            </a:r>
            <a:r>
              <a:rPr lang="en-US" sz="2400" dirty="0" err="1" smtClean="0"/>
              <a:t>JBoss</a:t>
            </a:r>
            <a:r>
              <a:rPr lang="en-US" sz="2400" dirty="0" smtClean="0"/>
              <a:t> 7.1 application server and Spring 4.0 framework and </a:t>
            </a:r>
            <a:r>
              <a:rPr lang="en-US" sz="2400" dirty="0" err="1" smtClean="0"/>
              <a:t>MySQL</a:t>
            </a:r>
            <a:r>
              <a:rPr lang="en-US" sz="2400" dirty="0" smtClean="0"/>
              <a:t> database on the FIU SCIS network. Below is the representation of it. </a:t>
            </a:r>
            <a:endParaRPr lang="en-US" sz="2400" smtClean="0">
              <a:solidFill>
                <a:srgbClr val="000000"/>
              </a:solidFill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pPr marL="0" lvl="0" indent="0">
                <a:spcBef>
                  <a:spcPts val="0"/>
                </a:spcBef>
                <a:buSzPct val="25000"/>
                <a:buNone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/>
              <a:t>It is being hosted on a virtual machine with windows 7 running with </a:t>
            </a:r>
            <a:r>
              <a:rPr lang="en-US" sz="2400" dirty="0" err="1" smtClean="0"/>
              <a:t>JBoss</a:t>
            </a:r>
            <a:r>
              <a:rPr lang="en-US" sz="2400" dirty="0" smtClean="0"/>
              <a:t> 7.1 application server and Spring 4.0 framework and </a:t>
            </a:r>
            <a:r>
              <a:rPr lang="en-US" sz="2400" dirty="0" err="1" smtClean="0"/>
              <a:t>MySQL</a:t>
            </a:r>
            <a:r>
              <a:rPr lang="en-US" sz="2400" dirty="0" smtClean="0"/>
              <a:t> database on the FIU SCIS network. Below is the representation of it. </a:t>
            </a:r>
            <a:endParaRPr lang="en-US" sz="2400" smtClean="0">
              <a:solidFill>
                <a:srgbClr val="000000"/>
              </a:solidFill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pPr marL="0" lvl="0" indent="0">
                <a:spcBef>
                  <a:spcPts val="0"/>
                </a:spcBef>
                <a:buSzPct val="25000"/>
                <a:buNone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pPr marL="0" lvl="0" indent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pPr marL="0" lvl="0" indent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pPr marL="0" lvl="0" indent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pPr marL="0" lvl="0" indent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pPr marL="0" lvl="0" indent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pPr marL="0" lvl="0" indent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pPr marL="0" lvl="0" indent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pPr marL="0" lvl="0" indent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pPr marL="0" lvl="0" indent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pPr marL="0" lvl="0" indent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pPr marL="0" lvl="0" indent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pPr marL="0" lvl="0" indent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ctrTitle"/>
          </p:nvPr>
        </p:nvSpPr>
        <p:spPr>
          <a:xfrm>
            <a:off x="685800" y="1353200"/>
            <a:ext cx="7772400" cy="2247248"/>
          </a:xfrm>
          <a:prstGeom prst="rect">
            <a:avLst/>
          </a:prstGeom>
          <a:noFill/>
          <a:ln>
            <a:noFill/>
          </a:ln>
        </p:spPr>
        <p:txBody>
          <a:bodyPr lIns="0" tIns="0" rIns="18275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rgbClr val="53ECF3"/>
              </a:buClr>
              <a:buSzPct val="25000"/>
              <a:buFont typeface="Calibri"/>
              <a:buNone/>
            </a:pPr>
            <a:r>
              <a:rPr lang="en-US" sz="5050" b="1" i="0" u="none" strike="noStrike" cap="none" baseline="0" dirty="0">
                <a:solidFill>
                  <a:srgbClr val="53ECF3"/>
                </a:solidFill>
                <a:latin typeface="Calibri"/>
                <a:ea typeface="Calibri"/>
                <a:cs typeface="Calibri"/>
                <a:sym typeface="Calibri"/>
              </a:rPr>
              <a:t>Project: Virtual Queue 2.0</a:t>
            </a:r>
            <a:br>
              <a:rPr lang="en-US" sz="5050" b="1" i="0" u="none" strike="noStrike" cap="none" baseline="0" dirty="0">
                <a:solidFill>
                  <a:srgbClr val="53ECF3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5050" b="1" i="0" u="none" strike="noStrike" cap="none" baseline="0" dirty="0">
                <a:solidFill>
                  <a:srgbClr val="53ECF3"/>
                </a:solidFill>
                <a:latin typeface="Calibri"/>
                <a:ea typeface="Calibri"/>
                <a:cs typeface="Calibri"/>
                <a:sym typeface="Calibri"/>
              </a:rPr>
              <a:t>Student: Kenneth </a:t>
            </a:r>
            <a:r>
              <a:rPr lang="en-US" sz="5050" b="1" i="0" u="none" strike="noStrike" cap="none" baseline="0" dirty="0" err="1">
                <a:solidFill>
                  <a:srgbClr val="53ECF3"/>
                </a:solidFill>
                <a:latin typeface="Calibri"/>
                <a:ea typeface="Calibri"/>
                <a:cs typeface="Calibri"/>
                <a:sym typeface="Calibri"/>
              </a:rPr>
              <a:t>Kon</a:t>
            </a:r>
            <a:r>
              <a:rPr lang="en-US" sz="5050" b="1" i="0" u="none" strike="noStrike" cap="none" baseline="0" dirty="0">
                <a:solidFill>
                  <a:srgbClr val="53ECF3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5050" b="1" i="0" u="none" strike="noStrike" cap="none" baseline="0" dirty="0">
                <a:solidFill>
                  <a:srgbClr val="53ECF3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5050" b="1" i="0" u="none" strike="noStrike" cap="none" baseline="0" dirty="0">
                <a:solidFill>
                  <a:srgbClr val="53ECF3"/>
                </a:solidFill>
                <a:latin typeface="Calibri"/>
                <a:ea typeface="Calibri"/>
                <a:cs typeface="Calibri"/>
                <a:sym typeface="Calibri"/>
              </a:rPr>
              <a:t>Michael </a:t>
            </a:r>
            <a:r>
              <a:rPr lang="en-US" sz="5050" b="1" i="0" u="none" strike="noStrike" cap="none" baseline="0" dirty="0" err="1">
                <a:solidFill>
                  <a:srgbClr val="53ECF3"/>
                </a:solidFill>
                <a:latin typeface="Calibri"/>
                <a:ea typeface="Calibri"/>
                <a:cs typeface="Calibri"/>
                <a:sym typeface="Calibri"/>
              </a:rPr>
              <a:t>Lazo</a:t>
            </a:r>
            <a:r>
              <a:rPr lang="en-US" sz="5050" b="1" i="0" u="none" strike="noStrike" cap="none" baseline="0" dirty="0">
                <a:solidFill>
                  <a:srgbClr val="53ECF3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5050" b="1" i="0" u="none" strike="noStrike" cap="none" baseline="0" dirty="0">
                <a:solidFill>
                  <a:srgbClr val="53ECF3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5050" b="1" i="0" u="none" strike="noStrike" cap="none" baseline="0" dirty="0">
                <a:solidFill>
                  <a:srgbClr val="53ECF3"/>
                </a:solidFill>
                <a:latin typeface="Calibri"/>
                <a:ea typeface="Calibri"/>
                <a:cs typeface="Calibri"/>
                <a:sym typeface="Calibri"/>
              </a:rPr>
              <a:t>Mentor: </a:t>
            </a:r>
            <a:r>
              <a:rPr lang="en-US" sz="5050" b="1" i="0" u="none" strike="noStrike" cap="none" baseline="0" dirty="0" smtClean="0">
                <a:solidFill>
                  <a:srgbClr val="53ECF3"/>
                </a:solidFill>
                <a:latin typeface="Calibri"/>
                <a:ea typeface="Calibri"/>
                <a:cs typeface="Calibri"/>
                <a:sym typeface="Calibri"/>
              </a:rPr>
              <a:t>Bernard </a:t>
            </a:r>
            <a:r>
              <a:rPr lang="en-US" sz="5050" b="1" i="0" u="none" strike="noStrike" cap="none" baseline="0" dirty="0" err="1">
                <a:solidFill>
                  <a:srgbClr val="53ECF3"/>
                </a:solidFill>
                <a:latin typeface="Calibri"/>
                <a:ea typeface="Calibri"/>
                <a:cs typeface="Calibri"/>
                <a:sym typeface="Calibri"/>
              </a:rPr>
              <a:t>Parenteau</a:t>
            </a:r>
            <a:endParaRPr lang="en-US" sz="5050" b="1" i="0" u="none" strike="noStrike" cap="none" baseline="0" dirty="0">
              <a:solidFill>
                <a:srgbClr val="53ECF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Shape 94"/>
          <p:cNvSpPr txBox="1">
            <a:spLocks noGrp="1"/>
          </p:cNvSpPr>
          <p:nvPr>
            <p:ph type="subTitle" idx="1"/>
          </p:nvPr>
        </p:nvSpPr>
        <p:spPr>
          <a:xfrm>
            <a:off x="609600" y="4343400"/>
            <a:ext cx="8077200" cy="2155725"/>
          </a:xfrm>
          <a:prstGeom prst="rect">
            <a:avLst/>
          </a:prstGeom>
          <a:noFill/>
          <a:ln>
            <a:noFill/>
          </a:ln>
        </p:spPr>
        <p:txBody>
          <a:bodyPr lIns="0" tIns="45700" rIns="18275" bIns="45700" anchor="t" anchorCtr="0">
            <a:noAutofit/>
          </a:bodyPr>
          <a:lstStyle/>
          <a:p>
            <a:pPr marL="0" marR="45720" lvl="0" indent="0" algn="r" rtl="0">
              <a:lnSpc>
                <a:spcPct val="80000"/>
              </a:lnSpc>
              <a:spcBef>
                <a:spcPts val="0"/>
              </a:spcBef>
              <a:buClr>
                <a:schemeClr val="accent3"/>
              </a:buClr>
              <a:buSzPct val="25000"/>
              <a:buFont typeface="Noto Symbol"/>
              <a:buNone/>
            </a:pPr>
            <a:r>
              <a:rPr lang="en-US" sz="3800" b="1" i="0" u="none" strike="noStrike" cap="none" baseline="0" dirty="0" smtClean="0">
                <a:solidFill>
                  <a:srgbClr val="FF0000"/>
                </a:solidFill>
                <a:latin typeface="Merriweather"/>
                <a:ea typeface="Merriweather"/>
                <a:cs typeface="Merriweather"/>
                <a:sym typeface="Merriweather"/>
              </a:rPr>
              <a:t>Intro Video</a:t>
            </a:r>
            <a:endParaRPr lang="en-US" sz="3800" b="1" i="0" u="none" strike="noStrike" cap="none" baseline="0" dirty="0">
              <a:solidFill>
                <a:srgbClr val="FF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marR="45720" lvl="0" indent="0" algn="r" rtl="0">
              <a:lnSpc>
                <a:spcPct val="80000"/>
              </a:lnSpc>
              <a:spcBef>
                <a:spcPts val="481"/>
              </a:spcBef>
              <a:buClr>
                <a:schemeClr val="accent3"/>
              </a:buClr>
              <a:buFont typeface="Noto Symbol"/>
              <a:buNone/>
            </a:pPr>
            <a:endParaRPr sz="2400" b="0" i="0" u="none" strike="noStrike" cap="none" baseline="0" dirty="0" smtClean="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marR="45720" lvl="0" indent="0" algn="r" rtl="0">
              <a:lnSpc>
                <a:spcPct val="80000"/>
              </a:lnSpc>
              <a:spcBef>
                <a:spcPts val="480"/>
              </a:spcBef>
              <a:buClr>
                <a:schemeClr val="accent3"/>
              </a:buClr>
              <a:buSzPct val="25000"/>
              <a:buFont typeface="Noto Symbol"/>
              <a:buNone/>
            </a:pPr>
            <a:r>
              <a:rPr lang="en-US" sz="2400" b="0" i="0" u="none" strike="noStrike" cap="none" baseline="0" dirty="0" smtClean="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CIS </a:t>
            </a:r>
            <a:r>
              <a:rPr lang="en-US" sz="2400" b="0" i="0" u="none" strike="noStrike" cap="none" baseline="0" dirty="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4911 Senior Project</a:t>
            </a:r>
          </a:p>
          <a:p>
            <a:pPr marL="0" marR="45720" lvl="0" indent="0" algn="r" rtl="0">
              <a:lnSpc>
                <a:spcPct val="80000"/>
              </a:lnSpc>
              <a:spcBef>
                <a:spcPts val="480"/>
              </a:spcBef>
              <a:buClr>
                <a:schemeClr val="accent3"/>
              </a:buClr>
              <a:buSzPct val="25000"/>
              <a:buFont typeface="Noto Symbol"/>
              <a:buNone/>
            </a:pPr>
            <a:r>
              <a:rPr lang="en-US" sz="2400" b="0" i="0" u="none" strike="noStrike" cap="none" baseline="0" dirty="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School of Computing and Information Sciences</a:t>
            </a:r>
          </a:p>
          <a:p>
            <a:pPr marL="0" marR="45720" lvl="0" indent="0" algn="r" rtl="0">
              <a:lnSpc>
                <a:spcPct val="80000"/>
              </a:lnSpc>
              <a:spcBef>
                <a:spcPts val="480"/>
              </a:spcBef>
              <a:buClr>
                <a:schemeClr val="accent3"/>
              </a:buClr>
              <a:buSzPct val="25000"/>
              <a:buFont typeface="Noto Symbol"/>
              <a:buNone/>
            </a:pPr>
            <a:r>
              <a:rPr lang="en-US" sz="2400" b="0" i="0" u="none" strike="noStrike" cap="none" baseline="0" dirty="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Florida International University</a:t>
            </a:r>
          </a:p>
          <a:p>
            <a:pPr marL="0" marR="45720" lvl="0" indent="0" algn="r" rtl="0">
              <a:lnSpc>
                <a:spcPct val="80000"/>
              </a:lnSpc>
              <a:spcBef>
                <a:spcPts val="481"/>
              </a:spcBef>
              <a:buClr>
                <a:schemeClr val="accent3"/>
              </a:buClr>
              <a:buFont typeface="Noto Symbol"/>
              <a:buNone/>
            </a:pPr>
            <a:endParaRPr sz="2400" b="0" i="0" u="none" strike="noStrike" cap="none" baseline="0" dirty="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User Story</a:t>
            </a:r>
            <a:endParaRPr lang="en-US" dirty="0"/>
          </a:p>
        </p:txBody>
      </p:sp>
      <p:pic>
        <p:nvPicPr>
          <p:cNvPr id="2050" name="Picture 2" descr="C:\Users\Kenneth\Pictures\final intro pics\Simulate Dequeue User story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295400"/>
            <a:ext cx="7773988" cy="5486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i="1" dirty="0" smtClean="0"/>
              <a:t>Use Case ID: </a:t>
            </a:r>
            <a:r>
              <a:rPr lang="en-US" b="1" dirty="0" smtClean="0"/>
              <a:t>VQ19 – Simulate </a:t>
            </a:r>
            <a:r>
              <a:rPr lang="en-US" b="1" dirty="0" err="1" smtClean="0"/>
              <a:t>Dequeue</a:t>
            </a:r>
            <a:r>
              <a:rPr lang="en-US" b="1" dirty="0" smtClean="0"/>
              <a:t> Visitors from </a:t>
            </a:r>
            <a:r>
              <a:rPr lang="en-US" b="1" dirty="0" err="1" smtClean="0"/>
              <a:t>Rides</a:t>
            </a:r>
            <a:r>
              <a:rPr lang="en-US" i="1" dirty="0" err="1" smtClean="0"/>
              <a:t>Descriptions</a:t>
            </a:r>
            <a:r>
              <a:rPr lang="en-US" i="1" dirty="0" smtClean="0"/>
              <a:t>:</a:t>
            </a:r>
            <a:r>
              <a:rPr lang="en-US" dirty="0" smtClean="0"/>
              <a:t> Admin has ability to remove queues records for particular rides.</a:t>
            </a:r>
          </a:p>
          <a:p>
            <a:r>
              <a:rPr lang="en-US" i="1" dirty="0" smtClean="0"/>
              <a:t>User Story:</a:t>
            </a:r>
            <a:r>
              <a:rPr lang="en-US" dirty="0" smtClean="0"/>
              <a:t> #90 Simulate Queue for admin: Add Multiple Visitors to Rides</a:t>
            </a:r>
          </a:p>
          <a:p>
            <a:r>
              <a:rPr lang="en-US" i="1" dirty="0" smtClean="0"/>
              <a:t>Actors: </a:t>
            </a:r>
            <a:r>
              <a:rPr lang="en-US" dirty="0" smtClean="0"/>
              <a:t>Single Venue Admin</a:t>
            </a:r>
          </a:p>
          <a:p>
            <a:r>
              <a:rPr lang="en-US" i="1" dirty="0" smtClean="0"/>
              <a:t>Pre-condition:</a:t>
            </a:r>
            <a:endParaRPr lang="en-US" dirty="0" smtClean="0"/>
          </a:p>
          <a:p>
            <a:r>
              <a:rPr lang="en-US" dirty="0" smtClean="0"/>
              <a:t>1.      Admin is logged in.</a:t>
            </a:r>
          </a:p>
          <a:p>
            <a:r>
              <a:rPr lang="en-US" dirty="0" smtClean="0"/>
              <a:t> </a:t>
            </a:r>
          </a:p>
          <a:p>
            <a:r>
              <a:rPr lang="en-US" i="1" dirty="0" smtClean="0"/>
              <a:t>Steps:</a:t>
            </a:r>
            <a:endParaRPr lang="en-US" dirty="0" smtClean="0"/>
          </a:p>
          <a:p>
            <a:r>
              <a:rPr lang="en-US" dirty="0" smtClean="0"/>
              <a:t>1.      </a:t>
            </a:r>
            <a:r>
              <a:rPr lang="en-US" u="sng" dirty="0" smtClean="0"/>
              <a:t>Use case begins</a:t>
            </a:r>
            <a:r>
              <a:rPr lang="en-US" dirty="0" smtClean="0"/>
              <a:t> when admin clicks on admin ride tab.</a:t>
            </a:r>
          </a:p>
          <a:p>
            <a:r>
              <a:rPr lang="en-US" dirty="0" smtClean="0"/>
              <a:t>2.      Then the Admin Ride Table will be populated with all active rides and total # of records queued in that venue.</a:t>
            </a:r>
          </a:p>
          <a:p>
            <a:r>
              <a:rPr lang="en-US" dirty="0" smtClean="0"/>
              <a:t>3.      </a:t>
            </a:r>
            <a:r>
              <a:rPr lang="en-US" u="sng" dirty="0" smtClean="0"/>
              <a:t>Use case ends </a:t>
            </a:r>
            <a:r>
              <a:rPr lang="en-US" dirty="0" smtClean="0"/>
              <a:t> the Admin presses the Admin Remove Queue button for specific ride from the table.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 </a:t>
            </a:r>
          </a:p>
          <a:p>
            <a:r>
              <a:rPr lang="en-US" i="1" dirty="0" smtClean="0"/>
              <a:t>Post-conditions:</a:t>
            </a:r>
            <a:endParaRPr lang="en-US" dirty="0" smtClean="0"/>
          </a:p>
          <a:p>
            <a:r>
              <a:rPr lang="en-US" dirty="0" smtClean="0"/>
              <a:t>1.      The system shall update the queue, by removing # equal to the rides max capacity.</a:t>
            </a:r>
          </a:p>
          <a:p>
            <a:r>
              <a:rPr lang="en-US" dirty="0" smtClean="0"/>
              <a:t>2.      The system shall update the number of queue records on the Admin Ride Table for that specific ride.</a:t>
            </a:r>
          </a:p>
          <a:p>
            <a:r>
              <a:rPr lang="en-US" dirty="0" smtClean="0"/>
              <a:t> </a:t>
            </a:r>
          </a:p>
          <a:p>
            <a:r>
              <a:rPr lang="en-US" i="1" dirty="0" smtClean="0"/>
              <a:t>Alternative Courses of Action:</a:t>
            </a:r>
            <a:endParaRPr lang="en-US" dirty="0" smtClean="0"/>
          </a:p>
          <a:p>
            <a:r>
              <a:rPr lang="en-US" dirty="0" smtClean="0"/>
              <a:t>1.      In step 3, User does not press the Admin Remove Queue button.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Simulate </a:t>
            </a:r>
            <a:r>
              <a:rPr lang="en-US" dirty="0" err="1" smtClean="0"/>
              <a:t>Dequeue</a:t>
            </a:r>
            <a:r>
              <a:rPr lang="en-US" smtClean="0"/>
              <a:t> Visitors </a:t>
            </a:r>
            <a:r>
              <a:rPr lang="en-US" dirty="0" smtClean="0"/>
              <a:t>to Rides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Simulate </a:t>
            </a:r>
            <a:r>
              <a:rPr lang="en-US" dirty="0" err="1" smtClean="0"/>
              <a:t>Dequeu</a:t>
            </a:r>
            <a:r>
              <a:rPr lang="en-US" dirty="0" smtClean="0"/>
              <a:t> Visitors for Rides</a:t>
            </a:r>
            <a:endParaRPr lang="en-US" dirty="0"/>
          </a:p>
        </p:txBody>
      </p:sp>
      <p:pic>
        <p:nvPicPr>
          <p:cNvPr id="3074" name="Picture 2" descr="C:\Users\Kenneth\Pictures\final intro pics\AdminDequeu Sequence Diagram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447800"/>
            <a:ext cx="7620000" cy="466920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defRPr/>
            </a:pPr>
            <a:r>
              <a:rPr lang="en-US" sz="2800" dirty="0" smtClean="0">
                <a:solidFill>
                  <a:srgbClr val="000000"/>
                </a:solidFill>
              </a:rPr>
              <a:t>Architecture</a:t>
            </a:r>
          </a:p>
          <a:p>
            <a:pPr lvl="1" algn="just">
              <a:defRPr/>
            </a:pPr>
            <a:r>
              <a:rPr lang="en-US" sz="2400" dirty="0" smtClean="0">
                <a:solidFill>
                  <a:srgbClr val="000000"/>
                </a:solidFill>
              </a:rPr>
              <a:t>Three Tier</a:t>
            </a:r>
          </a:p>
          <a:p>
            <a:pPr lvl="2" algn="just">
              <a:defRPr/>
            </a:pPr>
            <a:r>
              <a:rPr lang="en-US" sz="2400" dirty="0" smtClean="0">
                <a:solidFill>
                  <a:srgbClr val="000000"/>
                </a:solidFill>
              </a:rPr>
              <a:t>These will allow for horizontal scalability, which will let to multiple server instances to easily handle high traffic on the site. </a:t>
            </a:r>
          </a:p>
          <a:p>
            <a:pPr lvl="2" algn="just">
              <a:defRPr/>
            </a:pPr>
            <a:endParaRPr lang="en-US" sz="2400" dirty="0" smtClean="0">
              <a:solidFill>
                <a:srgbClr val="000000"/>
              </a:solidFill>
            </a:endParaRPr>
          </a:p>
          <a:p>
            <a:pPr lvl="1" algn="just">
              <a:defRPr/>
            </a:pPr>
            <a:r>
              <a:rPr lang="en-US" sz="2400" dirty="0" smtClean="0">
                <a:solidFill>
                  <a:srgbClr val="000000"/>
                </a:solidFill>
              </a:rPr>
              <a:t>Multilayer architecture</a:t>
            </a:r>
          </a:p>
          <a:p>
            <a:pPr lvl="2" algn="just">
              <a:defRPr/>
            </a:pPr>
            <a:r>
              <a:rPr lang="en-US" sz="2400" dirty="0" smtClean="0">
                <a:solidFill>
                  <a:srgbClr val="000000"/>
                </a:solidFill>
              </a:rPr>
              <a:t>Allows decoupling each layer using interfaces contracts only to communicate between them.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System Decomposition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defRPr/>
            </a:pPr>
            <a:r>
              <a:rPr lang="en-US" sz="2800" dirty="0" smtClean="0">
                <a:solidFill>
                  <a:srgbClr val="000000"/>
                </a:solidFill>
              </a:rPr>
              <a:t>H/W requirement</a:t>
            </a:r>
          </a:p>
          <a:p>
            <a:pPr lvl="1" algn="just">
              <a:defRPr/>
            </a:pPr>
            <a:r>
              <a:rPr lang="en-US" sz="2400" dirty="0" smtClean="0">
                <a:solidFill>
                  <a:srgbClr val="000000"/>
                </a:solidFill>
              </a:rPr>
              <a:t>Computer/Smartphone with internet connection</a:t>
            </a:r>
          </a:p>
          <a:p>
            <a:pPr algn="just">
              <a:defRPr/>
            </a:pPr>
            <a:r>
              <a:rPr lang="en-US" sz="2800" dirty="0" smtClean="0">
                <a:solidFill>
                  <a:srgbClr val="000000"/>
                </a:solidFill>
              </a:rPr>
              <a:t>S/Q </a:t>
            </a:r>
            <a:r>
              <a:rPr lang="en-US" sz="2800" dirty="0" err="1" smtClean="0">
                <a:solidFill>
                  <a:srgbClr val="000000"/>
                </a:solidFill>
              </a:rPr>
              <a:t>requirment</a:t>
            </a:r>
            <a:endParaRPr lang="en-US" sz="2800" dirty="0" smtClean="0">
              <a:solidFill>
                <a:srgbClr val="000000"/>
              </a:solidFill>
            </a:endParaRPr>
          </a:p>
          <a:p>
            <a:pPr lvl="1" algn="just">
              <a:defRPr/>
            </a:pPr>
            <a:r>
              <a:rPr lang="en-US" sz="2400" dirty="0" smtClean="0">
                <a:solidFill>
                  <a:srgbClr val="000000"/>
                </a:solidFill>
              </a:rPr>
              <a:t>Windows 7 or higher, with or without Virtual Machine</a:t>
            </a:r>
          </a:p>
          <a:p>
            <a:pPr lvl="1" algn="just">
              <a:defRPr/>
            </a:pPr>
            <a:r>
              <a:rPr lang="en-US" sz="2400" dirty="0" smtClean="0">
                <a:solidFill>
                  <a:srgbClr val="000000"/>
                </a:solidFill>
              </a:rPr>
              <a:t>Tomcat version 8</a:t>
            </a:r>
          </a:p>
          <a:p>
            <a:pPr lvl="1" algn="just">
              <a:defRPr/>
            </a:pPr>
            <a:r>
              <a:rPr lang="en-US" sz="2400" dirty="0" smtClean="0">
                <a:solidFill>
                  <a:srgbClr val="000000"/>
                </a:solidFill>
              </a:rPr>
              <a:t>Sprint 4.0 Framework</a:t>
            </a:r>
          </a:p>
          <a:p>
            <a:pPr lvl="1" algn="just">
              <a:defRPr/>
            </a:pPr>
            <a:r>
              <a:rPr lang="en-US" sz="2400" dirty="0" err="1" smtClean="0">
                <a:solidFill>
                  <a:srgbClr val="000000"/>
                </a:solidFill>
              </a:rPr>
              <a:t>MySQL</a:t>
            </a:r>
            <a:endParaRPr lang="en-US" sz="2400" dirty="0" smtClean="0">
              <a:solidFill>
                <a:srgbClr val="000000"/>
              </a:solidFill>
            </a:endParaRPr>
          </a:p>
          <a:p>
            <a:pPr lvl="1" algn="just">
              <a:defRPr/>
            </a:pPr>
            <a:endParaRPr lang="en-US" sz="2400" dirty="0" smtClean="0">
              <a:solidFill>
                <a:srgbClr val="00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System Deployment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 smtClean="0"/>
              <a:t>Persistant</a:t>
            </a:r>
            <a:r>
              <a:rPr lang="en-US" dirty="0" smtClean="0"/>
              <a:t> Database Management</a:t>
            </a:r>
            <a:endParaRPr lang="en-US" dirty="0"/>
          </a:p>
        </p:txBody>
      </p:sp>
      <p:pic>
        <p:nvPicPr>
          <p:cNvPr id="4" name="Picture 3" descr="https://lh5.googleusercontent.com/Cee4DzsDqZLb_JoVy3Qb9YF3wjsCPjdmEv3NNrjV1jVh8ctXyZ8a262TDjVnvbjNw54rbY5jmeVVzAgoxFGmqrZARRFY5hkbZ04fucOAomXe_FfcekOnjgVPcs8nfxudgB3U0FI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5000" y="913421"/>
            <a:ext cx="5486400" cy="5944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Security/Privacy</a:t>
            </a:r>
            <a:endParaRPr lang="en-US" dirty="0"/>
          </a:p>
        </p:txBody>
      </p:sp>
      <p:graphicFrame>
        <p:nvGraphicFramePr>
          <p:cNvPr id="5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2057400"/>
          <a:ext cx="8102008" cy="255270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25502"/>
                <a:gridCol w="2025502"/>
                <a:gridCol w="2025502"/>
                <a:gridCol w="2025502"/>
              </a:tblGrid>
              <a:tr h="6380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/>
                        <a:t>Object Actor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/>
                        <a:t>Account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/>
                        <a:t>Profile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/>
                        <a:t>Ride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6380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/>
                        <a:t>Authenticated User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/>
                        <a:t>Change Password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/>
                        <a:t>Update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/>
                        <a:t>Add/Remove from Queue, Check Ride Status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6385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/>
                        <a:t>User Admin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/>
                        <a:t>Change Password, </a:t>
                      </a:r>
                      <a:r>
                        <a:rPr lang="en-US" sz="1100" u="none" strike="noStrike" dirty="0" smtClean="0"/>
                        <a:t>Access other Accounts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/>
                        <a:t>Update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latin typeface="+mn-lt"/>
                        </a:rPr>
                        <a:t>Add/Remove</a:t>
                      </a:r>
                      <a:r>
                        <a:rPr lang="en-US" sz="1100" b="0" i="0" u="none" strike="noStrike" baseline="0" dirty="0" smtClean="0">
                          <a:solidFill>
                            <a:schemeClr val="dk1"/>
                          </a:solidFill>
                          <a:latin typeface="+mn-lt"/>
                        </a:rPr>
                        <a:t> visitors from Ride, Edit Rides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6380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/>
                        <a:t>Anonymous User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/>
                        <a:t>Create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Class Diagram</a:t>
            </a:r>
            <a:br>
              <a:rPr lang="en-US" dirty="0" smtClean="0"/>
            </a:br>
            <a:r>
              <a:rPr lang="en-US" dirty="0" smtClean="0"/>
              <a:t>Simulate Add Visitors to Rides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676400"/>
            <a:ext cx="903293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State Machine</a:t>
            </a:r>
            <a:br>
              <a:rPr lang="en-US" dirty="0" smtClean="0"/>
            </a:br>
            <a:r>
              <a:rPr lang="en-US" dirty="0" smtClean="0"/>
              <a:t> Simulate Add Visitors to Rides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957387" y="2024856"/>
            <a:ext cx="5229225" cy="343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Algorithm</a:t>
            </a:r>
            <a:br>
              <a:rPr lang="en-US" dirty="0" smtClean="0"/>
            </a:br>
            <a:r>
              <a:rPr lang="en-US" dirty="0" smtClean="0"/>
              <a:t> Simulate Add Visitors to Rides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105150" y="1524794"/>
            <a:ext cx="2933700" cy="443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Shape 101"/>
          <p:cNvPicPr preferRelativeResize="0">
            <a:picLocks noGrp="1"/>
          </p:cNvPicPr>
          <p:nvPr>
            <p:ph idx="1"/>
          </p:nvPr>
        </p:nvPicPr>
        <p:blipFill rotWithShape="1">
          <a:blip r:embed="rId3">
            <a:alphaModFix/>
          </a:blip>
          <a:stretch/>
        </p:blipFill>
        <p:spPr>
          <a:xfrm>
            <a:off x="457200" y="1733355"/>
            <a:ext cx="8229600" cy="4021528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0" tIns="45700" rIns="0" bIns="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lang="en-US" sz="5000" b="0" i="0" u="none" strike="noStrike" cap="none" baseline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Virtual Queue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524000" y="1585182"/>
          <a:ext cx="6096000" cy="4264917"/>
        </p:xfrm>
        <a:graphic>
          <a:graphicData uri="http://schemas.openxmlformats.org/drawingml/2006/table">
            <a:tbl>
              <a:tblPr>
                <a:tableStyleId>{C4B1156A-380E-4F78-BDF5-A606A8083BF9}</a:tableStyleId>
              </a:tblPr>
              <a:tblGrid>
                <a:gridCol w="3048000"/>
                <a:gridCol w="3048000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 dirty="0"/>
                        <a:t>Test ID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/>
                        <a:t>VQ_002.01_Simulate_Add_Rides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675" marR="6667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/>
                        <a:t>Purpose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 dirty="0"/>
                        <a:t>To </a:t>
                      </a:r>
                      <a:r>
                        <a:rPr lang="en-US" sz="1150" dirty="0" smtClean="0"/>
                        <a:t>successfully </a:t>
                      </a:r>
                      <a:r>
                        <a:rPr lang="en-US" sz="1150" dirty="0"/>
                        <a:t>add records to the queue for the specified ride. 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675" marR="6667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/>
                        <a:t>Preconditions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/>
                        <a:t>Venue Admin is signed in to the system, has Simulate ride table open. Clicks on add records for "Splash mountain."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675" marR="6667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/>
                        <a:t>Inputs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/>
                        <a:t>Add Random Records: 10</a:t>
                      </a:r>
                      <a:endParaRPr lang="en-US" sz="1100"/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/>
                        <a:t>Ride Id: 1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675" marR="6667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/>
                        <a:t>Expected Response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/>
                        <a:t>Splash Mountain should be the only record updated with increase in # of records and increase in Wait Time.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675" marR="6667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/>
                        <a:t>Actual Response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/>
                        <a:t>In Simulate Ride Table: Splash Mountain: (Total # records)+10 and Wait Time Increased.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675" marR="6667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/>
                        <a:t>Result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/>
                        <a:t>Pass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675" marR="6667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/>
                        <a:t>Comments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/>
                        <a:t>N/A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675" marR="66675" marT="66675" marB="66675"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Test Cases: Sunny Day</a:t>
            </a:r>
            <a:br>
              <a:rPr lang="en-US" dirty="0" smtClean="0"/>
            </a:br>
            <a:r>
              <a:rPr lang="en-US" dirty="0" smtClean="0"/>
              <a:t>Simulate Add Visitor to Rides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Test Cases: Rainy Day</a:t>
            </a:r>
            <a:br>
              <a:rPr lang="en-US" dirty="0" smtClean="0"/>
            </a:br>
            <a:r>
              <a:rPr lang="en-US" dirty="0" smtClean="0"/>
              <a:t>Simulate Add Visitor to Rides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524000" y="1589564"/>
          <a:ext cx="6096000" cy="4309110"/>
        </p:xfrm>
        <a:graphic>
          <a:graphicData uri="http://schemas.openxmlformats.org/drawingml/2006/table">
            <a:tbl>
              <a:tblPr/>
              <a:tblGrid>
                <a:gridCol w="3048000"/>
                <a:gridCol w="3048000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Test ID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VQ_002.03_Simulate_Add_Rides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Purpose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To </a:t>
                      </a:r>
                      <a:r>
                        <a:rPr lang="en-US" sz="115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successfully </a:t>
                      </a:r>
                      <a:r>
                        <a:rPr lang="en-US" sz="115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add correct number of records to a specified ride.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Preconditions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Venue Admin is signed in to the system, has Simulate ride table open. Clicks on add records for "Splash mountain".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Inputs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Add Random Records: Apple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Ride Id: 1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Expected Response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Error Message: "The Value entered in Add Random Records is not a valid value"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Actual Response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Error Message: "The Value entered in Add Random Records is not a valid value"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Result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Pass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Comments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This can occur is Admin adds Value greater than 100. Cannot add more than 100 random records at a time. 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Test Script</a:t>
            </a:r>
            <a:br>
              <a:rPr lang="en-US" dirty="0" smtClean="0"/>
            </a:br>
            <a:r>
              <a:rPr lang="en-US" dirty="0" smtClean="0"/>
              <a:t>Simulate Add Visitor to Rides</a:t>
            </a:r>
            <a:endParaRPr lang="en-US" dirty="0"/>
          </a:p>
        </p:txBody>
      </p:sp>
      <p:pic>
        <p:nvPicPr>
          <p:cNvPr id="450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95760" y="1481138"/>
            <a:ext cx="615248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" y="274638"/>
            <a:ext cx="87630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Class Diagram</a:t>
            </a:r>
            <a:br>
              <a:rPr lang="en-US" dirty="0" smtClean="0"/>
            </a:br>
            <a:r>
              <a:rPr lang="en-US" dirty="0" smtClean="0"/>
              <a:t>Simulate </a:t>
            </a:r>
            <a:r>
              <a:rPr lang="en-US" dirty="0" err="1" smtClean="0"/>
              <a:t>Dequeue</a:t>
            </a:r>
            <a:r>
              <a:rPr lang="en-US" dirty="0" smtClean="0"/>
              <a:t> Visitors for Rides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524000"/>
            <a:ext cx="7848600" cy="51036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274638"/>
            <a:ext cx="8610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State Machine</a:t>
            </a:r>
            <a:br>
              <a:rPr lang="en-US" dirty="0" smtClean="0"/>
            </a:br>
            <a:r>
              <a:rPr lang="en-US" dirty="0" smtClean="0"/>
              <a:t>Simulate </a:t>
            </a:r>
            <a:r>
              <a:rPr lang="en-US" dirty="0" err="1" smtClean="0"/>
              <a:t>Dequeue</a:t>
            </a:r>
            <a:r>
              <a:rPr lang="en-US" dirty="0" smtClean="0"/>
              <a:t> Visitors for Rides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576291"/>
            <a:ext cx="8229600" cy="233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274638"/>
            <a:ext cx="85344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Algorithm</a:t>
            </a:r>
            <a:br>
              <a:rPr lang="en-US" dirty="0" smtClean="0"/>
            </a:br>
            <a:r>
              <a:rPr lang="en-US" dirty="0" smtClean="0"/>
              <a:t> Simulate </a:t>
            </a:r>
            <a:r>
              <a:rPr lang="en-US" dirty="0" err="1" smtClean="0"/>
              <a:t>Dequeue</a:t>
            </a:r>
            <a:r>
              <a:rPr lang="en-US" dirty="0" smtClean="0"/>
              <a:t> Visitors for Rides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57600" y="1947863"/>
            <a:ext cx="1828800" cy="296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86125" y="1919288"/>
            <a:ext cx="2571750" cy="301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524000" y="1898109"/>
          <a:ext cx="6096000" cy="3692019"/>
        </p:xfrm>
        <a:graphic>
          <a:graphicData uri="http://schemas.openxmlformats.org/drawingml/2006/table">
            <a:tbl>
              <a:tblPr/>
              <a:tblGrid>
                <a:gridCol w="3048000"/>
                <a:gridCol w="3048000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Test ID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VQ_002.06_VisitorDeque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Purpose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To allow users to remove themselves from queue and display updated user “MyAccount”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Preconditions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User is signed in to the system and has saved their edited/new schedule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Inputs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Activity sets with their corresponding wait times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Expected Response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“MyAccounts” list of users activities be updated to remove the selected ride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Actual Response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“MyAccounts” list of users list of activities is updated to not include the selected ride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Result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Pass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Comments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 dirty="0">
                        <a:latin typeface="Calibri"/>
                        <a:ea typeface="Times New Roman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274638"/>
            <a:ext cx="85344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Test Cases: Sunny Day</a:t>
            </a:r>
            <a:br>
              <a:rPr lang="en-US" dirty="0" smtClean="0"/>
            </a:br>
            <a:r>
              <a:rPr lang="en-US" dirty="0" smtClean="0"/>
              <a:t> Simulate </a:t>
            </a:r>
            <a:r>
              <a:rPr lang="en-US" dirty="0" err="1" smtClean="0"/>
              <a:t>Dequeue</a:t>
            </a:r>
            <a:r>
              <a:rPr lang="en-US" dirty="0" smtClean="0"/>
              <a:t> Visitors for Rides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524000" y="1710593"/>
          <a:ext cx="6096000" cy="4067051"/>
        </p:xfrm>
        <a:graphic>
          <a:graphicData uri="http://schemas.openxmlformats.org/drawingml/2006/table">
            <a:tbl>
              <a:tblPr/>
              <a:tblGrid>
                <a:gridCol w="3048000"/>
                <a:gridCol w="3048000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Test ID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VQ_002.06_VisitorDeque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Purpose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To allow users to remove themselves from queue and display updated user “MyAccount”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Preconditions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User is signed in to the system and has saved their edited/new schedule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Inputs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User clicks remove multiple times before receiving the “Removed Succefully” notification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Expected Response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“MyAccounts” list of users list of activities be updated to remove the selected ride multiple times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Actual Response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“MyAccounts” list of users list of activities is updated to not include the selected ride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Result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Pass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Comments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 dirty="0">
                        <a:latin typeface="Calibri"/>
                        <a:ea typeface="Times New Roman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274638"/>
            <a:ext cx="85344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Test Cases: Rainy Day</a:t>
            </a:r>
            <a:br>
              <a:rPr lang="en-US" dirty="0" smtClean="0"/>
            </a:br>
            <a:r>
              <a:rPr lang="en-US" dirty="0" smtClean="0"/>
              <a:t> Simulate </a:t>
            </a:r>
            <a:r>
              <a:rPr lang="en-US" dirty="0" err="1" smtClean="0"/>
              <a:t>Dequeue</a:t>
            </a:r>
            <a:r>
              <a:rPr lang="en-US" dirty="0" smtClean="0"/>
              <a:t> Visitors for Rides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274638"/>
            <a:ext cx="84582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Test Script</a:t>
            </a:r>
            <a:br>
              <a:rPr lang="en-US" dirty="0" smtClean="0"/>
            </a:br>
            <a:r>
              <a:rPr lang="en-US" dirty="0" smtClean="0"/>
              <a:t>Simulate </a:t>
            </a:r>
            <a:r>
              <a:rPr lang="en-US" dirty="0" err="1" smtClean="0"/>
              <a:t>Dequeue</a:t>
            </a:r>
            <a:r>
              <a:rPr lang="en-US" dirty="0" smtClean="0"/>
              <a:t> Visitors for Rides</a:t>
            </a:r>
            <a:endParaRPr lang="en-US" dirty="0"/>
          </a:p>
        </p:txBody>
      </p:sp>
      <p:pic>
        <p:nvPicPr>
          <p:cNvPr id="4608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82474" y="1481138"/>
            <a:ext cx="5779052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10551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Role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</p:nvPr>
        </p:nvGraphicFramePr>
        <p:xfrm>
          <a:off x="457200" y="1453551"/>
          <a:ext cx="8229600" cy="50520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45920"/>
                <a:gridCol w="1645920"/>
                <a:gridCol w="1823624"/>
                <a:gridCol w="1468216"/>
                <a:gridCol w="1645920"/>
              </a:tblGrid>
              <a:tr h="37084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dirty="0"/>
                        <a:t>Name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/>
                        <a:t>Roles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dirty="0"/>
                        <a:t>Tasks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dirty="0"/>
                        <a:t>Periods required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/>
                        <a:t>Key Phases</a:t>
                      </a:r>
                    </a:p>
                  </a:txBody>
                  <a:tcPr marL="28575" marR="28575" marT="19050" marB="1905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dirty="0"/>
                        <a:t>Kenneth Kon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dirty="0"/>
                        <a:t>• Developer</a:t>
                      </a:r>
                      <a:br>
                        <a:rPr lang="en-US" dirty="0"/>
                      </a:br>
                      <a:r>
                        <a:rPr lang="en-US" dirty="0"/>
                        <a:t>• Scrum master (ALT.)</a:t>
                      </a:r>
                      <a:br>
                        <a:rPr lang="en-US" dirty="0"/>
                      </a:br>
                      <a:r>
                        <a:rPr lang="en-US" dirty="0"/>
                        <a:t>• Test Engineer</a:t>
                      </a:r>
                      <a:br>
                        <a:rPr lang="en-US" dirty="0"/>
                      </a:br>
                      <a:r>
                        <a:rPr lang="en-US" dirty="0"/>
                        <a:t>• Document Editor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dirty="0"/>
                        <a:t>• Project Status </a:t>
                      </a:r>
                      <a:br>
                        <a:rPr lang="en-US" dirty="0"/>
                      </a:br>
                      <a:r>
                        <a:rPr lang="en-US" dirty="0"/>
                        <a:t>• Schedule/Task</a:t>
                      </a:r>
                      <a:br>
                        <a:rPr lang="en-US" dirty="0"/>
                      </a:br>
                      <a:r>
                        <a:rPr lang="en-US" dirty="0"/>
                        <a:t>• Implementation</a:t>
                      </a:r>
                      <a:br>
                        <a:rPr lang="en-US" dirty="0"/>
                      </a:br>
                      <a:r>
                        <a:rPr lang="en-US" dirty="0"/>
                        <a:t>• Testing</a:t>
                      </a:r>
                      <a:br>
                        <a:rPr lang="en-US" dirty="0"/>
                      </a:br>
                      <a:r>
                        <a:rPr lang="en-US" dirty="0"/>
                        <a:t>• Project Documentation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/>
                        <a:t>1/12/15</a:t>
                      </a:r>
                      <a:br>
                        <a:rPr lang="en-US"/>
                      </a:br>
                      <a:r>
                        <a:rPr lang="en-US"/>
                        <a:t>to</a:t>
                      </a:r>
                      <a:br>
                        <a:rPr lang="en-US"/>
                      </a:br>
                      <a:r>
                        <a:rPr lang="en-US"/>
                        <a:t>05/01/15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/>
                        <a:t>All</a:t>
                      </a:r>
                    </a:p>
                  </a:txBody>
                  <a:tcPr marL="28575" marR="28575" marT="19050" marB="1905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/>
                        <a:t>Micheal Lazo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/>
                        <a:t>• Developer</a:t>
                      </a:r>
                      <a:br>
                        <a:rPr lang="en-US"/>
                      </a:br>
                      <a:r>
                        <a:rPr lang="en-US"/>
                        <a:t>• Scrum master (ALT.)</a:t>
                      </a:r>
                      <a:br>
                        <a:rPr lang="en-US"/>
                      </a:br>
                      <a:r>
                        <a:rPr lang="en-US"/>
                        <a:t>• Test Engineer</a:t>
                      </a:r>
                      <a:br>
                        <a:rPr lang="en-US"/>
                      </a:br>
                      <a:r>
                        <a:rPr lang="en-US"/>
                        <a:t>• Document Editor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dirty="0"/>
                        <a:t>• Project Status </a:t>
                      </a:r>
                      <a:br>
                        <a:rPr lang="en-US" dirty="0"/>
                      </a:br>
                      <a:r>
                        <a:rPr lang="en-US" dirty="0"/>
                        <a:t>• Schedule/Task</a:t>
                      </a:r>
                      <a:br>
                        <a:rPr lang="en-US" dirty="0"/>
                      </a:br>
                      <a:r>
                        <a:rPr lang="en-US" dirty="0"/>
                        <a:t>• Implementation</a:t>
                      </a:r>
                      <a:br>
                        <a:rPr lang="en-US" dirty="0"/>
                      </a:br>
                      <a:r>
                        <a:rPr lang="en-US" dirty="0"/>
                        <a:t>• Testing</a:t>
                      </a:r>
                      <a:br>
                        <a:rPr lang="en-US" dirty="0"/>
                      </a:br>
                      <a:r>
                        <a:rPr lang="en-US" dirty="0"/>
                        <a:t>• Project Documentation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dirty="0"/>
                        <a:t>1/12/15</a:t>
                      </a:r>
                      <a:br>
                        <a:rPr lang="en-US" dirty="0"/>
                      </a:br>
                      <a:r>
                        <a:rPr lang="en-US" dirty="0"/>
                        <a:t>to</a:t>
                      </a:r>
                      <a:br>
                        <a:rPr lang="en-US" dirty="0"/>
                      </a:br>
                      <a:r>
                        <a:rPr lang="en-US" dirty="0"/>
                        <a:t>05/01/15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dirty="0"/>
                        <a:t>All</a:t>
                      </a:r>
                    </a:p>
                  </a:txBody>
                  <a:tcPr marL="28575" marR="28575" marT="19050" marB="1905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 smtClean="0"/>
              <a:t>Problem Definition</a:t>
            </a:r>
          </a:p>
          <a:p>
            <a:pPr lvl="1"/>
            <a:r>
              <a:rPr lang="en-US" sz="2200" dirty="0" smtClean="0"/>
              <a:t>VQ is an online alternative to standard waiting lines that currently exist in theme parks today</a:t>
            </a:r>
            <a:endParaRPr lang="en-US" dirty="0" smtClean="0"/>
          </a:p>
          <a:p>
            <a:r>
              <a:rPr lang="en-US" sz="2200" b="1" dirty="0" smtClean="0"/>
              <a:t>Existing System</a:t>
            </a:r>
          </a:p>
          <a:p>
            <a:pPr lvl="1"/>
            <a:r>
              <a:rPr lang="en-US" dirty="0" smtClean="0"/>
              <a:t>An online web-application in which users can log in and add ride instances</a:t>
            </a:r>
          </a:p>
          <a:p>
            <a:r>
              <a:rPr lang="en-US" dirty="0" smtClean="0"/>
              <a:t>Limitations</a:t>
            </a:r>
          </a:p>
          <a:p>
            <a:pPr lvl="1"/>
            <a:r>
              <a:rPr lang="en-US" dirty="0" smtClean="0"/>
              <a:t>Visitors must have internet access at all times</a:t>
            </a:r>
          </a:p>
          <a:p>
            <a:pPr lvl="1"/>
            <a:r>
              <a:rPr lang="en-US" dirty="0" smtClean="0"/>
              <a:t>No administrative rights</a:t>
            </a:r>
          </a:p>
          <a:p>
            <a:pPr lvl="1"/>
            <a:r>
              <a:rPr lang="en-US" dirty="0" smtClean="0"/>
              <a:t>No active Queue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Virtual Queue v1.0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Product Management</a:t>
            </a:r>
            <a:endParaRPr lang="en-US" dirty="0"/>
          </a:p>
        </p:txBody>
      </p:sp>
      <p:graphicFrame>
        <p:nvGraphicFramePr>
          <p:cNvPr id="4" name="Chart 3"/>
          <p:cNvGraphicFramePr/>
          <p:nvPr/>
        </p:nvGraphicFramePr>
        <p:xfrm>
          <a:off x="762000" y="685800"/>
          <a:ext cx="7480935" cy="33528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28800" y="4267200"/>
            <a:ext cx="5105400" cy="23667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User Story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295400"/>
            <a:ext cx="72651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Simulate Add Visitors to Rides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143000"/>
            <a:ext cx="6019800" cy="6557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Simulate Add Visitors to Rides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140499"/>
            <a:ext cx="6777266" cy="57175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Use Case Diagrams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371600"/>
            <a:ext cx="7771949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3208</TotalTime>
  <Words>964</Words>
  <Application>Microsoft Office PowerPoint</Application>
  <PresentationFormat>On-screen Show (4:3)</PresentationFormat>
  <Paragraphs>175</Paragraphs>
  <Slides>28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Concourse</vt:lpstr>
      <vt:lpstr>Project: Virtual Queue 2.0 Student: Kenneth Kon Michael Lazo Mentor: Bernard Parenteau</vt:lpstr>
      <vt:lpstr>Virtual Queue</vt:lpstr>
      <vt:lpstr>Role</vt:lpstr>
      <vt:lpstr>Virtual Queue v1.0</vt:lpstr>
      <vt:lpstr>Product Management</vt:lpstr>
      <vt:lpstr>User Story</vt:lpstr>
      <vt:lpstr>Simulate Add Visitors to Rides</vt:lpstr>
      <vt:lpstr>Simulate Add Visitors to Rides</vt:lpstr>
      <vt:lpstr>Use Case Diagrams</vt:lpstr>
      <vt:lpstr>User Story</vt:lpstr>
      <vt:lpstr>Simulate Dequeue Visitors to Rides</vt:lpstr>
      <vt:lpstr>Simulate Dequeu Visitors for Rides</vt:lpstr>
      <vt:lpstr>System Decomposition</vt:lpstr>
      <vt:lpstr>System Deployment</vt:lpstr>
      <vt:lpstr>Persistant Database Management</vt:lpstr>
      <vt:lpstr>Security/Privacy</vt:lpstr>
      <vt:lpstr>Class Diagram Simulate Add Visitors to Rides</vt:lpstr>
      <vt:lpstr>State Machine  Simulate Add Visitors to Rides</vt:lpstr>
      <vt:lpstr>Algorithm  Simulate Add Visitors to Rides</vt:lpstr>
      <vt:lpstr>Test Cases: Sunny Day Simulate Add Visitor to Rides</vt:lpstr>
      <vt:lpstr>Test Cases: Rainy Day Simulate Add Visitor to Rides</vt:lpstr>
      <vt:lpstr>Test Script Simulate Add Visitor to Rides</vt:lpstr>
      <vt:lpstr>Class Diagram Simulate Dequeue Visitors for Rides</vt:lpstr>
      <vt:lpstr>State Machine Simulate Dequeue Visitors for Rides</vt:lpstr>
      <vt:lpstr>Algorithm  Simulate Dequeue Visitors for Rides</vt:lpstr>
      <vt:lpstr>Test Cases: Sunny Day  Simulate Dequeue Visitors for Rides</vt:lpstr>
      <vt:lpstr>Test Cases: Rainy Day  Simulate Dequeue Visitors for Rides</vt:lpstr>
      <vt:lpstr>Test Script Simulate Dequeue Visitors for Rides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Project: Virtual Queue 2.0 Student: Kenneth Kon Michael Lazo Mentor: Brenard Parenteau</dc:title>
  <dc:creator>Zreize</dc:creator>
  <cp:lastModifiedBy>Kenneth Kon</cp:lastModifiedBy>
  <cp:revision>304</cp:revision>
  <dcterms:modified xsi:type="dcterms:W3CDTF">2015-04-29T21:52:28Z</dcterms:modified>
</cp:coreProperties>
</file>