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4"/>
  </p:notesMasterIdLst>
  <p:sldIdLst>
    <p:sldId id="256" r:id="rId2"/>
    <p:sldId id="261" r:id="rId3"/>
    <p:sldId id="271" r:id="rId4"/>
    <p:sldId id="272" r:id="rId5"/>
    <p:sldId id="273" r:id="rId6"/>
    <p:sldId id="274" r:id="rId7"/>
    <p:sldId id="275" r:id="rId8"/>
    <p:sldId id="276" r:id="rId9"/>
    <p:sldId id="277" r:id="rId10"/>
    <p:sldId id="278" r:id="rId11"/>
    <p:sldId id="280" r:id="rId12"/>
    <p:sldId id="270"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53" autoAdjust="0"/>
  </p:normalViewPr>
  <p:slideViewPr>
    <p:cSldViewPr snapToGrid="0" snapToObjects="1">
      <p:cViewPr>
        <p:scale>
          <a:sx n="125" d="100"/>
          <a:sy n="125" d="100"/>
        </p:scale>
        <p:origin x="-1212" y="5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enneth\Documents\Gantt%20char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bar"/>
        <c:grouping val="stacked"/>
        <c:ser>
          <c:idx val="1"/>
          <c:order val="0"/>
          <c:tx>
            <c:strRef>
              <c:f>'Sheet2 (4)'!$B$1</c:f>
              <c:strCache>
                <c:ptCount val="1"/>
                <c:pt idx="0">
                  <c:v>Start Date</c:v>
                </c:pt>
              </c:strCache>
            </c:strRef>
          </c:tx>
          <c:spPr>
            <a:noFill/>
            <a:ln>
              <a:noFill/>
            </a:ln>
          </c:spPr>
          <c:cat>
            <c:strRef>
              <c:f>'Sheet2 (4)'!$A$2:$A$14</c:f>
              <c:strCache>
                <c:ptCount val="13"/>
                <c:pt idx="0">
                  <c:v>T1</c:v>
                </c:pt>
                <c:pt idx="1">
                  <c:v>T2</c:v>
                </c:pt>
                <c:pt idx="2">
                  <c:v>T3</c:v>
                </c:pt>
                <c:pt idx="3">
                  <c:v>T4</c:v>
                </c:pt>
                <c:pt idx="4">
                  <c:v>T5</c:v>
                </c:pt>
                <c:pt idx="5">
                  <c:v>T6</c:v>
                </c:pt>
                <c:pt idx="6">
                  <c:v>T7</c:v>
                </c:pt>
                <c:pt idx="7">
                  <c:v>T8</c:v>
                </c:pt>
                <c:pt idx="8">
                  <c:v>T9</c:v>
                </c:pt>
                <c:pt idx="9">
                  <c:v>T10</c:v>
                </c:pt>
                <c:pt idx="10">
                  <c:v>T11</c:v>
                </c:pt>
                <c:pt idx="11">
                  <c:v>T12</c:v>
                </c:pt>
                <c:pt idx="12">
                  <c:v>T13</c:v>
                </c:pt>
              </c:strCache>
            </c:strRef>
          </c:cat>
          <c:val>
            <c:numRef>
              <c:f>'Sheet2 (4)'!$B$2:$B$14</c:f>
              <c:numCache>
                <c:formatCode>m/d/yyyy</c:formatCode>
                <c:ptCount val="13"/>
                <c:pt idx="0">
                  <c:v>42037</c:v>
                </c:pt>
                <c:pt idx="1">
                  <c:v>42037</c:v>
                </c:pt>
                <c:pt idx="2">
                  <c:v>42037</c:v>
                </c:pt>
                <c:pt idx="3">
                  <c:v>42051</c:v>
                </c:pt>
                <c:pt idx="4">
                  <c:v>42051</c:v>
                </c:pt>
                <c:pt idx="5">
                  <c:v>42051</c:v>
                </c:pt>
                <c:pt idx="6">
                  <c:v>42065</c:v>
                </c:pt>
                <c:pt idx="7">
                  <c:v>42065</c:v>
                </c:pt>
                <c:pt idx="8">
                  <c:v>42065</c:v>
                </c:pt>
                <c:pt idx="9">
                  <c:v>42086</c:v>
                </c:pt>
                <c:pt idx="10">
                  <c:v>42086</c:v>
                </c:pt>
                <c:pt idx="11">
                  <c:v>42100</c:v>
                </c:pt>
                <c:pt idx="12">
                  <c:v>42100</c:v>
                </c:pt>
              </c:numCache>
            </c:numRef>
          </c:val>
        </c:ser>
        <c:ser>
          <c:idx val="0"/>
          <c:order val="1"/>
          <c:tx>
            <c:strRef>
              <c:f>'Sheet2 (4)'!$C$1</c:f>
              <c:strCache>
                <c:ptCount val="1"/>
                <c:pt idx="0">
                  <c:v>Duration</c:v>
                </c:pt>
              </c:strCache>
            </c:strRef>
          </c:tx>
          <c:spPr>
            <a:solidFill>
              <a:schemeClr val="accent2"/>
            </a:solidFill>
            <a:ln w="25400" cap="flat" cmpd="sng" algn="ctr">
              <a:solidFill>
                <a:schemeClr val="accent2">
                  <a:shade val="50000"/>
                </a:schemeClr>
              </a:solidFill>
              <a:prstDash val="solid"/>
            </a:ln>
            <a:effectLst/>
          </c:spPr>
          <c:dPt>
            <c:idx val="0"/>
            <c:spPr>
              <a:solidFill>
                <a:schemeClr val="accent3"/>
              </a:solidFill>
              <a:ln w="25400" cap="flat" cmpd="sng" algn="ctr">
                <a:solidFill>
                  <a:schemeClr val="accent3">
                    <a:shade val="50000"/>
                  </a:schemeClr>
                </a:solidFill>
                <a:prstDash val="solid"/>
              </a:ln>
              <a:effectLst/>
            </c:spPr>
          </c:dPt>
          <c:dPt>
            <c:idx val="2"/>
            <c:spPr>
              <a:solidFill>
                <a:schemeClr val="accent6"/>
              </a:solidFill>
              <a:ln w="25400" cap="flat" cmpd="sng" algn="ctr">
                <a:solidFill>
                  <a:schemeClr val="accent6">
                    <a:shade val="50000"/>
                  </a:schemeClr>
                </a:solidFill>
                <a:prstDash val="solid"/>
              </a:ln>
              <a:effectLst/>
            </c:spPr>
          </c:dPt>
          <c:dPt>
            <c:idx val="3"/>
            <c:spPr>
              <a:solidFill>
                <a:schemeClr val="accent3"/>
              </a:solidFill>
              <a:ln w="25400" cap="flat" cmpd="sng" algn="ctr">
                <a:solidFill>
                  <a:schemeClr val="accent3">
                    <a:shade val="50000"/>
                  </a:schemeClr>
                </a:solidFill>
                <a:prstDash val="solid"/>
              </a:ln>
              <a:effectLst/>
            </c:spPr>
          </c:dPt>
          <c:dPt>
            <c:idx val="5"/>
            <c:spPr>
              <a:solidFill>
                <a:schemeClr val="accent6"/>
              </a:solidFill>
              <a:ln w="25400" cap="flat" cmpd="sng" algn="ctr">
                <a:solidFill>
                  <a:schemeClr val="accent6">
                    <a:shade val="50000"/>
                  </a:schemeClr>
                </a:solidFill>
                <a:prstDash val="solid"/>
              </a:ln>
              <a:effectLst/>
            </c:spPr>
          </c:dPt>
          <c:dPt>
            <c:idx val="6"/>
            <c:spPr>
              <a:solidFill>
                <a:schemeClr val="accent3"/>
              </a:solidFill>
              <a:ln w="25400" cap="flat" cmpd="sng" algn="ctr">
                <a:solidFill>
                  <a:schemeClr val="accent3">
                    <a:shade val="50000"/>
                  </a:schemeClr>
                </a:solidFill>
                <a:prstDash val="solid"/>
              </a:ln>
              <a:effectLst/>
            </c:spPr>
          </c:dPt>
          <c:dPt>
            <c:idx val="8"/>
            <c:spPr>
              <a:solidFill>
                <a:schemeClr val="accent6"/>
              </a:solidFill>
              <a:ln w="25400" cap="flat" cmpd="sng" algn="ctr">
                <a:solidFill>
                  <a:schemeClr val="accent6">
                    <a:shade val="50000"/>
                  </a:schemeClr>
                </a:solidFill>
                <a:prstDash val="solid"/>
              </a:ln>
              <a:effectLst/>
            </c:spPr>
          </c:dPt>
          <c:dPt>
            <c:idx val="9"/>
            <c:spPr>
              <a:solidFill>
                <a:schemeClr val="accent3"/>
              </a:solidFill>
              <a:ln w="25400" cap="flat" cmpd="sng" algn="ctr">
                <a:solidFill>
                  <a:schemeClr val="accent3">
                    <a:shade val="50000"/>
                  </a:schemeClr>
                </a:solidFill>
                <a:prstDash val="solid"/>
              </a:ln>
              <a:effectLst/>
            </c:spPr>
          </c:dPt>
          <c:dPt>
            <c:idx val="11"/>
            <c:spPr>
              <a:solidFill>
                <a:schemeClr val="accent3"/>
              </a:solidFill>
              <a:ln w="25400" cap="flat" cmpd="sng" algn="ctr">
                <a:solidFill>
                  <a:schemeClr val="accent3">
                    <a:shade val="50000"/>
                  </a:schemeClr>
                </a:solidFill>
                <a:prstDash val="solid"/>
              </a:ln>
              <a:effectLst/>
            </c:spPr>
          </c:dPt>
          <c:cat>
            <c:strRef>
              <c:f>'Sheet2 (4)'!$A$2:$A$14</c:f>
              <c:strCache>
                <c:ptCount val="13"/>
                <c:pt idx="0">
                  <c:v>T1</c:v>
                </c:pt>
                <c:pt idx="1">
                  <c:v>T2</c:v>
                </c:pt>
                <c:pt idx="2">
                  <c:v>T3</c:v>
                </c:pt>
                <c:pt idx="3">
                  <c:v>T4</c:v>
                </c:pt>
                <c:pt idx="4">
                  <c:v>T5</c:v>
                </c:pt>
                <c:pt idx="5">
                  <c:v>T6</c:v>
                </c:pt>
                <c:pt idx="6">
                  <c:v>T7</c:v>
                </c:pt>
                <c:pt idx="7">
                  <c:v>T8</c:v>
                </c:pt>
                <c:pt idx="8">
                  <c:v>T9</c:v>
                </c:pt>
                <c:pt idx="9">
                  <c:v>T10</c:v>
                </c:pt>
                <c:pt idx="10">
                  <c:v>T11</c:v>
                </c:pt>
                <c:pt idx="11">
                  <c:v>T12</c:v>
                </c:pt>
                <c:pt idx="12">
                  <c:v>T13</c:v>
                </c:pt>
              </c:strCache>
            </c:strRef>
          </c:cat>
          <c:val>
            <c:numRef>
              <c:f>'Sheet2 (4)'!$C$2:$C$14</c:f>
              <c:numCache>
                <c:formatCode>General</c:formatCode>
                <c:ptCount val="13"/>
                <c:pt idx="0">
                  <c:v>11</c:v>
                </c:pt>
                <c:pt idx="1">
                  <c:v>14</c:v>
                </c:pt>
                <c:pt idx="2">
                  <c:v>14</c:v>
                </c:pt>
                <c:pt idx="3">
                  <c:v>11</c:v>
                </c:pt>
                <c:pt idx="4">
                  <c:v>14</c:v>
                </c:pt>
                <c:pt idx="5">
                  <c:v>14</c:v>
                </c:pt>
                <c:pt idx="6">
                  <c:v>18</c:v>
                </c:pt>
                <c:pt idx="7">
                  <c:v>21</c:v>
                </c:pt>
                <c:pt idx="8">
                  <c:v>21</c:v>
                </c:pt>
                <c:pt idx="9">
                  <c:v>11</c:v>
                </c:pt>
                <c:pt idx="10">
                  <c:v>14</c:v>
                </c:pt>
                <c:pt idx="11">
                  <c:v>11</c:v>
                </c:pt>
                <c:pt idx="12">
                  <c:v>14</c:v>
                </c:pt>
              </c:numCache>
            </c:numRef>
          </c:val>
        </c:ser>
        <c:overlap val="100"/>
        <c:axId val="115677824"/>
        <c:axId val="115679616"/>
      </c:barChart>
      <c:catAx>
        <c:axId val="115677824"/>
        <c:scaling>
          <c:orientation val="maxMin"/>
        </c:scaling>
        <c:axPos val="l"/>
        <c:tickLblPos val="nextTo"/>
        <c:crossAx val="115679616"/>
        <c:crosses val="autoZero"/>
        <c:auto val="1"/>
        <c:lblAlgn val="ctr"/>
        <c:lblOffset val="100"/>
      </c:catAx>
      <c:valAx>
        <c:axId val="115679616"/>
        <c:scaling>
          <c:orientation val="minMax"/>
          <c:min val="42037"/>
        </c:scaling>
        <c:axPos val="t"/>
        <c:majorGridlines/>
        <c:numFmt formatCode="m/d/yy;@" sourceLinked="0"/>
        <c:tickLblPos val="nextTo"/>
        <c:crossAx val="115677824"/>
        <c:crosses val="autoZero"/>
        <c:crossBetween val="between"/>
      </c:valAx>
    </c:plotArea>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A8F3C3-6C24-4EB2-976C-338EF09E1C34}" type="datetimeFigureOut">
              <a:rPr lang="en-US" smtClean="0"/>
              <a:pPr/>
              <a:t>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E64E5B-5BF3-4522-911F-CA0BBD28815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Say developer</a:t>
            </a:r>
            <a:r>
              <a:rPr lang="en-US" baseline="0" dirty="0" smtClean="0"/>
              <a:t> and tester </a:t>
            </a:r>
            <a:endParaRPr lang="en-US" dirty="0"/>
          </a:p>
        </p:txBody>
      </p:sp>
      <p:sp>
        <p:nvSpPr>
          <p:cNvPr id="4" name="Slide Number Placeholder 3"/>
          <p:cNvSpPr>
            <a:spLocks noGrp="1"/>
          </p:cNvSpPr>
          <p:nvPr>
            <p:ph type="sldNum" sz="quarter" idx="10"/>
          </p:nvPr>
        </p:nvSpPr>
        <p:spPr/>
        <p:txBody>
          <a:bodyPr/>
          <a:lstStyle/>
          <a:p>
            <a:fld id="{3FE64E5B-5BF3-4522-911F-CA0BBD288157}"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Ok, I knew what this means, a Class Diagram contains many details. A high-level class diagram is a simple class diagram reflecting only initial domain knowledge</a:t>
            </a:r>
          </a:p>
          <a:p>
            <a:endParaRPr lang="en-US" dirty="0"/>
          </a:p>
        </p:txBody>
      </p:sp>
      <p:sp>
        <p:nvSpPr>
          <p:cNvPr id="4" name="Slide Number Placeholder 3"/>
          <p:cNvSpPr>
            <a:spLocks noGrp="1"/>
          </p:cNvSpPr>
          <p:nvPr>
            <p:ph type="sldNum" sz="quarter" idx="10"/>
          </p:nvPr>
        </p:nvSpPr>
        <p:spPr/>
        <p:txBody>
          <a:bodyPr/>
          <a:lstStyle/>
          <a:p>
            <a:fld id="{3FE64E5B-5BF3-4522-911F-CA0BBD288157}"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http://sourcemaking.com/uml/modeling-business-systems/external-view/high-level-sequence-diagrams</a:t>
            </a:r>
            <a:endParaRPr lang="en-US" dirty="0"/>
          </a:p>
        </p:txBody>
      </p:sp>
      <p:sp>
        <p:nvSpPr>
          <p:cNvPr id="4" name="Slide Number Placeholder 3"/>
          <p:cNvSpPr>
            <a:spLocks noGrp="1"/>
          </p:cNvSpPr>
          <p:nvPr>
            <p:ph type="sldNum" sz="quarter" idx="10"/>
          </p:nvPr>
        </p:nvSpPr>
        <p:spPr/>
        <p:txBody>
          <a:bodyPr/>
          <a:lstStyle/>
          <a:p>
            <a:fld id="{3FE64E5B-5BF3-4522-911F-CA0BBD288157}"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Horizontal scalability is the ability to connect multiple hardware or software entities so that they work as a single logical unit. When servers are clustered, the original server is being scaled out horizontally.</a:t>
            </a:r>
          </a:p>
          <a:p>
            <a:endParaRPr lang="en-US" dirty="0"/>
          </a:p>
        </p:txBody>
      </p:sp>
      <p:sp>
        <p:nvSpPr>
          <p:cNvPr id="4" name="Slide Number Placeholder 3"/>
          <p:cNvSpPr>
            <a:spLocks noGrp="1"/>
          </p:cNvSpPr>
          <p:nvPr>
            <p:ph type="sldNum" sz="quarter" idx="10"/>
          </p:nvPr>
        </p:nvSpPr>
        <p:spPr/>
        <p:txBody>
          <a:bodyPr/>
          <a:lstStyle/>
          <a:p>
            <a:fld id="{3FE64E5B-5BF3-4522-911F-CA0BBD288157}"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 </a:t>
            </a:r>
          </a:p>
          <a:p>
            <a:r>
              <a:rPr lang="en-US" sz="1200" u="sng" kern="1200" dirty="0" smtClean="0">
                <a:solidFill>
                  <a:schemeClr val="tx1"/>
                </a:solidFill>
                <a:latin typeface="+mn-lt"/>
                <a:ea typeface="+mn-ea"/>
                <a:cs typeface="+mn-cs"/>
              </a:rPr>
              <a:t>User Interface</a:t>
            </a:r>
            <a:r>
              <a:rPr lang="en-US" sz="1200" kern="1200" dirty="0" smtClean="0">
                <a:solidFill>
                  <a:schemeClr val="tx1"/>
                </a:solidFill>
                <a:latin typeface="+mn-lt"/>
                <a:ea typeface="+mn-ea"/>
                <a:cs typeface="+mn-cs"/>
              </a:rPr>
              <a:t>: The user interface subsystem is composed of the web pages that the user will interact with in order to provide info about all rides offer in the venue. </a:t>
            </a:r>
          </a:p>
          <a:p>
            <a:r>
              <a:rPr lang="en-US" sz="1200" u="sng" kern="1200" dirty="0" smtClean="0">
                <a:solidFill>
                  <a:schemeClr val="tx1"/>
                </a:solidFill>
                <a:latin typeface="+mn-lt"/>
                <a:ea typeface="+mn-ea"/>
                <a:cs typeface="+mn-cs"/>
              </a:rPr>
              <a:t>User Operations</a:t>
            </a:r>
            <a:r>
              <a:rPr lang="en-US" sz="1200" kern="1200" dirty="0" smtClean="0">
                <a:solidFill>
                  <a:schemeClr val="tx1"/>
                </a:solidFill>
                <a:latin typeface="+mn-lt"/>
                <a:ea typeface="+mn-ea"/>
                <a:cs typeface="+mn-cs"/>
              </a:rPr>
              <a:t>: The user operation subsystem will group all the artifacts around the user business logic. </a:t>
            </a:r>
            <a:r>
              <a:rPr lang="en-US" sz="1200" kern="1200" dirty="0" err="1" smtClean="0">
                <a:solidFill>
                  <a:schemeClr val="tx1"/>
                </a:solidFill>
                <a:latin typeface="+mn-lt"/>
                <a:ea typeface="+mn-ea"/>
                <a:cs typeface="+mn-cs"/>
              </a:rPr>
              <a:t>Adim</a:t>
            </a:r>
            <a:r>
              <a:rPr lang="en-US" sz="1200" kern="1200" baseline="0" dirty="0" smtClean="0">
                <a:solidFill>
                  <a:schemeClr val="tx1"/>
                </a:solidFill>
                <a:latin typeface="+mn-lt"/>
                <a:ea typeface="+mn-ea"/>
                <a:cs typeface="+mn-cs"/>
              </a:rPr>
              <a:t> side</a:t>
            </a:r>
          </a:p>
          <a:p>
            <a:r>
              <a:rPr lang="en-US" sz="1200" u="sng" kern="1200" dirty="0" smtClean="0">
                <a:solidFill>
                  <a:schemeClr val="tx1"/>
                </a:solidFill>
                <a:latin typeface="+mn-lt"/>
                <a:ea typeface="+mn-ea"/>
                <a:cs typeface="+mn-cs"/>
              </a:rPr>
              <a:t>Login/Logout Operation: </a:t>
            </a:r>
            <a:r>
              <a:rPr lang="en-US" sz="1200" kern="1200" dirty="0" smtClean="0">
                <a:solidFill>
                  <a:schemeClr val="tx1"/>
                </a:solidFill>
                <a:latin typeface="+mn-lt"/>
                <a:ea typeface="+mn-ea"/>
                <a:cs typeface="+mn-cs"/>
              </a:rPr>
              <a:t>The login operation subsystem will provide system permissions to allow user or admin of the VQ system access to specific resources based on their permissions and roles they are assign to.</a:t>
            </a:r>
          </a:p>
          <a:p>
            <a:r>
              <a:rPr lang="en-US" sz="1200" u="sng" kern="1200" dirty="0" smtClean="0">
                <a:solidFill>
                  <a:schemeClr val="tx1"/>
                </a:solidFill>
                <a:latin typeface="+mn-lt"/>
                <a:ea typeface="+mn-ea"/>
                <a:cs typeface="+mn-cs"/>
              </a:rPr>
              <a:t>Ride Operations</a:t>
            </a:r>
            <a:r>
              <a:rPr lang="en-US" sz="1200" kern="1200" dirty="0" smtClean="0">
                <a:solidFill>
                  <a:schemeClr val="tx1"/>
                </a:solidFill>
                <a:latin typeface="+mn-lt"/>
                <a:ea typeface="+mn-ea"/>
                <a:cs typeface="+mn-cs"/>
              </a:rPr>
              <a:t>: The ride operation subsystem will group all artifacts around the ride business logic</a:t>
            </a:r>
          </a:p>
          <a:p>
            <a:r>
              <a:rPr lang="en-US" sz="1200" u="sng" kern="1200" dirty="0" smtClean="0">
                <a:solidFill>
                  <a:schemeClr val="tx1"/>
                </a:solidFill>
                <a:latin typeface="+mn-lt"/>
                <a:ea typeface="+mn-ea"/>
                <a:cs typeface="+mn-cs"/>
              </a:rPr>
              <a:t>Queue Scheduler</a:t>
            </a:r>
            <a:r>
              <a:rPr lang="en-US" sz="1200" kern="1200" dirty="0" smtClean="0">
                <a:solidFill>
                  <a:schemeClr val="tx1"/>
                </a:solidFill>
                <a:latin typeface="+mn-lt"/>
                <a:ea typeface="+mn-ea"/>
                <a:cs typeface="+mn-cs"/>
              </a:rPr>
              <a:t>: The queue scheduler subsystem will schedule jobs based on business requirements.</a:t>
            </a:r>
          </a:p>
          <a:p>
            <a:r>
              <a:rPr lang="en-US" sz="1200" u="sng" kern="1200" dirty="0" smtClean="0">
                <a:solidFill>
                  <a:schemeClr val="tx1"/>
                </a:solidFill>
                <a:latin typeface="+mn-lt"/>
                <a:ea typeface="+mn-ea"/>
                <a:cs typeface="+mn-cs"/>
              </a:rPr>
              <a:t>Notification API</a:t>
            </a:r>
            <a:r>
              <a:rPr lang="en-US" sz="1200" kern="1200" dirty="0" smtClean="0">
                <a:solidFill>
                  <a:schemeClr val="tx1"/>
                </a:solidFill>
                <a:latin typeface="+mn-lt"/>
                <a:ea typeface="+mn-ea"/>
                <a:cs typeface="+mn-cs"/>
              </a:rPr>
              <a:t>: The notification API subsystem will notify the user before their time for a ride they queued for approaches based on a particular implementation</a:t>
            </a:r>
            <a:endParaRPr lang="en-US" dirty="0"/>
          </a:p>
        </p:txBody>
      </p:sp>
      <p:sp>
        <p:nvSpPr>
          <p:cNvPr id="4" name="Slide Number Placeholder 3"/>
          <p:cNvSpPr>
            <a:spLocks noGrp="1"/>
          </p:cNvSpPr>
          <p:nvPr>
            <p:ph type="sldNum" sz="quarter" idx="10"/>
          </p:nvPr>
        </p:nvSpPr>
        <p:spPr/>
        <p:txBody>
          <a:bodyPr/>
          <a:lstStyle/>
          <a:p>
            <a:fld id="{3FE64E5B-5BF3-4522-911F-CA0BBD288157}"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E64E5B-5BF3-4522-911F-CA0BBD288157}"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85F5E3B-79E0-2A43-A71E-66D55277D6A3}" type="datetimeFigureOut">
              <a:rPr lang="en-US" smtClean="0"/>
              <a:pPr/>
              <a:t>2/2/2015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1190DD4-60FC-C240-AF70-70A48DFD025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5F5E3B-79E0-2A43-A71E-66D55277D6A3}" type="datetimeFigureOut">
              <a:rPr lang="en-US" smtClean="0"/>
              <a:pPr/>
              <a:t>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90DD4-60FC-C240-AF70-70A48DFD025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5F5E3B-79E0-2A43-A71E-66D55277D6A3}" type="datetimeFigureOut">
              <a:rPr lang="en-US" smtClean="0"/>
              <a:pPr/>
              <a:t>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90DD4-60FC-C240-AF70-70A48DFD025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5F5E3B-79E0-2A43-A71E-66D55277D6A3}" type="datetimeFigureOut">
              <a:rPr lang="en-US" smtClean="0"/>
              <a:pPr/>
              <a:t>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90DD4-60FC-C240-AF70-70A48DFD025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85F5E3B-79E0-2A43-A71E-66D55277D6A3}" type="datetimeFigureOut">
              <a:rPr lang="en-US" smtClean="0"/>
              <a:pPr/>
              <a:t>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90DD4-60FC-C240-AF70-70A48DFD025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85F5E3B-79E0-2A43-A71E-66D55277D6A3}" type="datetimeFigureOut">
              <a:rPr lang="en-US" smtClean="0"/>
              <a:pPr/>
              <a:t>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90DD4-60FC-C240-AF70-70A48DFD025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85F5E3B-79E0-2A43-A71E-66D55277D6A3}" type="datetimeFigureOut">
              <a:rPr lang="en-US" smtClean="0"/>
              <a:pPr/>
              <a:t>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190DD4-60FC-C240-AF70-70A48DFD025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85F5E3B-79E0-2A43-A71E-66D55277D6A3}" type="datetimeFigureOut">
              <a:rPr lang="en-US" smtClean="0"/>
              <a:pPr/>
              <a:t>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190DD4-60FC-C240-AF70-70A48DFD025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5F5E3B-79E0-2A43-A71E-66D55277D6A3}" type="datetimeFigureOut">
              <a:rPr lang="en-US" smtClean="0"/>
              <a:pPr/>
              <a:t>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190DD4-60FC-C240-AF70-70A48DFD025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85F5E3B-79E0-2A43-A71E-66D55277D6A3}" type="datetimeFigureOut">
              <a:rPr lang="en-US" smtClean="0"/>
              <a:pPr/>
              <a:t>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90DD4-60FC-C240-AF70-70A48DFD025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85F5E3B-79E0-2A43-A71E-66D55277D6A3}" type="datetimeFigureOut">
              <a:rPr lang="en-US" smtClean="0"/>
              <a:pPr/>
              <a:t>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1190DD4-60FC-C240-AF70-70A48DFD0256}"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85F5E3B-79E0-2A43-A71E-66D55277D6A3}" type="datetimeFigureOut">
              <a:rPr lang="en-US" smtClean="0"/>
              <a:pPr/>
              <a:t>2/2/2015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1190DD4-60FC-C240-AF70-70A48DFD025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53201"/>
            <a:ext cx="7772400" cy="2247249"/>
          </a:xfrm>
        </p:spPr>
        <p:txBody>
          <a:bodyPr>
            <a:normAutofit fontScale="90000"/>
          </a:bodyPr>
          <a:lstStyle/>
          <a:p>
            <a:r>
              <a:rPr lang="en-US" dirty="0" smtClean="0"/>
              <a:t>Project: Virtual Queue 2.0</a:t>
            </a:r>
            <a:br>
              <a:rPr lang="en-US" dirty="0" smtClean="0"/>
            </a:br>
            <a:r>
              <a:rPr lang="en-US" dirty="0" smtClean="0"/>
              <a:t>Student: Kenneth Kon</a:t>
            </a:r>
            <a:br>
              <a:rPr lang="en-US" dirty="0" smtClean="0"/>
            </a:br>
            <a:r>
              <a:rPr lang="en-US" dirty="0" smtClean="0"/>
              <a:t>Michael </a:t>
            </a:r>
            <a:r>
              <a:rPr lang="en-US" dirty="0" err="1" smtClean="0"/>
              <a:t>Lazo</a:t>
            </a:r>
            <a:r>
              <a:rPr lang="en-US" dirty="0" smtClean="0"/>
              <a:t/>
            </a:r>
            <a:br>
              <a:rPr lang="en-US" dirty="0" smtClean="0"/>
            </a:br>
            <a:r>
              <a:rPr lang="en-US" dirty="0" smtClean="0"/>
              <a:t>Mentor: Bernard </a:t>
            </a:r>
            <a:r>
              <a:rPr lang="en-US" dirty="0" err="1" smtClean="0"/>
              <a:t>Parenteau</a:t>
            </a:r>
            <a:endParaRPr lang="en-US" dirty="0"/>
          </a:p>
        </p:txBody>
      </p:sp>
      <p:sp>
        <p:nvSpPr>
          <p:cNvPr id="3" name="Subtitle 2"/>
          <p:cNvSpPr>
            <a:spLocks noGrp="1"/>
          </p:cNvSpPr>
          <p:nvPr>
            <p:ph type="subTitle" idx="1"/>
          </p:nvPr>
        </p:nvSpPr>
        <p:spPr>
          <a:xfrm>
            <a:off x="1371600" y="3886199"/>
            <a:ext cx="6400800" cy="2155725"/>
          </a:xfrm>
        </p:spPr>
        <p:txBody>
          <a:bodyPr>
            <a:normAutofit fontScale="92500" lnSpcReduction="20000"/>
          </a:bodyPr>
          <a:lstStyle/>
          <a:p>
            <a:r>
              <a:rPr lang="en-US" sz="4129" b="1" dirty="0" smtClean="0"/>
              <a:t>Project Plan</a:t>
            </a:r>
          </a:p>
          <a:p>
            <a:endParaRPr lang="en-US" dirty="0" smtClean="0"/>
          </a:p>
          <a:p>
            <a:r>
              <a:rPr lang="en-US" dirty="0" smtClean="0"/>
              <a:t>CIS 4911 Senior Project</a:t>
            </a:r>
          </a:p>
          <a:p>
            <a:r>
              <a:rPr lang="en-US" dirty="0" smtClean="0"/>
              <a:t>School of Computing and Information Sciences</a:t>
            </a:r>
          </a:p>
          <a:p>
            <a:r>
              <a:rPr lang="en-US" dirty="0" smtClean="0"/>
              <a:t>Florida International University</a:t>
            </a:r>
          </a:p>
          <a:p>
            <a:endParaRPr lang="en-US" dirty="0"/>
          </a:p>
        </p:txBody>
      </p:sp>
      <p:sp>
        <p:nvSpPr>
          <p:cNvPr id="4" name="TextBox 3"/>
          <p:cNvSpPr txBox="1"/>
          <p:nvPr/>
        </p:nvSpPr>
        <p:spPr>
          <a:xfrm>
            <a:off x="3560828" y="6231850"/>
            <a:ext cx="1531188" cy="369332"/>
          </a:xfrm>
          <a:prstGeom prst="rect">
            <a:avLst/>
          </a:prstGeom>
          <a:noFill/>
        </p:spPr>
        <p:txBody>
          <a:bodyPr wrap="none" rtlCol="0">
            <a:spAutoFit/>
          </a:bodyPr>
          <a:lstStyle/>
          <a:p>
            <a:r>
              <a:rPr lang="en-US" dirty="0" smtClean="0"/>
              <a:t>&lt;02/02/2015&gt;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Security/Privacy</a:t>
            </a:r>
            <a:endParaRPr lang="en-US" dirty="0"/>
          </a:p>
        </p:txBody>
      </p:sp>
      <p:graphicFrame>
        <p:nvGraphicFramePr>
          <p:cNvPr id="4" name="Content Placeholder 3"/>
          <p:cNvGraphicFramePr>
            <a:graphicFrameLocks noGrp="1"/>
          </p:cNvGraphicFramePr>
          <p:nvPr>
            <p:ph idx="1"/>
          </p:nvPr>
        </p:nvGraphicFramePr>
        <p:xfrm>
          <a:off x="457200" y="2537459"/>
          <a:ext cx="8102008" cy="2552701"/>
        </p:xfrm>
        <a:graphic>
          <a:graphicData uri="http://schemas.openxmlformats.org/drawingml/2006/table">
            <a:tbl>
              <a:tblPr firstRow="1" bandRow="1">
                <a:tableStyleId>{F5AB1C69-6EDB-4FF4-983F-18BD219EF322}</a:tableStyleId>
              </a:tblPr>
              <a:tblGrid>
                <a:gridCol w="2025502"/>
                <a:gridCol w="2025502"/>
                <a:gridCol w="2025502"/>
                <a:gridCol w="2025502"/>
              </a:tblGrid>
              <a:tr h="638039">
                <a:tc>
                  <a:txBody>
                    <a:bodyPr/>
                    <a:lstStyle/>
                    <a:p>
                      <a:pPr algn="ctr" fontAlgn="b"/>
                      <a:r>
                        <a:rPr lang="en-US" sz="1100" u="none" strike="noStrike" dirty="0"/>
                        <a:t>Object Actor</a:t>
                      </a:r>
                      <a:endParaRPr lang="en-US" sz="1100" b="0" i="0" u="none" strike="noStrike" dirty="0">
                        <a:solidFill>
                          <a:srgbClr val="000000"/>
                        </a:solidFill>
                        <a:latin typeface="Calibri"/>
                      </a:endParaRPr>
                    </a:p>
                  </a:txBody>
                  <a:tcPr marL="9525" marR="9525" marT="9525" marB="0" anchor="ctr"/>
                </a:tc>
                <a:tc>
                  <a:txBody>
                    <a:bodyPr/>
                    <a:lstStyle/>
                    <a:p>
                      <a:pPr algn="ctr" fontAlgn="b"/>
                      <a:r>
                        <a:rPr lang="en-US" sz="1100" u="none" strike="noStrike" dirty="0"/>
                        <a:t>Account</a:t>
                      </a:r>
                      <a:endParaRPr lang="en-US" sz="1100" b="0" i="0" u="none" strike="noStrike" dirty="0">
                        <a:solidFill>
                          <a:srgbClr val="000000"/>
                        </a:solidFill>
                        <a:latin typeface="Calibri"/>
                      </a:endParaRPr>
                    </a:p>
                  </a:txBody>
                  <a:tcPr marL="9525" marR="9525" marT="9525" marB="0" anchor="ctr"/>
                </a:tc>
                <a:tc>
                  <a:txBody>
                    <a:bodyPr/>
                    <a:lstStyle/>
                    <a:p>
                      <a:pPr algn="ctr" fontAlgn="b"/>
                      <a:r>
                        <a:rPr lang="en-US" sz="1100" u="none" strike="noStrike"/>
                        <a:t>Profile</a:t>
                      </a:r>
                      <a:endParaRPr lang="en-US" sz="1100" b="0" i="0" u="none" strike="noStrike">
                        <a:solidFill>
                          <a:srgbClr val="000000"/>
                        </a:solidFill>
                        <a:latin typeface="Calibri"/>
                      </a:endParaRPr>
                    </a:p>
                  </a:txBody>
                  <a:tcPr marL="9525" marR="9525" marT="9525" marB="0" anchor="ctr"/>
                </a:tc>
                <a:tc>
                  <a:txBody>
                    <a:bodyPr/>
                    <a:lstStyle/>
                    <a:p>
                      <a:pPr algn="ctr" fontAlgn="b"/>
                      <a:r>
                        <a:rPr lang="en-US" sz="1100" u="none" strike="noStrike" dirty="0"/>
                        <a:t>Ride</a:t>
                      </a:r>
                      <a:endParaRPr lang="en-US" sz="1100" b="0" i="0" u="none" strike="noStrike" dirty="0">
                        <a:solidFill>
                          <a:srgbClr val="000000"/>
                        </a:solidFill>
                        <a:latin typeface="Calibri"/>
                      </a:endParaRPr>
                    </a:p>
                  </a:txBody>
                  <a:tcPr marL="9525" marR="9525" marT="9525" marB="0" anchor="ctr"/>
                </a:tc>
              </a:tr>
              <a:tr h="638039">
                <a:tc>
                  <a:txBody>
                    <a:bodyPr/>
                    <a:lstStyle/>
                    <a:p>
                      <a:pPr algn="ctr" fontAlgn="b"/>
                      <a:r>
                        <a:rPr lang="en-US" sz="1100" u="none" strike="noStrike" dirty="0"/>
                        <a:t>Authenticated User</a:t>
                      </a:r>
                      <a:endParaRPr lang="en-US" sz="1100" b="0" i="0" u="none" strike="noStrike" dirty="0">
                        <a:solidFill>
                          <a:srgbClr val="000000"/>
                        </a:solidFill>
                        <a:latin typeface="Calibri"/>
                      </a:endParaRPr>
                    </a:p>
                  </a:txBody>
                  <a:tcPr marL="9525" marR="9525" marT="9525" marB="0" anchor="ctr"/>
                </a:tc>
                <a:tc>
                  <a:txBody>
                    <a:bodyPr/>
                    <a:lstStyle/>
                    <a:p>
                      <a:pPr algn="ctr" fontAlgn="b"/>
                      <a:r>
                        <a:rPr lang="en-US" sz="1100" u="none" strike="noStrike" dirty="0"/>
                        <a:t>Change Password</a:t>
                      </a:r>
                      <a:endParaRPr lang="en-US" sz="1100" b="0" i="0" u="none" strike="noStrike" dirty="0">
                        <a:solidFill>
                          <a:srgbClr val="000000"/>
                        </a:solidFill>
                        <a:latin typeface="Calibri"/>
                      </a:endParaRPr>
                    </a:p>
                  </a:txBody>
                  <a:tcPr marL="9525" marR="9525" marT="9525" marB="0" anchor="ctr"/>
                </a:tc>
                <a:tc>
                  <a:txBody>
                    <a:bodyPr/>
                    <a:lstStyle/>
                    <a:p>
                      <a:pPr algn="ctr" fontAlgn="b"/>
                      <a:r>
                        <a:rPr lang="en-US" sz="1100" u="none" strike="noStrike" dirty="0"/>
                        <a:t>Update</a:t>
                      </a:r>
                      <a:endParaRPr lang="en-US" sz="1100" b="0" i="0" u="none" strike="noStrike" dirty="0">
                        <a:solidFill>
                          <a:srgbClr val="000000"/>
                        </a:solidFill>
                        <a:latin typeface="Calibri"/>
                      </a:endParaRPr>
                    </a:p>
                  </a:txBody>
                  <a:tcPr marL="9525" marR="9525" marT="9525" marB="0" anchor="ctr"/>
                </a:tc>
                <a:tc>
                  <a:txBody>
                    <a:bodyPr/>
                    <a:lstStyle/>
                    <a:p>
                      <a:pPr algn="ctr" fontAlgn="b"/>
                      <a:r>
                        <a:rPr lang="en-US" sz="1100" u="none" strike="noStrike" dirty="0"/>
                        <a:t>Add/Remove from Queue, Check Ride Status</a:t>
                      </a:r>
                      <a:endParaRPr lang="en-US" sz="1100" b="0" i="0" u="none" strike="noStrike" dirty="0">
                        <a:solidFill>
                          <a:srgbClr val="000000"/>
                        </a:solidFill>
                        <a:latin typeface="Calibri"/>
                      </a:endParaRPr>
                    </a:p>
                  </a:txBody>
                  <a:tcPr marL="9525" marR="9525" marT="9525" marB="0" anchor="ctr"/>
                </a:tc>
              </a:tr>
              <a:tr h="638584">
                <a:tc>
                  <a:txBody>
                    <a:bodyPr/>
                    <a:lstStyle/>
                    <a:p>
                      <a:pPr algn="ctr" fontAlgn="b"/>
                      <a:r>
                        <a:rPr lang="en-US" sz="1100" u="none" strike="noStrike" dirty="0"/>
                        <a:t>User Admin</a:t>
                      </a:r>
                      <a:endParaRPr lang="en-US" sz="1100" b="0" i="0" u="none" strike="noStrike" dirty="0">
                        <a:solidFill>
                          <a:srgbClr val="000000"/>
                        </a:solidFill>
                        <a:latin typeface="Calibri"/>
                      </a:endParaRPr>
                    </a:p>
                  </a:txBody>
                  <a:tcPr marL="9525" marR="9525" marT="9525" marB="0" anchor="ctr"/>
                </a:tc>
                <a:tc>
                  <a:txBody>
                    <a:bodyPr/>
                    <a:lstStyle/>
                    <a:p>
                      <a:pPr algn="ctr" fontAlgn="b"/>
                      <a:r>
                        <a:rPr lang="en-US" sz="1100" u="none" strike="noStrike" dirty="0"/>
                        <a:t>Change Password, </a:t>
                      </a:r>
                      <a:r>
                        <a:rPr lang="en-US" sz="1100" u="none" strike="noStrike" dirty="0" smtClean="0"/>
                        <a:t>Access other Accounts</a:t>
                      </a:r>
                      <a:endParaRPr lang="en-US" sz="1100" b="0" i="0" u="none" strike="noStrike" dirty="0">
                        <a:solidFill>
                          <a:srgbClr val="000000"/>
                        </a:solidFill>
                        <a:latin typeface="Calibri"/>
                      </a:endParaRPr>
                    </a:p>
                  </a:txBody>
                  <a:tcPr marL="9525" marR="9525" marT="9525" marB="0" anchor="ctr"/>
                </a:tc>
                <a:tc>
                  <a:txBody>
                    <a:bodyPr/>
                    <a:lstStyle/>
                    <a:p>
                      <a:pPr algn="ctr" fontAlgn="b"/>
                      <a:r>
                        <a:rPr lang="en-US" sz="1100" u="none" strike="noStrike" dirty="0"/>
                        <a:t>Update</a:t>
                      </a:r>
                      <a:endParaRPr lang="en-US" sz="1100" b="0" i="0" u="none" strike="noStrike" dirty="0">
                        <a:solidFill>
                          <a:srgbClr val="000000"/>
                        </a:solidFill>
                        <a:latin typeface="Calibri"/>
                      </a:endParaRPr>
                    </a:p>
                  </a:txBody>
                  <a:tcPr marL="9525" marR="9525" marT="9525" marB="0" anchor="ctr"/>
                </a:tc>
                <a:tc>
                  <a:txBody>
                    <a:bodyPr/>
                    <a:lstStyle/>
                    <a:p>
                      <a:pPr algn="ctr" fontAlgn="b"/>
                      <a:r>
                        <a:rPr lang="en-US" sz="1100" u="none" strike="noStrike" dirty="0"/>
                        <a:t>Enable/Disable Ride, Add/Remove Ride</a:t>
                      </a:r>
                      <a:endParaRPr lang="en-US" sz="1100" b="0" i="0" u="none" strike="noStrike" dirty="0">
                        <a:solidFill>
                          <a:srgbClr val="000000"/>
                        </a:solidFill>
                        <a:latin typeface="Calibri"/>
                      </a:endParaRPr>
                    </a:p>
                  </a:txBody>
                  <a:tcPr marL="9525" marR="9525" marT="9525" marB="0" anchor="ctr"/>
                </a:tc>
              </a:tr>
              <a:tr h="638039">
                <a:tc>
                  <a:txBody>
                    <a:bodyPr/>
                    <a:lstStyle/>
                    <a:p>
                      <a:pPr algn="ctr" fontAlgn="b"/>
                      <a:r>
                        <a:rPr lang="en-US" sz="1100" u="none" strike="noStrike" dirty="0" smtClean="0"/>
                        <a:t>Anonymous User</a:t>
                      </a:r>
                      <a:endParaRPr lang="en-US" sz="1100" b="0" i="0" u="none" strike="noStrike" dirty="0">
                        <a:solidFill>
                          <a:srgbClr val="000000"/>
                        </a:solidFill>
                        <a:latin typeface="Calibri"/>
                      </a:endParaRPr>
                    </a:p>
                  </a:txBody>
                  <a:tcPr marL="9525" marR="9525" marT="9525" marB="0" anchor="ctr"/>
                </a:tc>
                <a:tc>
                  <a:txBody>
                    <a:bodyPr/>
                    <a:lstStyle/>
                    <a:p>
                      <a:pPr algn="ctr" fontAlgn="b"/>
                      <a:r>
                        <a:rPr lang="en-US" sz="1100" u="none" strike="noStrike" dirty="0"/>
                        <a:t>Create</a:t>
                      </a:r>
                      <a:endParaRPr lang="en-US" sz="1100" b="0" i="0" u="none" strike="noStrike" dirty="0">
                        <a:solidFill>
                          <a:srgbClr val="000000"/>
                        </a:solidFill>
                        <a:latin typeface="Calibri"/>
                      </a:endParaRPr>
                    </a:p>
                  </a:txBody>
                  <a:tcPr marL="9525" marR="9525" marT="9525" marB="0" anchor="ctr"/>
                </a:tc>
                <a:tc>
                  <a:txBody>
                    <a:bodyPr/>
                    <a:lstStyle/>
                    <a:p>
                      <a:pPr algn="ctr" fontAlgn="b"/>
                      <a:endParaRPr lang="en-US" sz="1100" b="0" i="0" u="none" strike="noStrike">
                        <a:solidFill>
                          <a:srgbClr val="000000"/>
                        </a:solidFill>
                        <a:latin typeface="Calibri"/>
                      </a:endParaRPr>
                    </a:p>
                  </a:txBody>
                  <a:tcPr marL="9525" marR="9525" marT="9525" marB="0" anchor="ctr"/>
                </a:tc>
                <a:tc>
                  <a:txBody>
                    <a:bodyPr/>
                    <a:lstStyle/>
                    <a:p>
                      <a:pPr algn="ctr" fontAlgn="b"/>
                      <a:endParaRPr lang="en-US" sz="1100" b="0" i="0" u="none" strike="noStrike" dirty="0">
                        <a:solidFill>
                          <a:srgbClr val="000000"/>
                        </a:solidFill>
                        <a:latin typeface="Calibri"/>
                      </a:endParaRPr>
                    </a:p>
                  </a:txBody>
                  <a:tcPr marL="9525" marR="9525" marT="9525" marB="0"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275"/>
            <a:ext cx="8229600" cy="1143000"/>
          </a:xfrm>
        </p:spPr>
        <p:txBody>
          <a:bodyPr anchor="ctr"/>
          <a:lstStyle/>
          <a:p>
            <a:pPr algn="ctr"/>
            <a:r>
              <a:rPr lang="en-US" dirty="0" smtClean="0"/>
              <a:t>Project Plan Part 1</a:t>
            </a:r>
            <a:endParaRPr lang="en-US" dirty="0"/>
          </a:p>
        </p:txBody>
      </p:sp>
      <p:graphicFrame>
        <p:nvGraphicFramePr>
          <p:cNvPr id="6" name="Content Placeholder 5"/>
          <p:cNvGraphicFramePr>
            <a:graphicFrameLocks noGrp="1"/>
          </p:cNvGraphicFramePr>
          <p:nvPr>
            <p:ph idx="1"/>
          </p:nvPr>
        </p:nvGraphicFramePr>
        <p:xfrm>
          <a:off x="129401" y="1155940"/>
          <a:ext cx="8902456" cy="5589920"/>
        </p:xfrm>
        <a:graphic>
          <a:graphicData uri="http://schemas.openxmlformats.org/drawingml/2006/table">
            <a:tbl>
              <a:tblPr firstRow="1" bandRow="1">
                <a:tableStyleId>{F5AB1C69-6EDB-4FF4-983F-18BD219EF322}</a:tableStyleId>
              </a:tblPr>
              <a:tblGrid>
                <a:gridCol w="1264046"/>
                <a:gridCol w="2582226"/>
                <a:gridCol w="1264046"/>
                <a:gridCol w="1264046"/>
                <a:gridCol w="1264046"/>
                <a:gridCol w="1264046"/>
              </a:tblGrid>
              <a:tr h="399280">
                <a:tc>
                  <a:txBody>
                    <a:bodyPr/>
                    <a:lstStyle/>
                    <a:p>
                      <a:pPr algn="ctr" fontAlgn="b"/>
                      <a:r>
                        <a:rPr lang="en-US" sz="1100" b="0" i="0" u="none" strike="noStrike" dirty="0">
                          <a:solidFill>
                            <a:srgbClr val="000000"/>
                          </a:solidFill>
                          <a:latin typeface="Calibri"/>
                        </a:rPr>
                        <a:t>Task</a:t>
                      </a:r>
                    </a:p>
                  </a:txBody>
                  <a:tcPr marL="9525" marR="9525" marT="9525" marB="0" anchor="ctr"/>
                </a:tc>
                <a:tc>
                  <a:txBody>
                    <a:bodyPr/>
                    <a:lstStyle/>
                    <a:p>
                      <a:pPr algn="ctr" fontAlgn="b"/>
                      <a:r>
                        <a:rPr lang="en-US" sz="1100" b="0" i="0" u="none" strike="noStrike">
                          <a:solidFill>
                            <a:srgbClr val="000000"/>
                          </a:solidFill>
                          <a:latin typeface="Calibri"/>
                        </a:rPr>
                        <a:t>Name</a:t>
                      </a:r>
                    </a:p>
                  </a:txBody>
                  <a:tcPr marL="9525" marR="9525" marT="9525" marB="0" anchor="ctr"/>
                </a:tc>
                <a:tc>
                  <a:txBody>
                    <a:bodyPr/>
                    <a:lstStyle/>
                    <a:p>
                      <a:pPr algn="ctr" fontAlgn="b"/>
                      <a:r>
                        <a:rPr lang="en-US" sz="1100" b="0" i="0" u="none" strike="noStrike" dirty="0">
                          <a:solidFill>
                            <a:srgbClr val="000000"/>
                          </a:solidFill>
                          <a:latin typeface="Calibri"/>
                        </a:rPr>
                        <a:t>Start Date</a:t>
                      </a:r>
                    </a:p>
                  </a:txBody>
                  <a:tcPr marL="9525" marR="9525" marT="9525" marB="0" anchor="ctr"/>
                </a:tc>
                <a:tc>
                  <a:txBody>
                    <a:bodyPr/>
                    <a:lstStyle/>
                    <a:p>
                      <a:pPr algn="ctr" fontAlgn="b"/>
                      <a:r>
                        <a:rPr lang="en-US" sz="1100" b="0" i="0" u="none" strike="noStrike">
                          <a:solidFill>
                            <a:srgbClr val="000000"/>
                          </a:solidFill>
                          <a:latin typeface="Calibri"/>
                        </a:rPr>
                        <a:t>Duration</a:t>
                      </a:r>
                    </a:p>
                  </a:txBody>
                  <a:tcPr marL="9525" marR="9525" marT="9525" marB="0" anchor="ctr"/>
                </a:tc>
                <a:tc>
                  <a:txBody>
                    <a:bodyPr/>
                    <a:lstStyle/>
                    <a:p>
                      <a:pPr algn="ctr" fontAlgn="b"/>
                      <a:r>
                        <a:rPr lang="en-US" sz="1100" b="0" i="0" u="none" strike="noStrike">
                          <a:solidFill>
                            <a:srgbClr val="000000"/>
                          </a:solidFill>
                          <a:latin typeface="Calibri"/>
                        </a:rPr>
                        <a:t>End Date</a:t>
                      </a:r>
                    </a:p>
                  </a:txBody>
                  <a:tcPr marL="9525" marR="9525" marT="9525" marB="0" anchor="ctr"/>
                </a:tc>
                <a:tc>
                  <a:txBody>
                    <a:bodyPr/>
                    <a:lstStyle/>
                    <a:p>
                      <a:pPr algn="ctr" fontAlgn="b"/>
                      <a:r>
                        <a:rPr lang="en-US" sz="1100" b="0" i="0" u="none" strike="noStrike">
                          <a:solidFill>
                            <a:srgbClr val="000000"/>
                          </a:solidFill>
                          <a:latin typeface="Calibri"/>
                        </a:rPr>
                        <a:t>Dependencies</a:t>
                      </a:r>
                    </a:p>
                  </a:txBody>
                  <a:tcPr marL="9525" marR="9525" marT="9525" marB="0" anchor="ctr"/>
                </a:tc>
              </a:tr>
              <a:tr h="399280">
                <a:tc>
                  <a:txBody>
                    <a:bodyPr/>
                    <a:lstStyle/>
                    <a:p>
                      <a:pPr algn="ctr" fontAlgn="b"/>
                      <a:r>
                        <a:rPr lang="en-US" sz="1100" b="0" i="0" u="none" strike="noStrike" dirty="0">
                          <a:solidFill>
                            <a:srgbClr val="000000"/>
                          </a:solidFill>
                          <a:latin typeface="Calibri"/>
                        </a:rPr>
                        <a:t>T1</a:t>
                      </a:r>
                    </a:p>
                  </a:txBody>
                  <a:tcPr marL="9525" marR="9525" marT="9525" marB="0" anchor="ctr"/>
                </a:tc>
                <a:tc>
                  <a:txBody>
                    <a:bodyPr/>
                    <a:lstStyle/>
                    <a:p>
                      <a:pPr algn="ctr" fontAlgn="b"/>
                      <a:r>
                        <a:rPr lang="en-US" sz="1100" b="0" i="0" u="none" strike="noStrike" dirty="0">
                          <a:solidFill>
                            <a:srgbClr val="000000"/>
                          </a:solidFill>
                          <a:latin typeface="Calibri"/>
                        </a:rPr>
                        <a:t>Sprint 1</a:t>
                      </a:r>
                    </a:p>
                  </a:txBody>
                  <a:tcPr marL="9525" marR="9525" marT="9525" marB="0" anchor="ctr"/>
                </a:tc>
                <a:tc>
                  <a:txBody>
                    <a:bodyPr/>
                    <a:lstStyle/>
                    <a:p>
                      <a:pPr algn="ctr" fontAlgn="b"/>
                      <a:r>
                        <a:rPr lang="en-US" sz="1100" b="0" i="0" u="none" strike="noStrike">
                          <a:solidFill>
                            <a:srgbClr val="000000"/>
                          </a:solidFill>
                          <a:latin typeface="Calibri"/>
                        </a:rPr>
                        <a:t>2/2/2015</a:t>
                      </a:r>
                    </a:p>
                  </a:txBody>
                  <a:tcPr marL="9525" marR="9525" marT="9525" marB="0" anchor="ctr"/>
                </a:tc>
                <a:tc>
                  <a:txBody>
                    <a:bodyPr/>
                    <a:lstStyle/>
                    <a:p>
                      <a:pPr algn="ctr" fontAlgn="b"/>
                      <a:r>
                        <a:rPr lang="en-US" sz="1100" b="0" i="0" u="none" strike="noStrike">
                          <a:solidFill>
                            <a:srgbClr val="000000"/>
                          </a:solidFill>
                          <a:latin typeface="Calibri"/>
                        </a:rPr>
                        <a:t>11</a:t>
                      </a:r>
                    </a:p>
                  </a:txBody>
                  <a:tcPr marL="9525" marR="9525" marT="9525" marB="0" anchor="ctr"/>
                </a:tc>
                <a:tc>
                  <a:txBody>
                    <a:bodyPr/>
                    <a:lstStyle/>
                    <a:p>
                      <a:pPr algn="ctr" fontAlgn="b"/>
                      <a:r>
                        <a:rPr lang="en-US" sz="1100" b="0" i="0" u="none" strike="noStrike">
                          <a:solidFill>
                            <a:srgbClr val="000000"/>
                          </a:solidFill>
                          <a:latin typeface="Calibri"/>
                        </a:rPr>
                        <a:t>2/13/2015</a:t>
                      </a:r>
                    </a:p>
                  </a:txBody>
                  <a:tcPr marL="9525" marR="9525" marT="9525" marB="0" anchor="ctr"/>
                </a:tc>
                <a:tc>
                  <a:txBody>
                    <a:bodyPr/>
                    <a:lstStyle/>
                    <a:p>
                      <a:pPr algn="ctr" fontAlgn="b"/>
                      <a:endParaRPr lang="en-US" sz="1100" b="0" i="0" u="none" strike="noStrike">
                        <a:solidFill>
                          <a:srgbClr val="000000"/>
                        </a:solidFill>
                        <a:latin typeface="Calibri"/>
                      </a:endParaRPr>
                    </a:p>
                  </a:txBody>
                  <a:tcPr marL="9525" marR="9525" marT="9525" marB="0" anchor="ctr"/>
                </a:tc>
              </a:tr>
              <a:tr h="399280">
                <a:tc>
                  <a:txBody>
                    <a:bodyPr/>
                    <a:lstStyle/>
                    <a:p>
                      <a:pPr algn="ctr" fontAlgn="b"/>
                      <a:r>
                        <a:rPr lang="en-US" sz="1100" b="0" i="0" u="none" strike="noStrike" dirty="0">
                          <a:solidFill>
                            <a:srgbClr val="000000"/>
                          </a:solidFill>
                          <a:latin typeface="Calibri"/>
                        </a:rPr>
                        <a:t>T2</a:t>
                      </a:r>
                    </a:p>
                  </a:txBody>
                  <a:tcPr marL="9525" marR="9525" marT="9525" marB="0" anchor="ctr"/>
                </a:tc>
                <a:tc>
                  <a:txBody>
                    <a:bodyPr/>
                    <a:lstStyle/>
                    <a:p>
                      <a:pPr algn="ctr" fontAlgn="b"/>
                      <a:r>
                        <a:rPr lang="en-US" sz="1100" b="0" i="0" u="none" strike="noStrike" dirty="0" smtClean="0">
                          <a:solidFill>
                            <a:srgbClr val="000000"/>
                          </a:solidFill>
                          <a:latin typeface="Calibri"/>
                        </a:rPr>
                        <a:t>Milestone: Database Management </a:t>
                      </a:r>
                      <a:endParaRPr lang="en-US" sz="1100" b="0" i="0" u="none" strike="noStrike" dirty="0">
                        <a:solidFill>
                          <a:srgbClr val="000000"/>
                        </a:solidFill>
                        <a:latin typeface="Calibri"/>
                      </a:endParaRPr>
                    </a:p>
                  </a:txBody>
                  <a:tcPr marL="9525" marR="9525" marT="9525" marB="0" anchor="ctr"/>
                </a:tc>
                <a:tc>
                  <a:txBody>
                    <a:bodyPr/>
                    <a:lstStyle/>
                    <a:p>
                      <a:pPr algn="ctr" fontAlgn="b"/>
                      <a:r>
                        <a:rPr lang="en-US" sz="1100" b="0" i="0" u="none" strike="noStrike">
                          <a:solidFill>
                            <a:srgbClr val="000000"/>
                          </a:solidFill>
                          <a:latin typeface="Calibri"/>
                        </a:rPr>
                        <a:t>2/2/2015</a:t>
                      </a:r>
                    </a:p>
                  </a:txBody>
                  <a:tcPr marL="9525" marR="9525" marT="9525" marB="0" anchor="ctr"/>
                </a:tc>
                <a:tc>
                  <a:txBody>
                    <a:bodyPr/>
                    <a:lstStyle/>
                    <a:p>
                      <a:pPr algn="ctr" fontAlgn="b"/>
                      <a:r>
                        <a:rPr lang="en-US" sz="1100" b="0" i="0" u="none" strike="noStrike">
                          <a:solidFill>
                            <a:srgbClr val="000000"/>
                          </a:solidFill>
                          <a:latin typeface="Calibri"/>
                        </a:rPr>
                        <a:t>14</a:t>
                      </a:r>
                    </a:p>
                  </a:txBody>
                  <a:tcPr marL="9525" marR="9525" marT="9525" marB="0" anchor="ctr"/>
                </a:tc>
                <a:tc>
                  <a:txBody>
                    <a:bodyPr/>
                    <a:lstStyle/>
                    <a:p>
                      <a:pPr algn="ctr" fontAlgn="b"/>
                      <a:r>
                        <a:rPr lang="en-US" sz="1100" b="0" i="0" u="none" strike="noStrike">
                          <a:solidFill>
                            <a:srgbClr val="000000"/>
                          </a:solidFill>
                          <a:latin typeface="Calibri"/>
                        </a:rPr>
                        <a:t>2/16/2015</a:t>
                      </a:r>
                    </a:p>
                  </a:txBody>
                  <a:tcPr marL="9525" marR="9525" marT="9525" marB="0" anchor="ctr"/>
                </a:tc>
                <a:tc>
                  <a:txBody>
                    <a:bodyPr/>
                    <a:lstStyle/>
                    <a:p>
                      <a:pPr algn="ctr" fontAlgn="b"/>
                      <a:endParaRPr lang="en-US" sz="1100" b="0" i="0" u="none" strike="noStrike">
                        <a:solidFill>
                          <a:srgbClr val="000000"/>
                        </a:solidFill>
                        <a:latin typeface="Calibri"/>
                      </a:endParaRPr>
                    </a:p>
                  </a:txBody>
                  <a:tcPr marL="9525" marR="9525" marT="9525" marB="0" anchor="ctr"/>
                </a:tc>
              </a:tr>
              <a:tr h="399280">
                <a:tc>
                  <a:txBody>
                    <a:bodyPr/>
                    <a:lstStyle/>
                    <a:p>
                      <a:pPr algn="ctr" fontAlgn="b"/>
                      <a:r>
                        <a:rPr lang="en-US" sz="1100" b="0" i="0" u="none" strike="noStrike">
                          <a:solidFill>
                            <a:srgbClr val="000000"/>
                          </a:solidFill>
                          <a:latin typeface="Calibri"/>
                        </a:rPr>
                        <a:t>T3</a:t>
                      </a:r>
                    </a:p>
                  </a:txBody>
                  <a:tcPr marL="9525" marR="9525" marT="9525" marB="0" anchor="ctr"/>
                </a:tc>
                <a:tc>
                  <a:txBody>
                    <a:bodyPr/>
                    <a:lstStyle/>
                    <a:p>
                      <a:pPr algn="ctr" fontAlgn="b"/>
                      <a:r>
                        <a:rPr lang="en-US" sz="1100" b="0" i="0" u="none" strike="noStrike" dirty="0">
                          <a:solidFill>
                            <a:srgbClr val="000000"/>
                          </a:solidFill>
                          <a:latin typeface="Calibri"/>
                        </a:rPr>
                        <a:t>Find Wait time</a:t>
                      </a:r>
                    </a:p>
                  </a:txBody>
                  <a:tcPr marL="9525" marR="9525" marT="9525" marB="0" anchor="ctr"/>
                </a:tc>
                <a:tc>
                  <a:txBody>
                    <a:bodyPr/>
                    <a:lstStyle/>
                    <a:p>
                      <a:pPr algn="ctr" fontAlgn="b"/>
                      <a:r>
                        <a:rPr lang="en-US" sz="1100" b="0" i="0" u="none" strike="noStrike" dirty="0">
                          <a:solidFill>
                            <a:srgbClr val="000000"/>
                          </a:solidFill>
                          <a:latin typeface="Calibri"/>
                        </a:rPr>
                        <a:t>2/2/2015</a:t>
                      </a:r>
                    </a:p>
                  </a:txBody>
                  <a:tcPr marL="9525" marR="9525" marT="9525" marB="0" anchor="ctr"/>
                </a:tc>
                <a:tc>
                  <a:txBody>
                    <a:bodyPr/>
                    <a:lstStyle/>
                    <a:p>
                      <a:pPr algn="ctr" fontAlgn="b"/>
                      <a:r>
                        <a:rPr lang="en-US" sz="1100" b="0" i="0" u="none" strike="noStrike">
                          <a:solidFill>
                            <a:srgbClr val="000000"/>
                          </a:solidFill>
                          <a:latin typeface="Calibri"/>
                        </a:rPr>
                        <a:t>14</a:t>
                      </a:r>
                    </a:p>
                  </a:txBody>
                  <a:tcPr marL="9525" marR="9525" marT="9525" marB="0" anchor="ctr"/>
                </a:tc>
                <a:tc>
                  <a:txBody>
                    <a:bodyPr/>
                    <a:lstStyle/>
                    <a:p>
                      <a:pPr algn="ctr" fontAlgn="b"/>
                      <a:r>
                        <a:rPr lang="en-US" sz="1100" b="0" i="0" u="none" strike="noStrike">
                          <a:solidFill>
                            <a:srgbClr val="000000"/>
                          </a:solidFill>
                          <a:latin typeface="Calibri"/>
                        </a:rPr>
                        <a:t>2/16/2015</a:t>
                      </a:r>
                    </a:p>
                  </a:txBody>
                  <a:tcPr marL="9525" marR="9525" marT="9525" marB="0" anchor="ctr"/>
                </a:tc>
                <a:tc>
                  <a:txBody>
                    <a:bodyPr/>
                    <a:lstStyle/>
                    <a:p>
                      <a:pPr algn="ctr" fontAlgn="b"/>
                      <a:endParaRPr lang="en-US" sz="1100" b="0" i="0" u="none" strike="noStrike">
                        <a:solidFill>
                          <a:srgbClr val="000000"/>
                        </a:solidFill>
                        <a:latin typeface="Calibri"/>
                      </a:endParaRPr>
                    </a:p>
                  </a:txBody>
                  <a:tcPr marL="9525" marR="9525" marT="9525" marB="0" anchor="ctr"/>
                </a:tc>
              </a:tr>
              <a:tr h="399280">
                <a:tc>
                  <a:txBody>
                    <a:bodyPr/>
                    <a:lstStyle/>
                    <a:p>
                      <a:pPr algn="ctr" fontAlgn="b"/>
                      <a:r>
                        <a:rPr lang="en-US" sz="1100" b="0" i="0" u="none" strike="noStrike">
                          <a:solidFill>
                            <a:srgbClr val="000000"/>
                          </a:solidFill>
                          <a:latin typeface="Calibri"/>
                        </a:rPr>
                        <a:t>T4</a:t>
                      </a:r>
                    </a:p>
                  </a:txBody>
                  <a:tcPr marL="9525" marR="9525" marT="9525" marB="0" anchor="ctr"/>
                </a:tc>
                <a:tc>
                  <a:txBody>
                    <a:bodyPr/>
                    <a:lstStyle/>
                    <a:p>
                      <a:pPr algn="ctr" fontAlgn="b"/>
                      <a:r>
                        <a:rPr lang="en-US" sz="1100" b="0" i="0" u="none" strike="noStrike" dirty="0">
                          <a:solidFill>
                            <a:srgbClr val="000000"/>
                          </a:solidFill>
                          <a:latin typeface="Calibri"/>
                        </a:rPr>
                        <a:t>Sprint 2</a:t>
                      </a:r>
                    </a:p>
                  </a:txBody>
                  <a:tcPr marL="9525" marR="9525" marT="9525" marB="0" anchor="ctr"/>
                </a:tc>
                <a:tc>
                  <a:txBody>
                    <a:bodyPr/>
                    <a:lstStyle/>
                    <a:p>
                      <a:pPr algn="ctr" fontAlgn="b"/>
                      <a:r>
                        <a:rPr lang="en-US" sz="1100" b="0" i="0" u="none" strike="noStrike" dirty="0">
                          <a:solidFill>
                            <a:srgbClr val="000000"/>
                          </a:solidFill>
                          <a:latin typeface="Calibri"/>
                        </a:rPr>
                        <a:t>2/16/2015</a:t>
                      </a:r>
                    </a:p>
                  </a:txBody>
                  <a:tcPr marL="9525" marR="9525" marT="9525" marB="0" anchor="ctr"/>
                </a:tc>
                <a:tc>
                  <a:txBody>
                    <a:bodyPr/>
                    <a:lstStyle/>
                    <a:p>
                      <a:pPr algn="ctr" fontAlgn="b"/>
                      <a:r>
                        <a:rPr lang="en-US" sz="1100" b="0" i="0" u="none" strike="noStrike">
                          <a:solidFill>
                            <a:srgbClr val="000000"/>
                          </a:solidFill>
                          <a:latin typeface="Calibri"/>
                        </a:rPr>
                        <a:t>11</a:t>
                      </a:r>
                    </a:p>
                  </a:txBody>
                  <a:tcPr marL="9525" marR="9525" marT="9525" marB="0" anchor="ctr"/>
                </a:tc>
                <a:tc>
                  <a:txBody>
                    <a:bodyPr/>
                    <a:lstStyle/>
                    <a:p>
                      <a:pPr algn="ctr" fontAlgn="b"/>
                      <a:r>
                        <a:rPr lang="en-US" sz="1100" b="0" i="0" u="none" strike="noStrike">
                          <a:solidFill>
                            <a:srgbClr val="000000"/>
                          </a:solidFill>
                          <a:latin typeface="Calibri"/>
                        </a:rPr>
                        <a:t>3/27/2015</a:t>
                      </a:r>
                    </a:p>
                  </a:txBody>
                  <a:tcPr marL="9525" marR="9525" marT="9525" marB="0" anchor="ctr"/>
                </a:tc>
                <a:tc>
                  <a:txBody>
                    <a:bodyPr/>
                    <a:lstStyle/>
                    <a:p>
                      <a:pPr algn="ctr" fontAlgn="b"/>
                      <a:r>
                        <a:rPr lang="en-US" sz="1100" b="0" i="0" u="none" strike="noStrike">
                          <a:solidFill>
                            <a:srgbClr val="000000"/>
                          </a:solidFill>
                          <a:latin typeface="Calibri"/>
                        </a:rPr>
                        <a:t>T1</a:t>
                      </a:r>
                    </a:p>
                  </a:txBody>
                  <a:tcPr marL="9525" marR="9525" marT="9525" marB="0" anchor="ctr"/>
                </a:tc>
              </a:tr>
              <a:tr h="399280">
                <a:tc>
                  <a:txBody>
                    <a:bodyPr/>
                    <a:lstStyle/>
                    <a:p>
                      <a:pPr algn="ctr" fontAlgn="b"/>
                      <a:r>
                        <a:rPr lang="en-US" sz="1100" b="0" i="0" u="none" strike="noStrike">
                          <a:solidFill>
                            <a:srgbClr val="000000"/>
                          </a:solidFill>
                          <a:latin typeface="Calibri"/>
                        </a:rPr>
                        <a:t>T5</a:t>
                      </a: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latin typeface="Calibri"/>
                        </a:rPr>
                        <a:t>Milestone: Implement Queue</a:t>
                      </a:r>
                    </a:p>
                  </a:txBody>
                  <a:tcPr marL="9525" marR="9525" marT="9525" marB="0" anchor="ctr"/>
                </a:tc>
                <a:tc>
                  <a:txBody>
                    <a:bodyPr/>
                    <a:lstStyle/>
                    <a:p>
                      <a:pPr algn="ctr" fontAlgn="b"/>
                      <a:r>
                        <a:rPr lang="en-US" sz="1100" b="0" i="0" u="none" strike="noStrike" dirty="0">
                          <a:solidFill>
                            <a:srgbClr val="000000"/>
                          </a:solidFill>
                          <a:latin typeface="Calibri"/>
                        </a:rPr>
                        <a:t>2/16/2015</a:t>
                      </a:r>
                    </a:p>
                  </a:txBody>
                  <a:tcPr marL="9525" marR="9525" marT="9525" marB="0" anchor="ctr"/>
                </a:tc>
                <a:tc>
                  <a:txBody>
                    <a:bodyPr/>
                    <a:lstStyle/>
                    <a:p>
                      <a:pPr algn="ctr" fontAlgn="b"/>
                      <a:r>
                        <a:rPr lang="en-US" sz="1100" b="0" i="0" u="none" strike="noStrike" dirty="0">
                          <a:solidFill>
                            <a:srgbClr val="000000"/>
                          </a:solidFill>
                          <a:latin typeface="Calibri"/>
                        </a:rPr>
                        <a:t>14</a:t>
                      </a:r>
                    </a:p>
                  </a:txBody>
                  <a:tcPr marL="9525" marR="9525" marT="9525" marB="0" anchor="ctr"/>
                </a:tc>
                <a:tc>
                  <a:txBody>
                    <a:bodyPr/>
                    <a:lstStyle/>
                    <a:p>
                      <a:pPr algn="ctr" fontAlgn="b"/>
                      <a:r>
                        <a:rPr lang="en-US" sz="1100" b="0" i="0" u="none" strike="noStrike">
                          <a:solidFill>
                            <a:srgbClr val="000000"/>
                          </a:solidFill>
                          <a:latin typeface="Calibri"/>
                        </a:rPr>
                        <a:t>3/2/2015</a:t>
                      </a:r>
                    </a:p>
                  </a:txBody>
                  <a:tcPr marL="9525" marR="9525" marT="9525" marB="0" anchor="ctr"/>
                </a:tc>
                <a:tc>
                  <a:txBody>
                    <a:bodyPr/>
                    <a:lstStyle/>
                    <a:p>
                      <a:pPr algn="ctr" fontAlgn="b"/>
                      <a:r>
                        <a:rPr lang="en-US" sz="1100" b="0" i="0" u="none" strike="noStrike">
                          <a:solidFill>
                            <a:srgbClr val="000000"/>
                          </a:solidFill>
                          <a:latin typeface="Calibri"/>
                        </a:rPr>
                        <a:t>T2</a:t>
                      </a:r>
                    </a:p>
                  </a:txBody>
                  <a:tcPr marL="9525" marR="9525" marT="9525" marB="0" anchor="ctr"/>
                </a:tc>
              </a:tr>
              <a:tr h="399280">
                <a:tc>
                  <a:txBody>
                    <a:bodyPr/>
                    <a:lstStyle/>
                    <a:p>
                      <a:pPr algn="ctr" fontAlgn="b"/>
                      <a:r>
                        <a:rPr lang="en-US" sz="1100" b="0" i="0" u="none" strike="noStrike">
                          <a:solidFill>
                            <a:srgbClr val="000000"/>
                          </a:solidFill>
                          <a:latin typeface="Calibri"/>
                        </a:rPr>
                        <a:t>T6</a:t>
                      </a:r>
                    </a:p>
                  </a:txBody>
                  <a:tcPr marL="9525" marR="9525" marT="9525" marB="0" anchor="ctr"/>
                </a:tc>
                <a:tc>
                  <a:txBody>
                    <a:bodyPr/>
                    <a:lstStyle/>
                    <a:p>
                      <a:pPr algn="ctr" fontAlgn="b"/>
                      <a:r>
                        <a:rPr lang="en-US" sz="1100" b="0" i="0" u="none" strike="noStrike" dirty="0">
                          <a:solidFill>
                            <a:srgbClr val="000000"/>
                          </a:solidFill>
                          <a:latin typeface="Calibri"/>
                        </a:rPr>
                        <a:t>Queue updates</a:t>
                      </a:r>
                    </a:p>
                  </a:txBody>
                  <a:tcPr marL="9525" marR="9525" marT="9525" marB="0" anchor="ctr"/>
                </a:tc>
                <a:tc>
                  <a:txBody>
                    <a:bodyPr/>
                    <a:lstStyle/>
                    <a:p>
                      <a:pPr algn="ctr" fontAlgn="b"/>
                      <a:r>
                        <a:rPr lang="en-US" sz="1100" b="0" i="0" u="none" strike="noStrike" dirty="0">
                          <a:solidFill>
                            <a:srgbClr val="000000"/>
                          </a:solidFill>
                          <a:latin typeface="Calibri"/>
                        </a:rPr>
                        <a:t>2/16/2015</a:t>
                      </a:r>
                    </a:p>
                  </a:txBody>
                  <a:tcPr marL="9525" marR="9525" marT="9525" marB="0" anchor="ctr"/>
                </a:tc>
                <a:tc>
                  <a:txBody>
                    <a:bodyPr/>
                    <a:lstStyle/>
                    <a:p>
                      <a:pPr algn="ctr" fontAlgn="b"/>
                      <a:r>
                        <a:rPr lang="en-US" sz="1100" b="0" i="0" u="none" strike="noStrike" dirty="0">
                          <a:solidFill>
                            <a:srgbClr val="000000"/>
                          </a:solidFill>
                          <a:latin typeface="Calibri"/>
                        </a:rPr>
                        <a:t>14</a:t>
                      </a:r>
                    </a:p>
                  </a:txBody>
                  <a:tcPr marL="9525" marR="9525" marT="9525" marB="0" anchor="ctr"/>
                </a:tc>
                <a:tc>
                  <a:txBody>
                    <a:bodyPr/>
                    <a:lstStyle/>
                    <a:p>
                      <a:pPr algn="ctr" fontAlgn="b"/>
                      <a:r>
                        <a:rPr lang="en-US" sz="1100" b="0" i="0" u="none" strike="noStrike">
                          <a:solidFill>
                            <a:srgbClr val="000000"/>
                          </a:solidFill>
                          <a:latin typeface="Calibri"/>
                        </a:rPr>
                        <a:t>3/2/2015</a:t>
                      </a:r>
                    </a:p>
                  </a:txBody>
                  <a:tcPr marL="9525" marR="9525" marT="9525" marB="0" anchor="ctr"/>
                </a:tc>
                <a:tc>
                  <a:txBody>
                    <a:bodyPr/>
                    <a:lstStyle/>
                    <a:p>
                      <a:pPr algn="ctr" fontAlgn="b"/>
                      <a:r>
                        <a:rPr lang="en-US" sz="1100" b="0" i="0" u="none" strike="noStrike">
                          <a:solidFill>
                            <a:srgbClr val="000000"/>
                          </a:solidFill>
                          <a:latin typeface="Calibri"/>
                        </a:rPr>
                        <a:t>T2</a:t>
                      </a:r>
                    </a:p>
                  </a:txBody>
                  <a:tcPr marL="9525" marR="9525" marT="9525" marB="0" anchor="ctr"/>
                </a:tc>
              </a:tr>
              <a:tr h="399280">
                <a:tc>
                  <a:txBody>
                    <a:bodyPr/>
                    <a:lstStyle/>
                    <a:p>
                      <a:pPr algn="ctr" fontAlgn="b"/>
                      <a:r>
                        <a:rPr lang="en-US" sz="1100" b="0" i="0" u="none" strike="noStrike">
                          <a:solidFill>
                            <a:srgbClr val="000000"/>
                          </a:solidFill>
                          <a:latin typeface="Calibri"/>
                        </a:rPr>
                        <a:t>T7</a:t>
                      </a:r>
                    </a:p>
                  </a:txBody>
                  <a:tcPr marL="9525" marR="9525" marT="9525" marB="0" anchor="ctr"/>
                </a:tc>
                <a:tc>
                  <a:txBody>
                    <a:bodyPr/>
                    <a:lstStyle/>
                    <a:p>
                      <a:pPr algn="ctr" fontAlgn="b"/>
                      <a:r>
                        <a:rPr lang="en-US" sz="1100" b="0" i="0" u="none" strike="noStrike" dirty="0">
                          <a:solidFill>
                            <a:srgbClr val="000000"/>
                          </a:solidFill>
                          <a:latin typeface="Calibri"/>
                        </a:rPr>
                        <a:t>Sprint 3</a:t>
                      </a:r>
                    </a:p>
                  </a:txBody>
                  <a:tcPr marL="9525" marR="9525" marT="9525" marB="0" anchor="ctr"/>
                </a:tc>
                <a:tc>
                  <a:txBody>
                    <a:bodyPr/>
                    <a:lstStyle/>
                    <a:p>
                      <a:pPr algn="ctr" fontAlgn="b"/>
                      <a:r>
                        <a:rPr lang="en-US" sz="1100" b="0" i="0" u="none" strike="noStrike">
                          <a:solidFill>
                            <a:srgbClr val="000000"/>
                          </a:solidFill>
                          <a:latin typeface="Calibri"/>
                        </a:rPr>
                        <a:t>3/2/2015</a:t>
                      </a:r>
                    </a:p>
                  </a:txBody>
                  <a:tcPr marL="9525" marR="9525" marT="9525" marB="0" anchor="ctr"/>
                </a:tc>
                <a:tc>
                  <a:txBody>
                    <a:bodyPr/>
                    <a:lstStyle/>
                    <a:p>
                      <a:pPr algn="ctr" fontAlgn="b"/>
                      <a:r>
                        <a:rPr lang="en-US" sz="1100" b="0" i="0" u="none" strike="noStrike" dirty="0">
                          <a:solidFill>
                            <a:srgbClr val="000000"/>
                          </a:solidFill>
                          <a:latin typeface="Calibri"/>
                        </a:rPr>
                        <a:t>18</a:t>
                      </a:r>
                    </a:p>
                  </a:txBody>
                  <a:tcPr marL="9525" marR="9525" marT="9525" marB="0" anchor="ctr"/>
                </a:tc>
                <a:tc>
                  <a:txBody>
                    <a:bodyPr/>
                    <a:lstStyle/>
                    <a:p>
                      <a:pPr algn="ctr" fontAlgn="b"/>
                      <a:r>
                        <a:rPr lang="en-US" sz="1100" b="0" i="0" u="none" strike="noStrike" dirty="0">
                          <a:solidFill>
                            <a:srgbClr val="000000"/>
                          </a:solidFill>
                          <a:latin typeface="Calibri"/>
                        </a:rPr>
                        <a:t>3/20/2015</a:t>
                      </a:r>
                    </a:p>
                  </a:txBody>
                  <a:tcPr marL="9525" marR="9525" marT="9525" marB="0" anchor="ctr"/>
                </a:tc>
                <a:tc>
                  <a:txBody>
                    <a:bodyPr/>
                    <a:lstStyle/>
                    <a:p>
                      <a:pPr algn="ctr" fontAlgn="b"/>
                      <a:r>
                        <a:rPr lang="en-US" sz="1100" b="0" i="0" u="none" strike="noStrike">
                          <a:solidFill>
                            <a:srgbClr val="000000"/>
                          </a:solidFill>
                          <a:latin typeface="Calibri"/>
                        </a:rPr>
                        <a:t>T4</a:t>
                      </a:r>
                    </a:p>
                  </a:txBody>
                  <a:tcPr marL="9525" marR="9525" marT="9525" marB="0" anchor="ctr"/>
                </a:tc>
              </a:tr>
              <a:tr h="399280">
                <a:tc>
                  <a:txBody>
                    <a:bodyPr/>
                    <a:lstStyle/>
                    <a:p>
                      <a:pPr algn="ctr" fontAlgn="b"/>
                      <a:r>
                        <a:rPr lang="en-US" sz="1100" b="0" i="0" u="none" strike="noStrike">
                          <a:solidFill>
                            <a:srgbClr val="000000"/>
                          </a:solidFill>
                          <a:latin typeface="Calibri"/>
                        </a:rPr>
                        <a:t>T8</a:t>
                      </a:r>
                    </a:p>
                  </a:txBody>
                  <a:tcPr marL="9525" marR="9525" marT="9525" marB="0" anchor="ctr"/>
                </a:tc>
                <a:tc>
                  <a:txBody>
                    <a:bodyPr/>
                    <a:lstStyle/>
                    <a:p>
                      <a:pPr algn="ctr" fontAlgn="b"/>
                      <a:r>
                        <a:rPr lang="en-US" sz="1100" b="0" i="0" u="none" strike="noStrike" dirty="0" smtClean="0">
                          <a:solidFill>
                            <a:srgbClr val="000000"/>
                          </a:solidFill>
                          <a:latin typeface="Calibri"/>
                        </a:rPr>
                        <a:t>Milestone</a:t>
                      </a:r>
                      <a:r>
                        <a:rPr lang="en-US" sz="1100" b="0" i="0" u="none" strike="noStrike" dirty="0">
                          <a:solidFill>
                            <a:srgbClr val="000000"/>
                          </a:solidFill>
                          <a:latin typeface="Calibri"/>
                        </a:rPr>
                        <a:t>: </a:t>
                      </a:r>
                      <a:r>
                        <a:rPr lang="en-US" sz="1100" b="0" i="0" u="none" strike="noStrike" dirty="0" err="1">
                          <a:solidFill>
                            <a:srgbClr val="000000"/>
                          </a:solidFill>
                          <a:latin typeface="Calibri"/>
                        </a:rPr>
                        <a:t>DeQueue</a:t>
                      </a:r>
                      <a:endParaRPr lang="en-US" sz="1100" b="0" i="0" u="none" strike="noStrike" dirty="0">
                        <a:solidFill>
                          <a:srgbClr val="000000"/>
                        </a:solidFill>
                        <a:latin typeface="Calibri"/>
                      </a:endParaRPr>
                    </a:p>
                  </a:txBody>
                  <a:tcPr marL="9525" marR="9525" marT="9525" marB="0" anchor="ctr"/>
                </a:tc>
                <a:tc>
                  <a:txBody>
                    <a:bodyPr/>
                    <a:lstStyle/>
                    <a:p>
                      <a:pPr algn="ctr" fontAlgn="b"/>
                      <a:r>
                        <a:rPr lang="en-US" sz="1100" b="0" i="0" u="none" strike="noStrike">
                          <a:solidFill>
                            <a:srgbClr val="000000"/>
                          </a:solidFill>
                          <a:latin typeface="Calibri"/>
                        </a:rPr>
                        <a:t>3/2/2015</a:t>
                      </a:r>
                    </a:p>
                  </a:txBody>
                  <a:tcPr marL="9525" marR="9525" marT="9525" marB="0" anchor="ctr"/>
                </a:tc>
                <a:tc>
                  <a:txBody>
                    <a:bodyPr/>
                    <a:lstStyle/>
                    <a:p>
                      <a:pPr algn="ctr" fontAlgn="b"/>
                      <a:r>
                        <a:rPr lang="en-US" sz="1100" b="0" i="0" u="none" strike="noStrike" dirty="0">
                          <a:solidFill>
                            <a:srgbClr val="000000"/>
                          </a:solidFill>
                          <a:latin typeface="Calibri"/>
                        </a:rPr>
                        <a:t>21</a:t>
                      </a:r>
                    </a:p>
                  </a:txBody>
                  <a:tcPr marL="9525" marR="9525" marT="9525" marB="0" anchor="ctr"/>
                </a:tc>
                <a:tc>
                  <a:txBody>
                    <a:bodyPr/>
                    <a:lstStyle/>
                    <a:p>
                      <a:pPr algn="ctr" fontAlgn="b"/>
                      <a:r>
                        <a:rPr lang="en-US" sz="1100" b="0" i="0" u="none" strike="noStrike" dirty="0">
                          <a:solidFill>
                            <a:srgbClr val="000000"/>
                          </a:solidFill>
                          <a:latin typeface="Calibri"/>
                        </a:rPr>
                        <a:t>3/23/2015</a:t>
                      </a:r>
                    </a:p>
                  </a:txBody>
                  <a:tcPr marL="9525" marR="9525" marT="9525" marB="0" anchor="ctr"/>
                </a:tc>
                <a:tc>
                  <a:txBody>
                    <a:bodyPr/>
                    <a:lstStyle/>
                    <a:p>
                      <a:pPr algn="ctr" fontAlgn="b"/>
                      <a:r>
                        <a:rPr lang="en-US" sz="1100" b="0" i="0" u="none" strike="noStrike">
                          <a:solidFill>
                            <a:srgbClr val="000000"/>
                          </a:solidFill>
                          <a:latin typeface="Calibri"/>
                        </a:rPr>
                        <a:t>T2, T5</a:t>
                      </a:r>
                    </a:p>
                  </a:txBody>
                  <a:tcPr marL="9525" marR="9525" marT="9525" marB="0" anchor="ctr"/>
                </a:tc>
              </a:tr>
              <a:tr h="399280">
                <a:tc>
                  <a:txBody>
                    <a:bodyPr/>
                    <a:lstStyle/>
                    <a:p>
                      <a:pPr algn="ctr" fontAlgn="b"/>
                      <a:r>
                        <a:rPr lang="en-US" sz="1100" b="0" i="0" u="none" strike="noStrike">
                          <a:solidFill>
                            <a:srgbClr val="000000"/>
                          </a:solidFill>
                          <a:latin typeface="Calibri"/>
                        </a:rPr>
                        <a:t>T9</a:t>
                      </a:r>
                    </a:p>
                  </a:txBody>
                  <a:tcPr marL="9525" marR="9525" marT="9525" marB="0" anchor="ctr"/>
                </a:tc>
                <a:tc>
                  <a:txBody>
                    <a:bodyPr/>
                    <a:lstStyle/>
                    <a:p>
                      <a:pPr algn="ctr" fontAlgn="b"/>
                      <a:r>
                        <a:rPr lang="en-US" sz="1100" b="0" i="0" u="none" strike="noStrike">
                          <a:solidFill>
                            <a:srgbClr val="000000"/>
                          </a:solidFill>
                          <a:latin typeface="Calibri"/>
                        </a:rPr>
                        <a:t> Status Request</a:t>
                      </a:r>
                    </a:p>
                  </a:txBody>
                  <a:tcPr marL="9525" marR="9525" marT="9525" marB="0" anchor="ctr"/>
                </a:tc>
                <a:tc>
                  <a:txBody>
                    <a:bodyPr/>
                    <a:lstStyle/>
                    <a:p>
                      <a:pPr algn="ctr" fontAlgn="b"/>
                      <a:r>
                        <a:rPr lang="en-US" sz="1100" b="0" i="0" u="none" strike="noStrike" dirty="0">
                          <a:solidFill>
                            <a:srgbClr val="000000"/>
                          </a:solidFill>
                          <a:latin typeface="Calibri"/>
                        </a:rPr>
                        <a:t>3/2/2015</a:t>
                      </a:r>
                    </a:p>
                  </a:txBody>
                  <a:tcPr marL="9525" marR="9525" marT="9525" marB="0" anchor="ctr"/>
                </a:tc>
                <a:tc>
                  <a:txBody>
                    <a:bodyPr/>
                    <a:lstStyle/>
                    <a:p>
                      <a:pPr algn="ctr" fontAlgn="b"/>
                      <a:r>
                        <a:rPr lang="en-US" sz="1100" b="0" i="0" u="none" strike="noStrike" dirty="0">
                          <a:solidFill>
                            <a:srgbClr val="000000"/>
                          </a:solidFill>
                          <a:latin typeface="Calibri"/>
                        </a:rPr>
                        <a:t>21</a:t>
                      </a:r>
                    </a:p>
                  </a:txBody>
                  <a:tcPr marL="9525" marR="9525" marT="9525" marB="0" anchor="ctr"/>
                </a:tc>
                <a:tc>
                  <a:txBody>
                    <a:bodyPr/>
                    <a:lstStyle/>
                    <a:p>
                      <a:pPr algn="ctr" fontAlgn="b"/>
                      <a:r>
                        <a:rPr lang="en-US" sz="1100" b="0" i="0" u="none" strike="noStrike" dirty="0">
                          <a:solidFill>
                            <a:srgbClr val="000000"/>
                          </a:solidFill>
                          <a:latin typeface="Calibri"/>
                        </a:rPr>
                        <a:t>3/23/2015</a:t>
                      </a:r>
                    </a:p>
                  </a:txBody>
                  <a:tcPr marL="9525" marR="9525" marT="9525" marB="0" anchor="ctr"/>
                </a:tc>
                <a:tc>
                  <a:txBody>
                    <a:bodyPr/>
                    <a:lstStyle/>
                    <a:p>
                      <a:pPr algn="ctr" fontAlgn="b"/>
                      <a:r>
                        <a:rPr lang="en-US" sz="1100" b="0" i="0" u="none" strike="noStrike">
                          <a:solidFill>
                            <a:srgbClr val="000000"/>
                          </a:solidFill>
                          <a:latin typeface="Calibri"/>
                        </a:rPr>
                        <a:t>T</a:t>
                      </a:r>
                    </a:p>
                  </a:txBody>
                  <a:tcPr marL="9525" marR="9525" marT="9525" marB="0" anchor="ctr"/>
                </a:tc>
              </a:tr>
              <a:tr h="399280">
                <a:tc>
                  <a:txBody>
                    <a:bodyPr/>
                    <a:lstStyle/>
                    <a:p>
                      <a:pPr algn="ctr" fontAlgn="b"/>
                      <a:r>
                        <a:rPr lang="en-US" sz="1100" b="0" i="0" u="none" strike="noStrike">
                          <a:solidFill>
                            <a:srgbClr val="000000"/>
                          </a:solidFill>
                          <a:latin typeface="Calibri"/>
                        </a:rPr>
                        <a:t>T10</a:t>
                      </a:r>
                    </a:p>
                  </a:txBody>
                  <a:tcPr marL="9525" marR="9525" marT="9525" marB="0" anchor="ctr"/>
                </a:tc>
                <a:tc>
                  <a:txBody>
                    <a:bodyPr/>
                    <a:lstStyle/>
                    <a:p>
                      <a:pPr algn="ctr" fontAlgn="b"/>
                      <a:r>
                        <a:rPr lang="en-US" sz="1100" b="0" i="0" u="none" strike="noStrike">
                          <a:solidFill>
                            <a:srgbClr val="000000"/>
                          </a:solidFill>
                          <a:latin typeface="Calibri"/>
                        </a:rPr>
                        <a:t>Sprint 4</a:t>
                      </a:r>
                    </a:p>
                  </a:txBody>
                  <a:tcPr marL="9525" marR="9525" marT="9525" marB="0" anchor="ctr"/>
                </a:tc>
                <a:tc>
                  <a:txBody>
                    <a:bodyPr/>
                    <a:lstStyle/>
                    <a:p>
                      <a:pPr algn="ctr" fontAlgn="b"/>
                      <a:r>
                        <a:rPr lang="en-US" sz="1100" b="0" i="0" u="none" strike="noStrike" dirty="0">
                          <a:solidFill>
                            <a:srgbClr val="000000"/>
                          </a:solidFill>
                          <a:latin typeface="Calibri"/>
                        </a:rPr>
                        <a:t>3/23/2015</a:t>
                      </a:r>
                    </a:p>
                  </a:txBody>
                  <a:tcPr marL="9525" marR="9525" marT="9525" marB="0" anchor="ctr"/>
                </a:tc>
                <a:tc>
                  <a:txBody>
                    <a:bodyPr/>
                    <a:lstStyle/>
                    <a:p>
                      <a:pPr algn="ctr" fontAlgn="b"/>
                      <a:r>
                        <a:rPr lang="en-US" sz="1100" b="0" i="0" u="none" strike="noStrike">
                          <a:solidFill>
                            <a:srgbClr val="000000"/>
                          </a:solidFill>
                          <a:latin typeface="Calibri"/>
                        </a:rPr>
                        <a:t>11</a:t>
                      </a:r>
                    </a:p>
                  </a:txBody>
                  <a:tcPr marL="9525" marR="9525" marT="9525" marB="0" anchor="ctr"/>
                </a:tc>
                <a:tc>
                  <a:txBody>
                    <a:bodyPr/>
                    <a:lstStyle/>
                    <a:p>
                      <a:pPr algn="ctr" fontAlgn="b"/>
                      <a:r>
                        <a:rPr lang="en-US" sz="1100" b="0" i="0" u="none" strike="noStrike" dirty="0">
                          <a:solidFill>
                            <a:srgbClr val="000000"/>
                          </a:solidFill>
                          <a:latin typeface="Calibri"/>
                        </a:rPr>
                        <a:t>4/3/2015</a:t>
                      </a:r>
                    </a:p>
                  </a:txBody>
                  <a:tcPr marL="9525" marR="9525" marT="9525" marB="0" anchor="ctr"/>
                </a:tc>
                <a:tc>
                  <a:txBody>
                    <a:bodyPr/>
                    <a:lstStyle/>
                    <a:p>
                      <a:pPr algn="ctr" fontAlgn="b"/>
                      <a:r>
                        <a:rPr lang="en-US" sz="1100" b="0" i="0" u="none" strike="noStrike" dirty="0">
                          <a:solidFill>
                            <a:srgbClr val="000000"/>
                          </a:solidFill>
                          <a:latin typeface="Calibri"/>
                        </a:rPr>
                        <a:t>T7</a:t>
                      </a:r>
                    </a:p>
                  </a:txBody>
                  <a:tcPr marL="9525" marR="9525" marT="9525" marB="0" anchor="ctr"/>
                </a:tc>
              </a:tr>
              <a:tr h="399280">
                <a:tc>
                  <a:txBody>
                    <a:bodyPr/>
                    <a:lstStyle/>
                    <a:p>
                      <a:pPr algn="ctr" fontAlgn="b"/>
                      <a:r>
                        <a:rPr lang="en-US" sz="1100" b="0" i="0" u="none" strike="noStrike">
                          <a:solidFill>
                            <a:srgbClr val="000000"/>
                          </a:solidFill>
                          <a:latin typeface="Calibri"/>
                        </a:rPr>
                        <a:t>T11</a:t>
                      </a:r>
                    </a:p>
                  </a:txBody>
                  <a:tcPr marL="9525" marR="9525" marT="9525" marB="0" anchor="ctr"/>
                </a:tc>
                <a:tc>
                  <a:txBody>
                    <a:bodyPr/>
                    <a:lstStyle/>
                    <a:p>
                      <a:pPr algn="ctr" fontAlgn="b"/>
                      <a:r>
                        <a:rPr lang="en-US" sz="1100" b="0" i="0" u="none" strike="noStrike">
                          <a:solidFill>
                            <a:srgbClr val="000000"/>
                          </a:solidFill>
                          <a:latin typeface="Calibri"/>
                        </a:rPr>
                        <a:t>Milestone: Test Queue Controller</a:t>
                      </a:r>
                    </a:p>
                  </a:txBody>
                  <a:tcPr marL="9525" marR="9525" marT="9525" marB="0" anchor="ctr"/>
                </a:tc>
                <a:tc>
                  <a:txBody>
                    <a:bodyPr/>
                    <a:lstStyle/>
                    <a:p>
                      <a:pPr algn="ctr" fontAlgn="b"/>
                      <a:r>
                        <a:rPr lang="en-US" sz="1100" b="0" i="0" u="none" strike="noStrike">
                          <a:solidFill>
                            <a:srgbClr val="000000"/>
                          </a:solidFill>
                          <a:latin typeface="Calibri"/>
                        </a:rPr>
                        <a:t>3/23/2015</a:t>
                      </a:r>
                    </a:p>
                  </a:txBody>
                  <a:tcPr marL="9525" marR="9525" marT="9525" marB="0" anchor="ctr"/>
                </a:tc>
                <a:tc>
                  <a:txBody>
                    <a:bodyPr/>
                    <a:lstStyle/>
                    <a:p>
                      <a:pPr algn="ctr" fontAlgn="b"/>
                      <a:r>
                        <a:rPr lang="en-US" sz="1100" b="0" i="0" u="none" strike="noStrike" dirty="0">
                          <a:solidFill>
                            <a:srgbClr val="000000"/>
                          </a:solidFill>
                          <a:latin typeface="Calibri"/>
                        </a:rPr>
                        <a:t>14</a:t>
                      </a:r>
                    </a:p>
                  </a:txBody>
                  <a:tcPr marL="9525" marR="9525" marT="9525" marB="0" anchor="ctr"/>
                </a:tc>
                <a:tc>
                  <a:txBody>
                    <a:bodyPr/>
                    <a:lstStyle/>
                    <a:p>
                      <a:pPr algn="ctr" fontAlgn="b"/>
                      <a:r>
                        <a:rPr lang="en-US" sz="1100" b="0" i="0" u="none" strike="noStrike" dirty="0">
                          <a:solidFill>
                            <a:srgbClr val="000000"/>
                          </a:solidFill>
                          <a:latin typeface="Calibri"/>
                        </a:rPr>
                        <a:t>4/6/2015</a:t>
                      </a:r>
                    </a:p>
                  </a:txBody>
                  <a:tcPr marL="9525" marR="9525" marT="9525" marB="0" anchor="ctr"/>
                </a:tc>
                <a:tc>
                  <a:txBody>
                    <a:bodyPr/>
                    <a:lstStyle/>
                    <a:p>
                      <a:pPr algn="ctr" fontAlgn="b"/>
                      <a:endParaRPr lang="en-US" sz="1100" b="0" i="0" u="none" strike="noStrike" dirty="0">
                        <a:solidFill>
                          <a:srgbClr val="000000"/>
                        </a:solidFill>
                        <a:latin typeface="Calibri"/>
                      </a:endParaRPr>
                    </a:p>
                  </a:txBody>
                  <a:tcPr marL="9525" marR="9525" marT="9525" marB="0" anchor="ctr"/>
                </a:tc>
              </a:tr>
              <a:tr h="399280">
                <a:tc>
                  <a:txBody>
                    <a:bodyPr/>
                    <a:lstStyle/>
                    <a:p>
                      <a:pPr algn="ctr" fontAlgn="b"/>
                      <a:r>
                        <a:rPr lang="en-US" sz="1100" b="0" i="0" u="none" strike="noStrike">
                          <a:solidFill>
                            <a:srgbClr val="000000"/>
                          </a:solidFill>
                          <a:latin typeface="Calibri"/>
                        </a:rPr>
                        <a:t>T12</a:t>
                      </a:r>
                    </a:p>
                  </a:txBody>
                  <a:tcPr marL="9525" marR="9525" marT="9525" marB="0" anchor="ctr"/>
                </a:tc>
                <a:tc>
                  <a:txBody>
                    <a:bodyPr/>
                    <a:lstStyle/>
                    <a:p>
                      <a:pPr algn="ctr" fontAlgn="b"/>
                      <a:r>
                        <a:rPr lang="en-US" sz="1100" b="0" i="0" u="none" strike="noStrike">
                          <a:solidFill>
                            <a:srgbClr val="000000"/>
                          </a:solidFill>
                          <a:latin typeface="Calibri"/>
                        </a:rPr>
                        <a:t>Sprint 5</a:t>
                      </a:r>
                    </a:p>
                  </a:txBody>
                  <a:tcPr marL="9525" marR="9525" marT="9525" marB="0" anchor="ctr"/>
                </a:tc>
                <a:tc>
                  <a:txBody>
                    <a:bodyPr/>
                    <a:lstStyle/>
                    <a:p>
                      <a:pPr algn="ctr" fontAlgn="b"/>
                      <a:r>
                        <a:rPr lang="en-US" sz="1100" b="0" i="0" u="none" strike="noStrike">
                          <a:solidFill>
                            <a:srgbClr val="000000"/>
                          </a:solidFill>
                          <a:latin typeface="Calibri"/>
                        </a:rPr>
                        <a:t>4/6/2015</a:t>
                      </a:r>
                    </a:p>
                  </a:txBody>
                  <a:tcPr marL="9525" marR="9525" marT="9525" marB="0" anchor="ctr"/>
                </a:tc>
                <a:tc>
                  <a:txBody>
                    <a:bodyPr/>
                    <a:lstStyle/>
                    <a:p>
                      <a:pPr algn="ctr" fontAlgn="b"/>
                      <a:r>
                        <a:rPr lang="en-US" sz="1100" b="0" i="0" u="none" strike="noStrike" dirty="0">
                          <a:solidFill>
                            <a:srgbClr val="000000"/>
                          </a:solidFill>
                          <a:latin typeface="Calibri"/>
                        </a:rPr>
                        <a:t>11</a:t>
                      </a:r>
                    </a:p>
                  </a:txBody>
                  <a:tcPr marL="9525" marR="9525" marT="9525" marB="0" anchor="ctr"/>
                </a:tc>
                <a:tc>
                  <a:txBody>
                    <a:bodyPr/>
                    <a:lstStyle/>
                    <a:p>
                      <a:pPr algn="ctr" fontAlgn="b"/>
                      <a:r>
                        <a:rPr lang="en-US" sz="1100" b="0" i="0" u="none" strike="noStrike">
                          <a:solidFill>
                            <a:srgbClr val="000000"/>
                          </a:solidFill>
                          <a:latin typeface="Calibri"/>
                        </a:rPr>
                        <a:t>4/17/2015</a:t>
                      </a:r>
                    </a:p>
                  </a:txBody>
                  <a:tcPr marL="9525" marR="9525" marT="9525" marB="0" anchor="ctr"/>
                </a:tc>
                <a:tc>
                  <a:txBody>
                    <a:bodyPr/>
                    <a:lstStyle/>
                    <a:p>
                      <a:pPr algn="ctr" fontAlgn="b"/>
                      <a:r>
                        <a:rPr lang="en-US" sz="1100" b="0" i="0" u="none" strike="noStrike" dirty="0">
                          <a:solidFill>
                            <a:srgbClr val="000000"/>
                          </a:solidFill>
                          <a:latin typeface="Calibri"/>
                        </a:rPr>
                        <a:t>T10</a:t>
                      </a:r>
                    </a:p>
                  </a:txBody>
                  <a:tcPr marL="9525" marR="9525" marT="9525" marB="0" anchor="ctr"/>
                </a:tc>
              </a:tr>
              <a:tr h="399280">
                <a:tc>
                  <a:txBody>
                    <a:bodyPr/>
                    <a:lstStyle/>
                    <a:p>
                      <a:pPr algn="ctr" fontAlgn="b"/>
                      <a:r>
                        <a:rPr lang="en-US" sz="1100" b="0" i="0" u="none" strike="noStrike">
                          <a:solidFill>
                            <a:srgbClr val="000000"/>
                          </a:solidFill>
                          <a:latin typeface="Calibri"/>
                        </a:rPr>
                        <a:t>T13</a:t>
                      </a:r>
                    </a:p>
                  </a:txBody>
                  <a:tcPr marL="9525" marR="9525" marT="9525" marB="0" anchor="ctr"/>
                </a:tc>
                <a:tc>
                  <a:txBody>
                    <a:bodyPr/>
                    <a:lstStyle/>
                    <a:p>
                      <a:pPr algn="ctr" fontAlgn="b"/>
                      <a:r>
                        <a:rPr lang="en-US" sz="1100" b="0" i="0" u="none" strike="noStrike" dirty="0">
                          <a:solidFill>
                            <a:srgbClr val="000000"/>
                          </a:solidFill>
                          <a:latin typeface="Calibri"/>
                        </a:rPr>
                        <a:t>Milestone: Finalize </a:t>
                      </a:r>
                      <a:r>
                        <a:rPr lang="en-US" sz="1100" b="0" i="0" u="none" strike="noStrike" dirty="0" smtClean="0">
                          <a:solidFill>
                            <a:srgbClr val="000000"/>
                          </a:solidFill>
                          <a:latin typeface="Calibri"/>
                        </a:rPr>
                        <a:t>Document </a:t>
                      </a:r>
                      <a:r>
                        <a:rPr lang="en-US" sz="1100" b="0" i="0" u="none" strike="noStrike" dirty="0">
                          <a:solidFill>
                            <a:srgbClr val="000000"/>
                          </a:solidFill>
                          <a:latin typeface="Calibri"/>
                        </a:rPr>
                        <a:t>and Presentation</a:t>
                      </a:r>
                    </a:p>
                  </a:txBody>
                  <a:tcPr marL="9525" marR="9525" marT="9525" marB="0" anchor="ctr"/>
                </a:tc>
                <a:tc>
                  <a:txBody>
                    <a:bodyPr/>
                    <a:lstStyle/>
                    <a:p>
                      <a:pPr algn="ctr" fontAlgn="b"/>
                      <a:r>
                        <a:rPr lang="en-US" sz="1100" b="0" i="0" u="none" strike="noStrike">
                          <a:solidFill>
                            <a:srgbClr val="000000"/>
                          </a:solidFill>
                          <a:latin typeface="Calibri"/>
                        </a:rPr>
                        <a:t>4/6/2015</a:t>
                      </a:r>
                    </a:p>
                  </a:txBody>
                  <a:tcPr marL="9525" marR="9525" marT="9525" marB="0" anchor="ctr"/>
                </a:tc>
                <a:tc>
                  <a:txBody>
                    <a:bodyPr/>
                    <a:lstStyle/>
                    <a:p>
                      <a:pPr algn="ctr" fontAlgn="b"/>
                      <a:r>
                        <a:rPr lang="en-US" sz="1100" b="0" i="0" u="none" strike="noStrike" dirty="0">
                          <a:solidFill>
                            <a:srgbClr val="000000"/>
                          </a:solidFill>
                          <a:latin typeface="Calibri"/>
                        </a:rPr>
                        <a:t>14</a:t>
                      </a:r>
                    </a:p>
                  </a:txBody>
                  <a:tcPr marL="9525" marR="9525" marT="9525" marB="0" anchor="ctr"/>
                </a:tc>
                <a:tc>
                  <a:txBody>
                    <a:bodyPr/>
                    <a:lstStyle/>
                    <a:p>
                      <a:pPr algn="ctr" fontAlgn="b"/>
                      <a:r>
                        <a:rPr lang="en-US" sz="1100" b="0" i="0" u="none" strike="noStrike" dirty="0">
                          <a:solidFill>
                            <a:srgbClr val="000000"/>
                          </a:solidFill>
                          <a:latin typeface="Calibri"/>
                        </a:rPr>
                        <a:t>4/20/2015</a:t>
                      </a:r>
                    </a:p>
                  </a:txBody>
                  <a:tcPr marL="9525" marR="9525" marT="9525" marB="0" anchor="ctr"/>
                </a:tc>
                <a:tc>
                  <a:txBody>
                    <a:bodyPr/>
                    <a:lstStyle/>
                    <a:p>
                      <a:pPr algn="ctr" fontAlgn="b"/>
                      <a:endParaRPr lang="en-US" sz="1100" b="0" i="0" u="none" strike="noStrike" dirty="0">
                        <a:solidFill>
                          <a:srgbClr val="000000"/>
                        </a:solidFill>
                        <a:latin typeface="Calibri"/>
                      </a:endParaRPr>
                    </a:p>
                  </a:txBody>
                  <a:tcPr marL="9525" marR="9525" marT="9525" marB="0"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Plan Part 2</a:t>
            </a:r>
            <a:endParaRPr lang="en-US" dirty="0"/>
          </a:p>
        </p:txBody>
      </p:sp>
      <p:graphicFrame>
        <p:nvGraphicFramePr>
          <p:cNvPr id="10" name="Content Placeholder 9"/>
          <p:cNvGraphicFramePr>
            <a:graphicFrameLocks noGrp="1"/>
          </p:cNvGraphicFramePr>
          <p:nvPr>
            <p:ph idx="1"/>
          </p:nvPr>
        </p:nvGraphicFramePr>
        <p:xfrm>
          <a:off x="457200" y="1935163"/>
          <a:ext cx="8229600" cy="438943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0551"/>
            <a:ext cx="8229600" cy="1143000"/>
          </a:xfrm>
        </p:spPr>
        <p:txBody>
          <a:bodyPr/>
          <a:lstStyle/>
          <a:p>
            <a:pPr algn="ctr"/>
            <a:r>
              <a:rPr lang="en-US" dirty="0" smtClean="0"/>
              <a:t>My Role</a:t>
            </a:r>
            <a:endParaRPr lang="en-US" dirty="0"/>
          </a:p>
        </p:txBody>
      </p:sp>
      <p:graphicFrame>
        <p:nvGraphicFramePr>
          <p:cNvPr id="9" name="Content Placeholder 8"/>
          <p:cNvGraphicFramePr>
            <a:graphicFrameLocks noGrp="1"/>
          </p:cNvGraphicFramePr>
          <p:nvPr>
            <p:ph idx="1"/>
          </p:nvPr>
        </p:nvGraphicFramePr>
        <p:xfrm>
          <a:off x="457200" y="1453551"/>
          <a:ext cx="8229600" cy="3954780"/>
        </p:xfrm>
        <a:graphic>
          <a:graphicData uri="http://schemas.openxmlformats.org/drawingml/2006/table">
            <a:tbl>
              <a:tblPr firstRow="1" bandRow="1">
                <a:tableStyleId>{F5AB1C69-6EDB-4FF4-983F-18BD219EF322}</a:tableStyleId>
              </a:tblPr>
              <a:tblGrid>
                <a:gridCol w="1645920"/>
                <a:gridCol w="1645920"/>
                <a:gridCol w="1823624"/>
                <a:gridCol w="1468216"/>
                <a:gridCol w="1645920"/>
              </a:tblGrid>
              <a:tr h="370840">
                <a:tc>
                  <a:txBody>
                    <a:bodyPr/>
                    <a:lstStyle/>
                    <a:p>
                      <a:pPr algn="ctr" rtl="0" fontAlgn="t"/>
                      <a:r>
                        <a:rPr lang="en-US" dirty="0"/>
                        <a:t>Name</a:t>
                      </a:r>
                    </a:p>
                  </a:txBody>
                  <a:tcPr marL="28575" marR="28575" marT="19050" marB="19050" anchor="ctr"/>
                </a:tc>
                <a:tc>
                  <a:txBody>
                    <a:bodyPr/>
                    <a:lstStyle/>
                    <a:p>
                      <a:pPr algn="ctr" rtl="0" fontAlgn="t"/>
                      <a:r>
                        <a:rPr lang="en-US"/>
                        <a:t>Roles</a:t>
                      </a:r>
                    </a:p>
                  </a:txBody>
                  <a:tcPr marL="28575" marR="28575" marT="19050" marB="19050" anchor="ctr"/>
                </a:tc>
                <a:tc>
                  <a:txBody>
                    <a:bodyPr/>
                    <a:lstStyle/>
                    <a:p>
                      <a:pPr algn="ctr" rtl="0" fontAlgn="t"/>
                      <a:r>
                        <a:rPr lang="en-US" dirty="0"/>
                        <a:t>Tasks</a:t>
                      </a:r>
                    </a:p>
                  </a:txBody>
                  <a:tcPr marL="28575" marR="28575" marT="19050" marB="19050" anchor="ctr"/>
                </a:tc>
                <a:tc>
                  <a:txBody>
                    <a:bodyPr/>
                    <a:lstStyle/>
                    <a:p>
                      <a:pPr algn="ctr" rtl="0" fontAlgn="t"/>
                      <a:r>
                        <a:rPr lang="en-US" dirty="0"/>
                        <a:t>Periods required</a:t>
                      </a:r>
                    </a:p>
                  </a:txBody>
                  <a:tcPr marL="28575" marR="28575" marT="19050" marB="19050" anchor="ctr"/>
                </a:tc>
                <a:tc>
                  <a:txBody>
                    <a:bodyPr/>
                    <a:lstStyle/>
                    <a:p>
                      <a:pPr algn="ctr" rtl="0" fontAlgn="t"/>
                      <a:r>
                        <a:rPr lang="en-US"/>
                        <a:t>Key Phases</a:t>
                      </a:r>
                    </a:p>
                  </a:txBody>
                  <a:tcPr marL="28575" marR="28575" marT="19050" marB="19050" anchor="ctr"/>
                </a:tc>
              </a:tr>
              <a:tr h="370840">
                <a:tc>
                  <a:txBody>
                    <a:bodyPr/>
                    <a:lstStyle/>
                    <a:p>
                      <a:pPr algn="ctr" rtl="0" fontAlgn="t"/>
                      <a:r>
                        <a:rPr lang="en-US" dirty="0"/>
                        <a:t>Kenneth Kon</a:t>
                      </a:r>
                    </a:p>
                  </a:txBody>
                  <a:tcPr marL="28575" marR="28575" marT="19050" marB="19050" anchor="ctr"/>
                </a:tc>
                <a:tc>
                  <a:txBody>
                    <a:bodyPr/>
                    <a:lstStyle/>
                    <a:p>
                      <a:pPr algn="ctr" rtl="0" fontAlgn="t"/>
                      <a:r>
                        <a:rPr lang="en-US" dirty="0"/>
                        <a:t>• Developer</a:t>
                      </a:r>
                      <a:br>
                        <a:rPr lang="en-US" dirty="0"/>
                      </a:br>
                      <a:r>
                        <a:rPr lang="en-US" dirty="0"/>
                        <a:t>• Scrum master (ALT.)</a:t>
                      </a:r>
                      <a:br>
                        <a:rPr lang="en-US" dirty="0"/>
                      </a:br>
                      <a:r>
                        <a:rPr lang="en-US" dirty="0"/>
                        <a:t>• Test Engineer</a:t>
                      </a:r>
                      <a:br>
                        <a:rPr lang="en-US" dirty="0"/>
                      </a:br>
                      <a:r>
                        <a:rPr lang="en-US" dirty="0"/>
                        <a:t>• Document Editor</a:t>
                      </a:r>
                    </a:p>
                  </a:txBody>
                  <a:tcPr marL="28575" marR="28575" marT="19050" marB="19050" anchor="ctr"/>
                </a:tc>
                <a:tc>
                  <a:txBody>
                    <a:bodyPr/>
                    <a:lstStyle/>
                    <a:p>
                      <a:pPr algn="ctr" rtl="0" fontAlgn="t"/>
                      <a:r>
                        <a:rPr lang="en-US" dirty="0"/>
                        <a:t>• Project Status </a:t>
                      </a:r>
                      <a:br>
                        <a:rPr lang="en-US" dirty="0"/>
                      </a:br>
                      <a:r>
                        <a:rPr lang="en-US" dirty="0"/>
                        <a:t>• Schedule/Task</a:t>
                      </a:r>
                      <a:br>
                        <a:rPr lang="en-US" dirty="0"/>
                      </a:br>
                      <a:r>
                        <a:rPr lang="en-US" dirty="0"/>
                        <a:t>• Implementation</a:t>
                      </a:r>
                      <a:br>
                        <a:rPr lang="en-US" dirty="0"/>
                      </a:br>
                      <a:r>
                        <a:rPr lang="en-US" dirty="0"/>
                        <a:t>• Testing</a:t>
                      </a:r>
                      <a:br>
                        <a:rPr lang="en-US" dirty="0"/>
                      </a:br>
                      <a:r>
                        <a:rPr lang="en-US" dirty="0"/>
                        <a:t>• Project Documentation</a:t>
                      </a:r>
                    </a:p>
                  </a:txBody>
                  <a:tcPr marL="28575" marR="28575" marT="19050" marB="19050" anchor="ctr"/>
                </a:tc>
                <a:tc>
                  <a:txBody>
                    <a:bodyPr/>
                    <a:lstStyle/>
                    <a:p>
                      <a:pPr algn="ctr" rtl="0" fontAlgn="t"/>
                      <a:r>
                        <a:rPr lang="en-US"/>
                        <a:t>1/12/15</a:t>
                      </a:r>
                      <a:br>
                        <a:rPr lang="en-US"/>
                      </a:br>
                      <a:r>
                        <a:rPr lang="en-US"/>
                        <a:t>to</a:t>
                      </a:r>
                      <a:br>
                        <a:rPr lang="en-US"/>
                      </a:br>
                      <a:r>
                        <a:rPr lang="en-US"/>
                        <a:t>05/01/15</a:t>
                      </a:r>
                    </a:p>
                  </a:txBody>
                  <a:tcPr marL="28575" marR="28575" marT="19050" marB="19050" anchor="ctr"/>
                </a:tc>
                <a:tc>
                  <a:txBody>
                    <a:bodyPr/>
                    <a:lstStyle/>
                    <a:p>
                      <a:pPr algn="ctr" rtl="0" fontAlgn="t"/>
                      <a:r>
                        <a:rPr lang="en-US"/>
                        <a:t>All</a:t>
                      </a:r>
                    </a:p>
                  </a:txBody>
                  <a:tcPr marL="28575" marR="28575" marT="19050" marB="19050" anchor="ctr"/>
                </a:tc>
              </a:tr>
              <a:tr h="370840">
                <a:tc>
                  <a:txBody>
                    <a:bodyPr/>
                    <a:lstStyle/>
                    <a:p>
                      <a:pPr algn="ctr" rtl="0" fontAlgn="t"/>
                      <a:r>
                        <a:rPr lang="en-US"/>
                        <a:t>Micheal Lazo</a:t>
                      </a:r>
                    </a:p>
                  </a:txBody>
                  <a:tcPr marL="28575" marR="28575" marT="19050" marB="19050" anchor="ctr"/>
                </a:tc>
                <a:tc>
                  <a:txBody>
                    <a:bodyPr/>
                    <a:lstStyle/>
                    <a:p>
                      <a:pPr algn="ctr" rtl="0" fontAlgn="t"/>
                      <a:r>
                        <a:rPr lang="en-US"/>
                        <a:t>• Developer</a:t>
                      </a:r>
                      <a:br>
                        <a:rPr lang="en-US"/>
                      </a:br>
                      <a:r>
                        <a:rPr lang="en-US"/>
                        <a:t>• Scrum master (ALT.)</a:t>
                      </a:r>
                      <a:br>
                        <a:rPr lang="en-US"/>
                      </a:br>
                      <a:r>
                        <a:rPr lang="en-US"/>
                        <a:t>• Test Engineer</a:t>
                      </a:r>
                      <a:br>
                        <a:rPr lang="en-US"/>
                      </a:br>
                      <a:r>
                        <a:rPr lang="en-US"/>
                        <a:t>• Document Editor</a:t>
                      </a:r>
                    </a:p>
                  </a:txBody>
                  <a:tcPr marL="28575" marR="28575" marT="19050" marB="19050" anchor="ctr"/>
                </a:tc>
                <a:tc>
                  <a:txBody>
                    <a:bodyPr/>
                    <a:lstStyle/>
                    <a:p>
                      <a:pPr algn="ctr" rtl="0" fontAlgn="t"/>
                      <a:r>
                        <a:rPr lang="en-US" dirty="0"/>
                        <a:t>• Project Status </a:t>
                      </a:r>
                      <a:br>
                        <a:rPr lang="en-US" dirty="0"/>
                      </a:br>
                      <a:r>
                        <a:rPr lang="en-US" dirty="0"/>
                        <a:t>• Schedule/Task</a:t>
                      </a:r>
                      <a:br>
                        <a:rPr lang="en-US" dirty="0"/>
                      </a:br>
                      <a:r>
                        <a:rPr lang="en-US" dirty="0"/>
                        <a:t>• Implementation</a:t>
                      </a:r>
                      <a:br>
                        <a:rPr lang="en-US" dirty="0"/>
                      </a:br>
                      <a:r>
                        <a:rPr lang="en-US" dirty="0"/>
                        <a:t>• Testing</a:t>
                      </a:r>
                      <a:br>
                        <a:rPr lang="en-US" dirty="0"/>
                      </a:br>
                      <a:r>
                        <a:rPr lang="en-US" dirty="0"/>
                        <a:t>• Project Documentation</a:t>
                      </a:r>
                    </a:p>
                  </a:txBody>
                  <a:tcPr marL="28575" marR="28575" marT="19050" marB="19050" anchor="ctr"/>
                </a:tc>
                <a:tc>
                  <a:txBody>
                    <a:bodyPr/>
                    <a:lstStyle/>
                    <a:p>
                      <a:pPr algn="ctr" rtl="0" fontAlgn="t"/>
                      <a:r>
                        <a:rPr lang="en-US" dirty="0"/>
                        <a:t>1/12/15</a:t>
                      </a:r>
                      <a:br>
                        <a:rPr lang="en-US" dirty="0"/>
                      </a:br>
                      <a:r>
                        <a:rPr lang="en-US" dirty="0"/>
                        <a:t>to</a:t>
                      </a:r>
                      <a:br>
                        <a:rPr lang="en-US" dirty="0"/>
                      </a:br>
                      <a:r>
                        <a:rPr lang="en-US" dirty="0"/>
                        <a:t>05/01/15</a:t>
                      </a:r>
                    </a:p>
                  </a:txBody>
                  <a:tcPr marL="28575" marR="28575" marT="19050" marB="19050" anchor="ctr"/>
                </a:tc>
                <a:tc>
                  <a:txBody>
                    <a:bodyPr/>
                    <a:lstStyle/>
                    <a:p>
                      <a:pPr algn="ctr" rtl="0" fontAlgn="t"/>
                      <a:r>
                        <a:rPr lang="en-US" dirty="0"/>
                        <a:t>All</a:t>
                      </a:r>
                    </a:p>
                  </a:txBody>
                  <a:tcPr marL="28575" marR="28575" marT="19050" marB="19050"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 Case Diagram VQ 1.0</a:t>
            </a:r>
            <a:endParaRPr lang="en-US" dirty="0"/>
          </a:p>
        </p:txBody>
      </p:sp>
      <p:pic>
        <p:nvPicPr>
          <p:cNvPr id="4" name="Content Placeholder 3"/>
          <p:cNvPicPr>
            <a:picLocks noGrp="1"/>
          </p:cNvPicPr>
          <p:nvPr>
            <p:ph idx="1"/>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val="0"/>
              </a:ext>
            </a:extLst>
          </a:blip>
          <a:stretch>
            <a:fillRect/>
          </a:stretch>
        </p:blipFill>
        <p:spPr>
          <a:xfrm>
            <a:off x="457200" y="1943497"/>
            <a:ext cx="8229600" cy="437276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Use Case Diagram VQ 2.0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2160030"/>
            <a:ext cx="8229600" cy="39397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Class Diagram</a:t>
            </a:r>
            <a:endParaRPr lang="en-US" dirty="0"/>
          </a:p>
        </p:txBody>
      </p:sp>
      <p:pic>
        <p:nvPicPr>
          <p:cNvPr id="3074" name="Picture 2"/>
          <p:cNvPicPr>
            <a:picLocks noGrp="1" noChangeAspect="1" noChangeArrowheads="1"/>
          </p:cNvPicPr>
          <p:nvPr>
            <p:ph idx="1"/>
          </p:nvPr>
        </p:nvPicPr>
        <p:blipFill>
          <a:blip r:embed="rId3"/>
          <a:srcRect/>
          <a:stretch>
            <a:fillRect/>
          </a:stretch>
        </p:blipFill>
        <p:spPr bwMode="auto">
          <a:xfrm>
            <a:off x="1403931" y="1935163"/>
            <a:ext cx="6336138" cy="4389437"/>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0237" y="0"/>
            <a:ext cx="5859288" cy="495300"/>
          </a:xfrm>
        </p:spPr>
        <p:txBody>
          <a:bodyPr anchor="t">
            <a:normAutofit fontScale="90000"/>
          </a:bodyPr>
          <a:lstStyle/>
          <a:p>
            <a:pPr algn="ctr"/>
            <a:r>
              <a:rPr lang="en-US" dirty="0" smtClean="0"/>
              <a:t>Sequence Diagram</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932162" y="695325"/>
            <a:ext cx="5369977" cy="581515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Architecture </a:t>
            </a:r>
            <a:endParaRPr lang="en-US" dirty="0"/>
          </a:p>
        </p:txBody>
      </p:sp>
      <p:sp>
        <p:nvSpPr>
          <p:cNvPr id="3" name="Content Placeholder 2"/>
          <p:cNvSpPr>
            <a:spLocks noGrp="1"/>
          </p:cNvSpPr>
          <p:nvPr>
            <p:ph idx="1"/>
          </p:nvPr>
        </p:nvSpPr>
        <p:spPr/>
        <p:txBody>
          <a:bodyPr/>
          <a:lstStyle/>
          <a:p>
            <a:pPr algn="just">
              <a:defRPr/>
            </a:pPr>
            <a:r>
              <a:rPr lang="en-US" sz="2800" dirty="0" smtClean="0">
                <a:solidFill>
                  <a:srgbClr val="000000"/>
                </a:solidFill>
              </a:rPr>
              <a:t>For the Virtual Queue system a three tier and a multilayer architecture were used. </a:t>
            </a:r>
          </a:p>
          <a:p>
            <a:pPr algn="just">
              <a:defRPr/>
            </a:pPr>
            <a:endParaRPr lang="en-US" sz="2800" dirty="0" smtClean="0">
              <a:solidFill>
                <a:srgbClr val="000000"/>
              </a:solidFill>
            </a:endParaRPr>
          </a:p>
          <a:p>
            <a:pPr algn="just">
              <a:defRPr/>
            </a:pPr>
            <a:r>
              <a:rPr lang="en-US" sz="2800" dirty="0" smtClean="0">
                <a:solidFill>
                  <a:srgbClr val="000000"/>
                </a:solidFill>
              </a:rPr>
              <a:t>These will allow for horizontal scalability, which will let to multiple server instances to easily handle high traffic on the site. </a:t>
            </a:r>
          </a:p>
          <a:p>
            <a:pPr algn="just">
              <a:defRPr/>
            </a:pPr>
            <a:endParaRPr lang="en-US" sz="2800" dirty="0" smtClean="0">
              <a:solidFill>
                <a:srgbClr val="000000"/>
              </a:solidFill>
            </a:endParaRPr>
          </a:p>
          <a:p>
            <a:pPr algn="just">
              <a:defRPr/>
            </a:pPr>
            <a:r>
              <a:rPr lang="en-US" sz="2800" dirty="0" smtClean="0">
                <a:solidFill>
                  <a:srgbClr val="000000"/>
                </a:solidFill>
              </a:rPr>
              <a:t>Allows decoupling each layer using interfaces contracts only to communicate between them.</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Subsystem Decomposition</a:t>
            </a:r>
            <a:endParaRPr lang="en-US" dirty="0"/>
          </a:p>
        </p:txBody>
      </p:sp>
      <p:sp>
        <p:nvSpPr>
          <p:cNvPr id="3" name="Content Placeholder 2"/>
          <p:cNvSpPr>
            <a:spLocks noGrp="1"/>
          </p:cNvSpPr>
          <p:nvPr>
            <p:ph idx="1"/>
          </p:nvPr>
        </p:nvSpPr>
        <p:spPr/>
        <p:txBody>
          <a:bodyPr/>
          <a:lstStyle/>
          <a:p>
            <a:r>
              <a:rPr lang="en-US" dirty="0" smtClean="0"/>
              <a:t>Six Main subsystems</a:t>
            </a:r>
          </a:p>
          <a:p>
            <a:pPr lvl="1"/>
            <a:r>
              <a:rPr lang="en-US" dirty="0" smtClean="0"/>
              <a:t>User Interface</a:t>
            </a:r>
          </a:p>
          <a:p>
            <a:pPr lvl="1"/>
            <a:r>
              <a:rPr lang="en-US" dirty="0" smtClean="0"/>
              <a:t>User Operation</a:t>
            </a:r>
          </a:p>
          <a:p>
            <a:pPr lvl="1"/>
            <a:r>
              <a:rPr lang="en-US" dirty="0" smtClean="0"/>
              <a:t>Login/Logout Operation</a:t>
            </a:r>
          </a:p>
          <a:p>
            <a:pPr lvl="1"/>
            <a:r>
              <a:rPr lang="en-US" dirty="0" smtClean="0"/>
              <a:t>Ride Operation</a:t>
            </a:r>
          </a:p>
          <a:p>
            <a:pPr lvl="1"/>
            <a:r>
              <a:rPr lang="en-US" dirty="0" smtClean="0"/>
              <a:t>Queue Scheduler</a:t>
            </a:r>
          </a:p>
          <a:p>
            <a:pPr lvl="1"/>
            <a:r>
              <a:rPr lang="en-US" dirty="0" smtClean="0"/>
              <a:t>Notification API</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Persistent Data Management</a:t>
            </a:r>
            <a:endParaRPr lang="en-US" dirty="0"/>
          </a:p>
        </p:txBody>
      </p:sp>
      <p:pic>
        <p:nvPicPr>
          <p:cNvPr id="4" name="Content Placeholder 3" descr="Visitor.JPG"/>
          <p:cNvPicPr>
            <a:picLocks noGrp="1"/>
          </p:cNvPicPr>
          <p:nvPr>
            <p:ph idx="1"/>
          </p:nvPr>
        </p:nvPicPr>
        <p:blipFill>
          <a:blip r:embed="rId2" cstate="print"/>
          <a:stretch>
            <a:fillRect/>
          </a:stretch>
        </p:blipFill>
        <p:spPr>
          <a:xfrm>
            <a:off x="596569" y="1935163"/>
            <a:ext cx="2379401" cy="4389437"/>
          </a:xfrm>
          <a:prstGeom prst="rect">
            <a:avLst/>
          </a:prstGeom>
        </p:spPr>
      </p:pic>
      <p:pic>
        <p:nvPicPr>
          <p:cNvPr id="5" name="Picture 4" descr="Groups.JPG"/>
          <p:cNvPicPr/>
          <p:nvPr/>
        </p:nvPicPr>
        <p:blipFill>
          <a:blip r:embed="rId3" cstate="print"/>
          <a:stretch>
            <a:fillRect/>
          </a:stretch>
        </p:blipFill>
        <p:spPr>
          <a:xfrm>
            <a:off x="2837747" y="1847088"/>
            <a:ext cx="2857500" cy="4962525"/>
          </a:xfrm>
          <a:prstGeom prst="rect">
            <a:avLst/>
          </a:prstGeom>
        </p:spPr>
      </p:pic>
      <p:pic>
        <p:nvPicPr>
          <p:cNvPr id="7" name="Picture 6" descr="Venue.JPG"/>
          <p:cNvPicPr/>
          <p:nvPr/>
        </p:nvPicPr>
        <p:blipFill>
          <a:blip r:embed="rId4" cstate="print"/>
          <a:stretch>
            <a:fillRect/>
          </a:stretch>
        </p:blipFill>
        <p:spPr>
          <a:xfrm>
            <a:off x="5695247" y="1935163"/>
            <a:ext cx="2619375" cy="280035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1212</TotalTime>
  <Words>367</Words>
  <Application>Microsoft Office PowerPoint</Application>
  <PresentationFormat>On-screen Show (4:3)</PresentationFormat>
  <Paragraphs>155</Paragraphs>
  <Slides>12</Slides>
  <Notes>6</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Project: Virtual Queue 2.0 Student: Kenneth Kon Michael Lazo Mentor: Bernard Parenteau</vt:lpstr>
      <vt:lpstr>My Role</vt:lpstr>
      <vt:lpstr>Use Case Diagram VQ 1.0</vt:lpstr>
      <vt:lpstr>Use Case Diagram VQ 2.0 </vt:lpstr>
      <vt:lpstr>Class Diagram</vt:lpstr>
      <vt:lpstr>Sequence Diagram</vt:lpstr>
      <vt:lpstr>Architecture </vt:lpstr>
      <vt:lpstr>Subsystem Decomposition</vt:lpstr>
      <vt:lpstr>Persistent Data Management</vt:lpstr>
      <vt:lpstr>Security/Privacy</vt:lpstr>
      <vt:lpstr>Project Plan Part 1</vt:lpstr>
      <vt:lpstr>Project Plan Part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&lt;Project Title&gt; Student: &lt;Your Name&gt; Mentor: &lt;Mentor’s Name&gt;</dc:title>
  <dc:creator>SCS Admin</dc:creator>
  <cp:lastModifiedBy>Kenneth Kon</cp:lastModifiedBy>
  <cp:revision>101</cp:revision>
  <dcterms:created xsi:type="dcterms:W3CDTF">2012-09-03T15:24:37Z</dcterms:created>
  <dcterms:modified xsi:type="dcterms:W3CDTF">2015-02-02T21:22:55Z</dcterms:modified>
</cp:coreProperties>
</file>