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324" r:id="rId3"/>
    <p:sldId id="298" r:id="rId4"/>
    <p:sldId id="299" r:id="rId5"/>
    <p:sldId id="300" r:id="rId6"/>
    <p:sldId id="271" r:id="rId7"/>
    <p:sldId id="305" r:id="rId8"/>
    <p:sldId id="302" r:id="rId9"/>
    <p:sldId id="306" r:id="rId10"/>
    <p:sldId id="301" r:id="rId11"/>
    <p:sldId id="304" r:id="rId12"/>
    <p:sldId id="309" r:id="rId13"/>
    <p:sldId id="310" r:id="rId14"/>
    <p:sldId id="311" r:id="rId15"/>
    <p:sldId id="312" r:id="rId16"/>
    <p:sldId id="314" r:id="rId17"/>
    <p:sldId id="316" r:id="rId18"/>
    <p:sldId id="320" r:id="rId19"/>
    <p:sldId id="319" r:id="rId20"/>
    <p:sldId id="323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C1E0D26-C3B0-430A-BBC3-CC9F3B8DBA38}">
  <a:tblStyle styleId="{3C1E0D26-C3B0-430A-BBC3-CC9F3B8DBA3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9D0CDC97-BCFA-49D7-BEBD-CA8E63AFC127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70D0D207-0F60-4E5B-ADFF-44B14DDB0E2D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49" autoAdjust="0"/>
  </p:normalViewPr>
  <p:slideViewPr>
    <p:cSldViewPr>
      <p:cViewPr varScale="1">
        <p:scale>
          <a:sx n="106" d="100"/>
          <a:sy n="106" d="100"/>
        </p:scale>
        <p:origin x="-17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\Documents\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7.0982972048280107E-2"/>
          <c:y val="0.15217783578566099"/>
          <c:w val="0.88846019915959729"/>
          <c:h val="0.84782216421433898"/>
        </c:manualLayout>
      </c:layout>
      <c:barChart>
        <c:barDir val="bar"/>
        <c:grouping val="stacked"/>
        <c:ser>
          <c:idx val="1"/>
          <c:order val="0"/>
          <c:tx>
            <c:strRef>
              <c:f>'Sheet2 (5)'!$B$1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cat>
            <c:strRef>
              <c:f>'Sheet2 (5)'!$A$2:$A$14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'Sheet2 (5)'!$B$2:$B$14</c:f>
              <c:numCache>
                <c:formatCode>m/d/yyyy</c:formatCode>
                <c:ptCount val="13"/>
                <c:pt idx="0">
                  <c:v>42037</c:v>
                </c:pt>
                <c:pt idx="1">
                  <c:v>42037</c:v>
                </c:pt>
                <c:pt idx="2">
                  <c:v>42037</c:v>
                </c:pt>
                <c:pt idx="3">
                  <c:v>42051</c:v>
                </c:pt>
                <c:pt idx="4">
                  <c:v>42051</c:v>
                </c:pt>
                <c:pt idx="5">
                  <c:v>42051</c:v>
                </c:pt>
                <c:pt idx="6">
                  <c:v>42065</c:v>
                </c:pt>
                <c:pt idx="7">
                  <c:v>42065</c:v>
                </c:pt>
                <c:pt idx="8">
                  <c:v>42065</c:v>
                </c:pt>
                <c:pt idx="9">
                  <c:v>42086</c:v>
                </c:pt>
                <c:pt idx="10">
                  <c:v>42086</c:v>
                </c:pt>
                <c:pt idx="11">
                  <c:v>42100</c:v>
                </c:pt>
                <c:pt idx="12">
                  <c:v>42100</c:v>
                </c:pt>
              </c:numCache>
            </c:numRef>
          </c:val>
        </c:ser>
        <c:ser>
          <c:idx val="0"/>
          <c:order val="1"/>
          <c:tx>
            <c:strRef>
              <c:f>'Sheet2 (5)'!$C$1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dPt>
            <c:idx val="0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3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5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6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8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9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11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cat>
            <c:strRef>
              <c:f>'Sheet2 (5)'!$A$2:$A$14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'Sheet2 (5)'!$C$2:$C$14</c:f>
              <c:numCache>
                <c:formatCode>General</c:formatCode>
                <c:ptCount val="13"/>
                <c:pt idx="0">
                  <c:v>11</c:v>
                </c:pt>
                <c:pt idx="1">
                  <c:v>14</c:v>
                </c:pt>
                <c:pt idx="2">
                  <c:v>14</c:v>
                </c:pt>
                <c:pt idx="3">
                  <c:v>11</c:v>
                </c:pt>
                <c:pt idx="4">
                  <c:v>14</c:v>
                </c:pt>
                <c:pt idx="5">
                  <c:v>14</c:v>
                </c:pt>
                <c:pt idx="6">
                  <c:v>18</c:v>
                </c:pt>
                <c:pt idx="7">
                  <c:v>21</c:v>
                </c:pt>
                <c:pt idx="8">
                  <c:v>21</c:v>
                </c:pt>
                <c:pt idx="9">
                  <c:v>11</c:v>
                </c:pt>
                <c:pt idx="10">
                  <c:v>14</c:v>
                </c:pt>
                <c:pt idx="11">
                  <c:v>11</c:v>
                </c:pt>
                <c:pt idx="12">
                  <c:v>14</c:v>
                </c:pt>
              </c:numCache>
            </c:numRef>
          </c:val>
        </c:ser>
        <c:overlap val="100"/>
        <c:axId val="140330880"/>
        <c:axId val="140332416"/>
      </c:barChart>
      <c:catAx>
        <c:axId val="140330880"/>
        <c:scaling>
          <c:orientation val="maxMin"/>
        </c:scaling>
        <c:axPos val="l"/>
        <c:tickLblPos val="nextTo"/>
        <c:crossAx val="140332416"/>
        <c:crosses val="autoZero"/>
        <c:auto val="1"/>
        <c:lblAlgn val="ctr"/>
        <c:lblOffset val="100"/>
      </c:catAx>
      <c:valAx>
        <c:axId val="140332416"/>
        <c:scaling>
          <c:orientation val="minMax"/>
          <c:min val="42037"/>
        </c:scaling>
        <c:axPos val="t"/>
        <c:majorGridlines/>
        <c:numFmt formatCode="m/d/yy;@" sourceLinked="0"/>
        <c:tickLblPos val="nextTo"/>
        <c:crossAx val="140330880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61650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scope of the project. What it is. Target client.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032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developer</a:t>
            </a:r>
            <a:r>
              <a:rPr lang="en-US" baseline="0" dirty="0" smtClean="0"/>
              <a:t> and tester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4E5B-5BF3-4522-911F-CA0BBD2881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smtClean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smtClean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353200"/>
            <a:ext cx="7772400" cy="2247248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Project: Virtual Queue 2.0</a:t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Student: Kenneth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Kon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Michael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Lazo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lang="en-US" sz="5050" b="1" i="0" u="none" strike="noStrike" cap="none" baseline="0" dirty="0" smtClean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Bernard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Parenteau</a:t>
            </a:r>
            <a:endParaRPr lang="en-US" sz="5050" b="1" i="0" u="none" strike="noStrike" cap="none" baseline="0" dirty="0">
              <a:solidFill>
                <a:srgbClr val="53EC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09600" y="4343400"/>
            <a:ext cx="8077200" cy="2155725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800" b="1" i="0" u="none" strike="noStrike" cap="none" baseline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Final Presentation</a:t>
            </a:r>
            <a:endParaRPr lang="en-US" sz="3800" b="1" i="0" u="none" strike="noStrike" cap="none" baseline="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 smtClean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CIS 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4911 Senior Project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School of Computing and Information Sciences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Florida International University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2050" name="Picture 2" descr="C:\Users\Kenneth\Pictures\final intro pics\Simulate Dequeue User st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773988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Architecture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Three Tier</a:t>
            </a:r>
          </a:p>
          <a:p>
            <a:pPr lvl="2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These will allow for horizontal scalability, which will let to multiple server instances to easily handle high traffic on the site. </a:t>
            </a:r>
          </a:p>
          <a:p>
            <a:pPr lvl="2" algn="just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Multilayer architecture</a:t>
            </a:r>
          </a:p>
          <a:p>
            <a:pPr lvl="2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Allows decoupling each layer using interfaces contracts only to communicate between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H/W requirement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Computer/Smartphone with internet connection</a:t>
            </a:r>
          </a:p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S/Q </a:t>
            </a:r>
            <a:r>
              <a:rPr lang="en-US" sz="2800" dirty="0" err="1" smtClean="0">
                <a:solidFill>
                  <a:srgbClr val="000000"/>
                </a:solidFill>
              </a:rPr>
              <a:t>requirment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Windows 7 or higher, with or without Virtual Machine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Tomcat version 8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Sprint 4.0 Framework</a:t>
            </a:r>
          </a:p>
          <a:p>
            <a:pPr lvl="1" algn="just"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MySQL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Deployment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Persistant</a:t>
            </a:r>
            <a:r>
              <a:rPr lang="en-US" dirty="0" smtClean="0"/>
              <a:t> Database Management</a:t>
            </a:r>
            <a:endParaRPr lang="en-US" dirty="0"/>
          </a:p>
        </p:txBody>
      </p:sp>
      <p:pic>
        <p:nvPicPr>
          <p:cNvPr id="4" name="Picture 3" descr="https://lh5.googleusercontent.com/Cee4DzsDqZLb_JoVy3Qb9YF3wjsCPjdmEv3NNrjV1jVh8ctXyZ8a262TDjVnvbjNw54rbY5jmeVVzAgoxFGmqrZARRFY5hkbZ04fucOAomXe_FfcekOnjgVPcs8nfxudgB3U0FI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913421"/>
            <a:ext cx="5486400" cy="594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Security/Privacy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102008" cy="25527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5502"/>
                <a:gridCol w="2025502"/>
                <a:gridCol w="2025502"/>
                <a:gridCol w="2025502"/>
              </a:tblGrid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Object Actor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Account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Profile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Ride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Authenticated 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Change 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Add/Remove from Queue, Check Ride 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User 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Change Password, </a:t>
                      </a:r>
                      <a:r>
                        <a:rPr lang="en-US" sz="1100" u="none" strike="noStrike" dirty="0" smtClean="0"/>
                        <a:t>Access other Accounts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Add/Remove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visitors from Ride, Edit Rides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/>
                        <a:t>Anonymous 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Create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03293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Machine</a:t>
            </a:r>
            <a:br>
              <a:rPr lang="en-US" dirty="0" smtClean="0"/>
            </a:br>
            <a:r>
              <a:rPr lang="en-US" dirty="0" smtClean="0"/>
              <a:t> Simulate Add Visitors to Rides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7387" y="2024856"/>
            <a:ext cx="52292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 Simulate Add Visitors to Rides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05150" y="1524794"/>
            <a:ext cx="2933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585182"/>
          <a:ext cx="6096000" cy="4317873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/>
                        <a:t>Test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VQ_002.01_Simulate_Add_Rides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/>
                        <a:t>To </a:t>
                      </a:r>
                      <a:r>
                        <a:rPr lang="en-US" sz="1150" dirty="0" smtClean="0"/>
                        <a:t>successfully </a:t>
                      </a:r>
                      <a:r>
                        <a:rPr lang="en-US" sz="1150" dirty="0"/>
                        <a:t>add records to the queue for the specified ride.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Venue Admin is signed in to the system, has Simulate ride table open. Clicks on add records for "Splash mountain."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Add Random Records: 10</a:t>
                      </a:r>
                      <a:endParaRPr lang="en-US" sz="110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Ride Id: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Splash Mountain should be the only record updated with increase in # of records and increase in Wait Time.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In Simulate Ride Table: Splash Mountain: (Total # records)+10 and Wait Time Increased.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N/A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Sunny Day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Rainy Day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0" y="1589564"/>
          <a:ext cx="6096000" cy="430911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VQ_002.03_Simulate_Add_Rides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15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successfully 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add correct number of records to a specified ride.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Venue Admin is signed in to the system, has Simulate ride table open. Clicks on add records for "Splash mountain".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Add Random Records: Apple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Ride Id: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Error Message: "The Value entered in Add Random Records is not a valid value"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Error Message: "The Value entered in Add Random Records is not a valid value"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This can occur is Admin adds Value greater than 100. Cannot add more than 100 random records at a time.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57200" y="1733355"/>
            <a:ext cx="8229600" cy="402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Queue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Script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5760" y="1481138"/>
            <a:ext cx="615248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551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453551"/>
          <a:ext cx="8229600" cy="505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823624"/>
                <a:gridCol w="146821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Name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Roles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Tasks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Periods required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Key Phases</a:t>
                      </a:r>
                    </a:p>
                  </a:txBody>
                  <a:tcPr marL="28575" marR="2857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Kenneth Kon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Developer</a:t>
                      </a:r>
                      <a:br>
                        <a:rPr lang="en-US" dirty="0"/>
                      </a:br>
                      <a:r>
                        <a:rPr lang="en-US" dirty="0"/>
                        <a:t>• Scrum master (ALT.)</a:t>
                      </a:r>
                      <a:br>
                        <a:rPr lang="en-US" dirty="0"/>
                      </a:br>
                      <a:r>
                        <a:rPr lang="en-US" dirty="0"/>
                        <a:t>• Test Engineer</a:t>
                      </a:r>
                      <a:br>
                        <a:rPr lang="en-US" dirty="0"/>
                      </a:br>
                      <a:r>
                        <a:rPr lang="en-US" dirty="0"/>
                        <a:t>• Document Editor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Project Status </a:t>
                      </a:r>
                      <a:br>
                        <a:rPr lang="en-US" dirty="0"/>
                      </a:br>
                      <a:r>
                        <a:rPr lang="en-US" dirty="0"/>
                        <a:t>• Schedule/Task</a:t>
                      </a:r>
                      <a:br>
                        <a:rPr lang="en-US" dirty="0"/>
                      </a:br>
                      <a:r>
                        <a:rPr lang="en-US" dirty="0"/>
                        <a:t>• Implementation</a:t>
                      </a:r>
                      <a:br>
                        <a:rPr lang="en-US" dirty="0"/>
                      </a:br>
                      <a:r>
                        <a:rPr lang="en-US" dirty="0"/>
                        <a:t>• Testing</a:t>
                      </a:r>
                      <a:br>
                        <a:rPr lang="en-US" dirty="0"/>
                      </a:br>
                      <a:r>
                        <a:rPr lang="en-US" dirty="0"/>
                        <a:t>• Project Documentation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1/12/15</a:t>
                      </a:r>
                      <a:br>
                        <a:rPr lang="en-US"/>
                      </a:br>
                      <a:r>
                        <a:rPr lang="en-US"/>
                        <a:t>to</a:t>
                      </a:r>
                      <a:br>
                        <a:rPr lang="en-US"/>
                      </a:br>
                      <a:r>
                        <a:rPr lang="en-US"/>
                        <a:t>05/01/15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All</a:t>
                      </a:r>
                    </a:p>
                  </a:txBody>
                  <a:tcPr marL="28575" marR="2857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Micheal Lazo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• Developer</a:t>
                      </a:r>
                      <a:br>
                        <a:rPr lang="en-US"/>
                      </a:br>
                      <a:r>
                        <a:rPr lang="en-US"/>
                        <a:t>• Scrum master (ALT.)</a:t>
                      </a:r>
                      <a:br>
                        <a:rPr lang="en-US"/>
                      </a:br>
                      <a:r>
                        <a:rPr lang="en-US"/>
                        <a:t>• Test Engineer</a:t>
                      </a:r>
                      <a:br>
                        <a:rPr lang="en-US"/>
                      </a:br>
                      <a:r>
                        <a:rPr lang="en-US"/>
                        <a:t>• Document Editor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Project Status </a:t>
                      </a:r>
                      <a:br>
                        <a:rPr lang="en-US" dirty="0"/>
                      </a:br>
                      <a:r>
                        <a:rPr lang="en-US" dirty="0"/>
                        <a:t>• Schedule/Task</a:t>
                      </a:r>
                      <a:br>
                        <a:rPr lang="en-US" dirty="0"/>
                      </a:br>
                      <a:r>
                        <a:rPr lang="en-US" dirty="0"/>
                        <a:t>• Implementation</a:t>
                      </a:r>
                      <a:br>
                        <a:rPr lang="en-US" dirty="0"/>
                      </a:br>
                      <a:r>
                        <a:rPr lang="en-US" dirty="0"/>
                        <a:t>• Testing</a:t>
                      </a:r>
                      <a:br>
                        <a:rPr lang="en-US" dirty="0"/>
                      </a:br>
                      <a:r>
                        <a:rPr lang="en-US" dirty="0"/>
                        <a:t>• Project Documentation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1/12/15</a:t>
                      </a:r>
                      <a:br>
                        <a:rPr lang="en-US" dirty="0"/>
                      </a:br>
                      <a:r>
                        <a:rPr lang="en-US" dirty="0"/>
                        <a:t>to</a:t>
                      </a:r>
                      <a:br>
                        <a:rPr lang="en-US" dirty="0"/>
                      </a:br>
                      <a:r>
                        <a:rPr lang="en-US" dirty="0"/>
                        <a:t>05/01/15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All</a:t>
                      </a:r>
                    </a:p>
                  </a:txBody>
                  <a:tcPr marL="28575" marR="28575" marT="19050" marB="190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Problem Definition</a:t>
            </a:r>
          </a:p>
          <a:p>
            <a:pPr lvl="1"/>
            <a:r>
              <a:rPr lang="en-US" sz="2200" dirty="0" smtClean="0"/>
              <a:t>VQ is an online alternative to standard waiting lines that currently exist in theme parks today</a:t>
            </a:r>
            <a:endParaRPr lang="en-US" dirty="0" smtClean="0"/>
          </a:p>
          <a:p>
            <a:r>
              <a:rPr lang="en-US" sz="2200" b="1" dirty="0" smtClean="0"/>
              <a:t>Existing System</a:t>
            </a:r>
          </a:p>
          <a:p>
            <a:pPr lvl="1"/>
            <a:r>
              <a:rPr lang="en-US" dirty="0" smtClean="0"/>
              <a:t>An online web-application in which users can log in and add ride instances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Visitors must have internet access at all times</a:t>
            </a:r>
          </a:p>
          <a:p>
            <a:pPr lvl="1"/>
            <a:r>
              <a:rPr lang="en-US" dirty="0" smtClean="0"/>
              <a:t>No administrative rights</a:t>
            </a:r>
          </a:p>
          <a:p>
            <a:pPr lvl="1"/>
            <a:r>
              <a:rPr lang="en-US" dirty="0" smtClean="0"/>
              <a:t>No active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Queue v1.0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Product Management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62000" y="685800"/>
          <a:ext cx="7480935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67200"/>
            <a:ext cx="5105400" cy="236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265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019800" cy="655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0499"/>
            <a:ext cx="6777266" cy="571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77194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3209</TotalTime>
  <Words>591</Words>
  <Application>Microsoft Office PowerPoint</Application>
  <PresentationFormat>On-screen Show (4:3)</PresentationFormat>
  <Paragraphs>119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Project: Virtual Queue 2.0 Student: Kenneth Kon Michael Lazo Mentor: Bernard Parenteau</vt:lpstr>
      <vt:lpstr>Virtual Queue</vt:lpstr>
      <vt:lpstr>Role</vt:lpstr>
      <vt:lpstr>Virtual Queue v1.0</vt:lpstr>
      <vt:lpstr>Product Management</vt:lpstr>
      <vt:lpstr>User Story</vt:lpstr>
      <vt:lpstr>Simulate Add Visitors to Rides</vt:lpstr>
      <vt:lpstr>Simulate Add Visitors to Rides</vt:lpstr>
      <vt:lpstr>Use Case Diagrams</vt:lpstr>
      <vt:lpstr>User Story</vt:lpstr>
      <vt:lpstr>System Decomposition</vt:lpstr>
      <vt:lpstr>System Deployment</vt:lpstr>
      <vt:lpstr>Persistant Database Management</vt:lpstr>
      <vt:lpstr>Security/Privacy</vt:lpstr>
      <vt:lpstr>Class Diagram Simulate Add Visitors to Rides</vt:lpstr>
      <vt:lpstr>State Machine  Simulate Add Visitors to Rides</vt:lpstr>
      <vt:lpstr>Algorithm  Simulate Add Visitors to Rides</vt:lpstr>
      <vt:lpstr>Test Cases: Sunny Day Simulate Add Visitor to Rides</vt:lpstr>
      <vt:lpstr>Test Cases: Rainy Day Simulate Add Visitor to Rides</vt:lpstr>
      <vt:lpstr>Test Script Simulate Add Visitor to Rides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Virtual Queue 2.0 Student: Kenneth Kon Michael Lazo Mentor: Brenard Parenteau</dc:title>
  <dc:creator>Zreize</dc:creator>
  <cp:lastModifiedBy>Kenneth Kon</cp:lastModifiedBy>
  <cp:revision>305</cp:revision>
  <dcterms:modified xsi:type="dcterms:W3CDTF">2015-04-29T21:52:07Z</dcterms:modified>
</cp:coreProperties>
</file>