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4.jpeg" ContentType="image/jpe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1.gif" ContentType="image/gif"/>
  <Override PartName="/ppt/media/image14.png" ContentType="image/png"/>
  <Override PartName="/ppt/media/image10.gif" ContentType="image/gif"/>
  <Override PartName="/ppt/media/image12.jpeg" ContentType="image/jpeg"/>
  <Override PartName="/ppt/media/image13.png" ContentType="image/png"/>
  <Override PartName="/ppt/media/image9.gif" ContentType="image/gif"/>
  <Override PartName="/ppt/media/image8.gif" ContentType="image/gif"/>
  <Override PartName="/ppt/media/image7.gif" ContentType="image/gif"/>
  <Override PartName="/ppt/media/image6.gif" ContentType="image/gif"/>
  <Override PartName="/ppt/media/image5.gif" ContentType="image/gif"/>
  <Override PartName="/ppt/media/image4.gif" ContentType="image/gif"/>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4389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3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3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3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0" name="PlaceHolder 5"/>
          <p:cNvSpPr>
            <a:spLocks noGrp="1"/>
          </p:cNvSpPr>
          <p:nvPr>
            <p:ph type="sldNum"/>
          </p:nvPr>
        </p:nvSpPr>
        <p:spPr>
          <a:xfrm>
            <a:off x="4399200" y="9555480"/>
            <a:ext cx="3372840" cy="502560"/>
          </a:xfrm>
          <a:prstGeom prst="rect">
            <a:avLst/>
          </a:prstGeom>
        </p:spPr>
        <p:txBody>
          <a:bodyPr lIns="0" rIns="0" tIns="0" bIns="0" anchor="b"/>
          <a:p>
            <a:pPr algn="r"/>
            <a:fld id="{9C928D2D-A7DD-4800-B060-12B4B18F2B3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685800" y="4343400"/>
            <a:ext cx="5485680" cy="4114080"/>
          </a:xfrm>
          <a:prstGeom prst="rect">
            <a:avLst/>
          </a:prstGeom>
          <a:noFill/>
          <a:ln>
            <a:noFill/>
          </a:ln>
        </p:spPr>
        <p:style>
          <a:lnRef idx="0"/>
          <a:fillRef idx="0"/>
          <a:effectRef idx="0"/>
          <a:fontRef idx="minor"/>
        </p:style>
      </p:sp>
      <p:sp>
        <p:nvSpPr>
          <p:cNvPr id="8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6800" bIns="46800" anchor="b"/>
          <a:p>
            <a:pPr algn="r">
              <a:lnSpc>
                <a:spcPct val="100000"/>
              </a:lnSpc>
            </a:pPr>
            <a:fld id="{D8B41E0E-29FC-4A74-ADC4-3D4012EA9E1C}" type="slidenum">
              <a:rPr lang="en-US" sz="1200" strike="noStrike">
                <a:solidFill>
                  <a:srgbClr val="000000"/>
                </a:solidFill>
                <a:latin typeface="Arial"/>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24" name="PlaceHolder 2"/>
          <p:cNvSpPr>
            <a:spLocks noGrp="1"/>
          </p:cNvSpPr>
          <p:nvPr>
            <p:ph type="body"/>
          </p:nvPr>
        </p:nvSpPr>
        <p:spPr>
          <a:xfrm>
            <a:off x="1645920" y="10270440"/>
            <a:ext cx="29626200" cy="12142440"/>
          </a:xfrm>
          <a:prstGeom prst="rect">
            <a:avLst/>
          </a:prstGeom>
        </p:spPr>
        <p:txBody>
          <a:bodyPr lIns="0" rIns="0" tIns="0" bIns="0"/>
          <a:p>
            <a:endParaRPr/>
          </a:p>
        </p:txBody>
      </p:sp>
      <p:sp>
        <p:nvSpPr>
          <p:cNvPr id="25" name="PlaceHolder 3"/>
          <p:cNvSpPr>
            <a:spLocks noGrp="1"/>
          </p:cNvSpPr>
          <p:nvPr>
            <p:ph type="body"/>
          </p:nvPr>
        </p:nvSpPr>
        <p:spPr>
          <a:xfrm>
            <a:off x="1645920" y="23566680"/>
            <a:ext cx="29626200" cy="121424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27" name="PlaceHolder 2"/>
          <p:cNvSpPr>
            <a:spLocks noGrp="1"/>
          </p:cNvSpPr>
          <p:nvPr>
            <p:ph type="body"/>
          </p:nvPr>
        </p:nvSpPr>
        <p:spPr>
          <a:xfrm>
            <a:off x="1645920" y="10270440"/>
            <a:ext cx="14457240" cy="12142440"/>
          </a:xfrm>
          <a:prstGeom prst="rect">
            <a:avLst/>
          </a:prstGeom>
        </p:spPr>
        <p:txBody>
          <a:bodyPr lIns="0" rIns="0" tIns="0" bIns="0"/>
          <a:p>
            <a:endParaRPr/>
          </a:p>
        </p:txBody>
      </p:sp>
      <p:sp>
        <p:nvSpPr>
          <p:cNvPr id="28" name="PlaceHolder 3"/>
          <p:cNvSpPr>
            <a:spLocks noGrp="1"/>
          </p:cNvSpPr>
          <p:nvPr>
            <p:ph type="body"/>
          </p:nvPr>
        </p:nvSpPr>
        <p:spPr>
          <a:xfrm>
            <a:off x="16826400" y="10270440"/>
            <a:ext cx="14457240" cy="12142440"/>
          </a:xfrm>
          <a:prstGeom prst="rect">
            <a:avLst/>
          </a:prstGeom>
        </p:spPr>
        <p:txBody>
          <a:bodyPr lIns="0" rIns="0" tIns="0" bIns="0"/>
          <a:p>
            <a:endParaRPr/>
          </a:p>
        </p:txBody>
      </p:sp>
      <p:sp>
        <p:nvSpPr>
          <p:cNvPr id="29" name="PlaceHolder 4"/>
          <p:cNvSpPr>
            <a:spLocks noGrp="1"/>
          </p:cNvSpPr>
          <p:nvPr>
            <p:ph type="body"/>
          </p:nvPr>
        </p:nvSpPr>
        <p:spPr>
          <a:xfrm>
            <a:off x="16826400" y="23566680"/>
            <a:ext cx="14457240" cy="12142440"/>
          </a:xfrm>
          <a:prstGeom prst="rect">
            <a:avLst/>
          </a:prstGeom>
        </p:spPr>
        <p:txBody>
          <a:bodyPr lIns="0" rIns="0" tIns="0" bIns="0"/>
          <a:p>
            <a:endParaRPr/>
          </a:p>
        </p:txBody>
      </p:sp>
      <p:sp>
        <p:nvSpPr>
          <p:cNvPr id="30" name="PlaceHolder 5"/>
          <p:cNvSpPr>
            <a:spLocks noGrp="1"/>
          </p:cNvSpPr>
          <p:nvPr>
            <p:ph type="body"/>
          </p:nvPr>
        </p:nvSpPr>
        <p:spPr>
          <a:xfrm>
            <a:off x="1645920" y="23566680"/>
            <a:ext cx="14457240" cy="121424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32" name="PlaceHolder 2"/>
          <p:cNvSpPr>
            <a:spLocks noGrp="1"/>
          </p:cNvSpPr>
          <p:nvPr>
            <p:ph type="body"/>
          </p:nvPr>
        </p:nvSpPr>
        <p:spPr>
          <a:xfrm>
            <a:off x="1645920" y="10270440"/>
            <a:ext cx="29626200" cy="25456320"/>
          </a:xfrm>
          <a:prstGeom prst="rect">
            <a:avLst/>
          </a:prstGeom>
        </p:spPr>
        <p:txBody>
          <a:bodyPr lIns="0" rIns="0" tIns="0" bIns="0"/>
          <a:p>
            <a:endParaRPr/>
          </a:p>
        </p:txBody>
      </p:sp>
      <p:sp>
        <p:nvSpPr>
          <p:cNvPr id="33" name="PlaceHolder 3"/>
          <p:cNvSpPr>
            <a:spLocks noGrp="1"/>
          </p:cNvSpPr>
          <p:nvPr>
            <p:ph type="body"/>
          </p:nvPr>
        </p:nvSpPr>
        <p:spPr>
          <a:xfrm>
            <a:off x="1645920" y="10270440"/>
            <a:ext cx="29626200" cy="25456320"/>
          </a:xfrm>
          <a:prstGeom prst="rect">
            <a:avLst/>
          </a:prstGeom>
        </p:spPr>
        <p:txBody>
          <a:bodyPr lIns="0" rIns="0" tIns="0" bIns="0"/>
          <a:p>
            <a:endParaRPr/>
          </a:p>
        </p:txBody>
      </p:sp>
      <p:pic>
        <p:nvPicPr>
          <p:cNvPr id="34" name="" descr=""/>
          <p:cNvPicPr/>
          <p:nvPr/>
        </p:nvPicPr>
        <p:blipFill>
          <a:blip r:embed="rId2"/>
          <a:stretch/>
        </p:blipFill>
        <p:spPr>
          <a:xfrm>
            <a:off x="1645560" y="11179440"/>
            <a:ext cx="29626200" cy="23637960"/>
          </a:xfrm>
          <a:prstGeom prst="rect">
            <a:avLst/>
          </a:prstGeom>
          <a:ln>
            <a:noFill/>
          </a:ln>
        </p:spPr>
      </p:pic>
      <p:pic>
        <p:nvPicPr>
          <p:cNvPr id="35" name="" descr=""/>
          <p:cNvPicPr/>
          <p:nvPr/>
        </p:nvPicPr>
        <p:blipFill>
          <a:blip r:embed="rId3"/>
          <a:stretch/>
        </p:blipFill>
        <p:spPr>
          <a:xfrm>
            <a:off x="1645560" y="11179440"/>
            <a:ext cx="29626200" cy="23637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3" name="PlaceHolder 2"/>
          <p:cNvSpPr>
            <a:spLocks noGrp="1"/>
          </p:cNvSpPr>
          <p:nvPr>
            <p:ph type="subTitle"/>
          </p:nvPr>
        </p:nvSpPr>
        <p:spPr>
          <a:xfrm>
            <a:off x="1645920" y="10270440"/>
            <a:ext cx="29626200" cy="254563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5" name="PlaceHolder 2"/>
          <p:cNvSpPr>
            <a:spLocks noGrp="1"/>
          </p:cNvSpPr>
          <p:nvPr>
            <p:ph type="body"/>
          </p:nvPr>
        </p:nvSpPr>
        <p:spPr>
          <a:xfrm>
            <a:off x="1645920" y="10270440"/>
            <a:ext cx="29626200" cy="254563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7" name="PlaceHolder 2"/>
          <p:cNvSpPr>
            <a:spLocks noGrp="1"/>
          </p:cNvSpPr>
          <p:nvPr>
            <p:ph type="body"/>
          </p:nvPr>
        </p:nvSpPr>
        <p:spPr>
          <a:xfrm>
            <a:off x="1645920" y="10270440"/>
            <a:ext cx="14457240" cy="25456320"/>
          </a:xfrm>
          <a:prstGeom prst="rect">
            <a:avLst/>
          </a:prstGeom>
        </p:spPr>
        <p:txBody>
          <a:bodyPr lIns="0" rIns="0" tIns="0" bIns="0"/>
          <a:p>
            <a:endParaRPr/>
          </a:p>
        </p:txBody>
      </p:sp>
      <p:sp>
        <p:nvSpPr>
          <p:cNvPr id="8" name="PlaceHolder 3"/>
          <p:cNvSpPr>
            <a:spLocks noGrp="1"/>
          </p:cNvSpPr>
          <p:nvPr>
            <p:ph type="body"/>
          </p:nvPr>
        </p:nvSpPr>
        <p:spPr>
          <a:xfrm>
            <a:off x="16826400" y="10270440"/>
            <a:ext cx="14457240" cy="254563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1751040"/>
            <a:ext cx="29626200" cy="33975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12" name="PlaceHolder 2"/>
          <p:cNvSpPr>
            <a:spLocks noGrp="1"/>
          </p:cNvSpPr>
          <p:nvPr>
            <p:ph type="body"/>
          </p:nvPr>
        </p:nvSpPr>
        <p:spPr>
          <a:xfrm>
            <a:off x="1645920" y="10270440"/>
            <a:ext cx="14457240" cy="12142440"/>
          </a:xfrm>
          <a:prstGeom prst="rect">
            <a:avLst/>
          </a:prstGeom>
        </p:spPr>
        <p:txBody>
          <a:bodyPr lIns="0" rIns="0" tIns="0" bIns="0"/>
          <a:p>
            <a:endParaRPr/>
          </a:p>
        </p:txBody>
      </p:sp>
      <p:sp>
        <p:nvSpPr>
          <p:cNvPr id="13" name="PlaceHolder 3"/>
          <p:cNvSpPr>
            <a:spLocks noGrp="1"/>
          </p:cNvSpPr>
          <p:nvPr>
            <p:ph type="body"/>
          </p:nvPr>
        </p:nvSpPr>
        <p:spPr>
          <a:xfrm>
            <a:off x="1645920" y="23566680"/>
            <a:ext cx="14457240" cy="12142440"/>
          </a:xfrm>
          <a:prstGeom prst="rect">
            <a:avLst/>
          </a:prstGeom>
        </p:spPr>
        <p:txBody>
          <a:bodyPr lIns="0" rIns="0" tIns="0" bIns="0"/>
          <a:p>
            <a:endParaRPr/>
          </a:p>
        </p:txBody>
      </p:sp>
      <p:sp>
        <p:nvSpPr>
          <p:cNvPr id="14" name="PlaceHolder 4"/>
          <p:cNvSpPr>
            <a:spLocks noGrp="1"/>
          </p:cNvSpPr>
          <p:nvPr>
            <p:ph type="body"/>
          </p:nvPr>
        </p:nvSpPr>
        <p:spPr>
          <a:xfrm>
            <a:off x="16826400" y="10270440"/>
            <a:ext cx="14457240" cy="254563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16" name="PlaceHolder 2"/>
          <p:cNvSpPr>
            <a:spLocks noGrp="1"/>
          </p:cNvSpPr>
          <p:nvPr>
            <p:ph type="body"/>
          </p:nvPr>
        </p:nvSpPr>
        <p:spPr>
          <a:xfrm>
            <a:off x="1645920" y="10270440"/>
            <a:ext cx="14457240" cy="25456320"/>
          </a:xfrm>
          <a:prstGeom prst="rect">
            <a:avLst/>
          </a:prstGeom>
        </p:spPr>
        <p:txBody>
          <a:bodyPr lIns="0" rIns="0" tIns="0" bIns="0"/>
          <a:p>
            <a:endParaRPr/>
          </a:p>
        </p:txBody>
      </p:sp>
      <p:sp>
        <p:nvSpPr>
          <p:cNvPr id="17" name="PlaceHolder 3"/>
          <p:cNvSpPr>
            <a:spLocks noGrp="1"/>
          </p:cNvSpPr>
          <p:nvPr>
            <p:ph type="body"/>
          </p:nvPr>
        </p:nvSpPr>
        <p:spPr>
          <a:xfrm>
            <a:off x="16826400" y="10270440"/>
            <a:ext cx="14457240" cy="12142440"/>
          </a:xfrm>
          <a:prstGeom prst="rect">
            <a:avLst/>
          </a:prstGeom>
        </p:spPr>
        <p:txBody>
          <a:bodyPr lIns="0" rIns="0" tIns="0" bIns="0"/>
          <a:p>
            <a:endParaRPr/>
          </a:p>
        </p:txBody>
      </p:sp>
      <p:sp>
        <p:nvSpPr>
          <p:cNvPr id="18" name="PlaceHolder 4"/>
          <p:cNvSpPr>
            <a:spLocks noGrp="1"/>
          </p:cNvSpPr>
          <p:nvPr>
            <p:ph type="body"/>
          </p:nvPr>
        </p:nvSpPr>
        <p:spPr>
          <a:xfrm>
            <a:off x="16826400" y="23566680"/>
            <a:ext cx="14457240" cy="121424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1751040"/>
            <a:ext cx="29626200" cy="7329240"/>
          </a:xfrm>
          <a:prstGeom prst="rect">
            <a:avLst/>
          </a:prstGeom>
        </p:spPr>
        <p:txBody>
          <a:bodyPr lIns="0" rIns="0" tIns="0" bIns="0" anchor="ctr"/>
          <a:p>
            <a:pPr algn="ctr"/>
            <a:endParaRPr/>
          </a:p>
        </p:txBody>
      </p:sp>
      <p:sp>
        <p:nvSpPr>
          <p:cNvPr id="20" name="PlaceHolder 2"/>
          <p:cNvSpPr>
            <a:spLocks noGrp="1"/>
          </p:cNvSpPr>
          <p:nvPr>
            <p:ph type="body"/>
          </p:nvPr>
        </p:nvSpPr>
        <p:spPr>
          <a:xfrm>
            <a:off x="1645920" y="10270440"/>
            <a:ext cx="14457240" cy="12142440"/>
          </a:xfrm>
          <a:prstGeom prst="rect">
            <a:avLst/>
          </a:prstGeom>
        </p:spPr>
        <p:txBody>
          <a:bodyPr lIns="0" rIns="0" tIns="0" bIns="0"/>
          <a:p>
            <a:endParaRPr/>
          </a:p>
        </p:txBody>
      </p:sp>
      <p:sp>
        <p:nvSpPr>
          <p:cNvPr id="21" name="PlaceHolder 3"/>
          <p:cNvSpPr>
            <a:spLocks noGrp="1"/>
          </p:cNvSpPr>
          <p:nvPr>
            <p:ph type="body"/>
          </p:nvPr>
        </p:nvSpPr>
        <p:spPr>
          <a:xfrm>
            <a:off x="16826400" y="10270440"/>
            <a:ext cx="14457240" cy="12142440"/>
          </a:xfrm>
          <a:prstGeom prst="rect">
            <a:avLst/>
          </a:prstGeom>
        </p:spPr>
        <p:txBody>
          <a:bodyPr lIns="0" rIns="0" tIns="0" bIns="0"/>
          <a:p>
            <a:endParaRPr/>
          </a:p>
        </p:txBody>
      </p:sp>
      <p:sp>
        <p:nvSpPr>
          <p:cNvPr id="22" name="PlaceHolder 4"/>
          <p:cNvSpPr>
            <a:spLocks noGrp="1"/>
          </p:cNvSpPr>
          <p:nvPr>
            <p:ph type="body"/>
          </p:nvPr>
        </p:nvSpPr>
        <p:spPr>
          <a:xfrm>
            <a:off x="1645920" y="23566680"/>
            <a:ext cx="29626200" cy="121424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1751040"/>
            <a:ext cx="29626200" cy="732924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1645920" y="10270440"/>
            <a:ext cx="29626200" cy="254563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gif"/><Relationship Id="rId6" Type="http://schemas.openxmlformats.org/officeDocument/2006/relationships/image" Target="../media/image8.gif"/><Relationship Id="rId7" Type="http://schemas.openxmlformats.org/officeDocument/2006/relationships/image" Target="../media/image9.gif"/><Relationship Id="rId8" Type="http://schemas.openxmlformats.org/officeDocument/2006/relationships/image" Target="../media/image10.gif"/><Relationship Id="rId9" Type="http://schemas.openxmlformats.org/officeDocument/2006/relationships/image" Target="../media/image11.gif"/><Relationship Id="rId10" Type="http://schemas.openxmlformats.org/officeDocument/2006/relationships/image" Target="../media/image12.jpe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jpeg"/><Relationship Id="rId23" Type="http://schemas.openxmlformats.org/officeDocument/2006/relationships/slideLayout" Target="../slideLayouts/slideLayout1.xml"/><Relationship Id="rId2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5791320" y="1573560"/>
            <a:ext cx="21335040" cy="1195560"/>
          </a:xfrm>
          <a:prstGeom prst="rect">
            <a:avLst/>
          </a:prstGeom>
          <a:noFill/>
          <a:ln>
            <a:noFill/>
          </a:ln>
        </p:spPr>
        <p:style>
          <a:lnRef idx="0"/>
          <a:fillRef idx="0"/>
          <a:effectRef idx="0"/>
          <a:fontRef idx="minor"/>
        </p:style>
        <p:txBody>
          <a:bodyPr lIns="98640" rIns="98640" tIns="49320" bIns="49320"/>
          <a:p>
            <a:pPr algn="ctr">
              <a:lnSpc>
                <a:spcPct val="30000"/>
              </a:lnSpc>
            </a:pPr>
            <a:r>
              <a:rPr b="1" lang="en-US" sz="7200" strike="noStrike">
                <a:solidFill>
                  <a:srgbClr val="000000"/>
                </a:solidFill>
                <a:latin typeface="Times New Roman"/>
                <a:ea typeface="DejaVu Sans"/>
              </a:rPr>
              <a:t>Senior Project, 2015, Spring</a:t>
            </a:r>
            <a:endParaRPr/>
          </a:p>
        </p:txBody>
      </p:sp>
      <p:sp>
        <p:nvSpPr>
          <p:cNvPr id="42" name="CustomShape 2"/>
          <p:cNvSpPr/>
          <p:nvPr/>
        </p:nvSpPr>
        <p:spPr>
          <a:xfrm>
            <a:off x="6567480" y="2743200"/>
            <a:ext cx="19797120" cy="2430000"/>
          </a:xfrm>
          <a:prstGeom prst="rect">
            <a:avLst/>
          </a:prstGeom>
          <a:noFill/>
          <a:ln>
            <a:noFill/>
          </a:ln>
        </p:spPr>
        <p:style>
          <a:lnRef idx="0"/>
          <a:fillRef idx="0"/>
          <a:effectRef idx="0"/>
          <a:fontRef idx="minor"/>
        </p:style>
        <p:txBody>
          <a:bodyPr lIns="98640" rIns="98640" tIns="49320" bIns="49320"/>
          <a:p>
            <a:pPr algn="ctr">
              <a:lnSpc>
                <a:spcPct val="100000"/>
              </a:lnSpc>
            </a:pPr>
            <a:r>
              <a:rPr b="1" lang="en-US" sz="4800" strike="noStrike">
                <a:solidFill>
                  <a:srgbClr val="3333cc"/>
                </a:solidFill>
                <a:latin typeface="Arial"/>
                <a:ea typeface="DejaVu Sans"/>
              </a:rPr>
              <a:t>iBLESS</a:t>
            </a:r>
            <a:endParaRPr/>
          </a:p>
          <a:p>
            <a:pPr algn="ctr">
              <a:lnSpc>
                <a:spcPct val="100000"/>
              </a:lnSpc>
            </a:pPr>
            <a:r>
              <a:rPr b="1" lang="en-US" sz="3500" strike="noStrike">
                <a:solidFill>
                  <a:srgbClr val="3333cc"/>
                </a:solidFill>
                <a:latin typeface="Arial"/>
                <a:ea typeface="DejaVu Sans"/>
              </a:rPr>
              <a:t>Student: Luis Miguel Carrillo</a:t>
            </a:r>
            <a:r>
              <a:rPr lang="en-US" sz="3500" strike="noStrike">
                <a:solidFill>
                  <a:srgbClr val="3333cc"/>
                </a:solidFill>
                <a:latin typeface="Arial"/>
                <a:ea typeface="DejaVu Sans"/>
              </a:rPr>
              <a:t>, Florida International University</a:t>
            </a:r>
            <a:endParaRPr/>
          </a:p>
          <a:p>
            <a:pPr algn="ctr">
              <a:lnSpc>
                <a:spcPct val="100000"/>
              </a:lnSpc>
            </a:pPr>
            <a:r>
              <a:rPr b="1" lang="en-US" sz="3500" strike="noStrike">
                <a:solidFill>
                  <a:srgbClr val="3333cc"/>
                </a:solidFill>
                <a:latin typeface="Arial"/>
                <a:ea typeface="DejaVu Sans"/>
              </a:rPr>
              <a:t>Mentor:</a:t>
            </a:r>
            <a:r>
              <a:rPr b="1" i="1" lang="en-US" sz="3500" strike="noStrike">
                <a:solidFill>
                  <a:srgbClr val="3333cc"/>
                </a:solidFill>
                <a:latin typeface="Arial"/>
                <a:ea typeface="DejaVu Sans"/>
              </a:rPr>
              <a:t> Jaime Borras, Tractouch Mobile</a:t>
            </a:r>
            <a:r>
              <a:rPr lang="en-US" sz="3500" strike="noStrike">
                <a:solidFill>
                  <a:srgbClr val="3333cc"/>
                </a:solidFill>
                <a:latin typeface="Arial"/>
                <a:ea typeface="DejaVu Sans"/>
              </a:rPr>
              <a:t> </a:t>
            </a:r>
            <a:endParaRPr/>
          </a:p>
          <a:p>
            <a:pPr algn="ctr">
              <a:lnSpc>
                <a:spcPct val="100000"/>
              </a:lnSpc>
            </a:pPr>
            <a:r>
              <a:rPr b="1" lang="en-US" sz="3500" strike="noStrike">
                <a:solidFill>
                  <a:srgbClr val="3333cc"/>
                </a:solidFill>
                <a:latin typeface="Arial"/>
                <a:ea typeface="DejaVu Sans"/>
              </a:rPr>
              <a:t>Instructor:</a:t>
            </a:r>
            <a:r>
              <a:rPr b="1" i="1" lang="en-US" sz="3500" strike="noStrike">
                <a:solidFill>
                  <a:srgbClr val="3333cc"/>
                </a:solidFill>
                <a:latin typeface="Arial"/>
                <a:ea typeface="DejaVu Sans"/>
              </a:rPr>
              <a:t> </a:t>
            </a:r>
            <a:r>
              <a:rPr lang="en-US" sz="3500" strike="noStrike">
                <a:solidFill>
                  <a:srgbClr val="3333cc"/>
                </a:solidFill>
                <a:latin typeface="Arial"/>
                <a:ea typeface="DejaVu Sans"/>
              </a:rPr>
              <a:t>Masoud Sadjadi, Florida International University</a:t>
            </a:r>
            <a:endParaRPr/>
          </a:p>
        </p:txBody>
      </p:sp>
      <p:sp>
        <p:nvSpPr>
          <p:cNvPr id="43" name="CustomShape 3"/>
          <p:cNvSpPr/>
          <p:nvPr/>
        </p:nvSpPr>
        <p:spPr>
          <a:xfrm>
            <a:off x="1188720" y="42245280"/>
            <a:ext cx="30631680" cy="1011960"/>
          </a:xfrm>
          <a:prstGeom prst="rect">
            <a:avLst/>
          </a:prstGeom>
          <a:noFill/>
          <a:ln>
            <a:noFill/>
          </a:ln>
        </p:spPr>
        <p:style>
          <a:lnRef idx="0"/>
          <a:fillRef idx="0"/>
          <a:effectRef idx="0"/>
          <a:fontRef idx="minor"/>
        </p:style>
        <p:txBody>
          <a:bodyPr lIns="98640" rIns="98640" tIns="49320" bIns="49320"/>
          <a:p>
            <a:pPr algn="ctr">
              <a:lnSpc>
                <a:spcPct val="100000"/>
              </a:lnSpc>
            </a:pPr>
            <a:r>
              <a:rPr lang="en-US" sz="2600" strike="noStrike">
                <a:solidFill>
                  <a:srgbClr val="000000"/>
                </a:solidFill>
                <a:latin typeface="Arial"/>
                <a:ea typeface="DejaVu Sans"/>
              </a:rPr>
              <a:t>I thank my mentor Jaime Borras for providing support and great advice. I also want to thank Alain Edwards, who is a fellow software engineer, for providing guidance and assistance as well as encouraging words. I want to thank Mauricio Bendeck for suggesting the usage of Dashbuilder. Final but not least, I want to thank Dr. Masoud Sadjadi and Juan Caraballo for helping me improve this whole semester.</a:t>
            </a:r>
            <a:endParaRPr/>
          </a:p>
        </p:txBody>
      </p:sp>
      <p:sp>
        <p:nvSpPr>
          <p:cNvPr id="44" name="CustomShape 4"/>
          <p:cNvSpPr/>
          <p:nvPr/>
        </p:nvSpPr>
        <p:spPr>
          <a:xfrm>
            <a:off x="914400" y="5486400"/>
            <a:ext cx="31088880" cy="35660880"/>
          </a:xfrm>
          <a:prstGeom prst="rect">
            <a:avLst/>
          </a:prstGeom>
          <a:noFill/>
          <a:ln w="63360">
            <a:solidFill>
              <a:srgbClr val="0033cc"/>
            </a:solidFill>
            <a:miter/>
          </a:ln>
        </p:spPr>
        <p:style>
          <a:lnRef idx="0"/>
          <a:fillRef idx="0"/>
          <a:effectRef idx="0"/>
          <a:fontRef idx="minor"/>
        </p:style>
      </p:sp>
      <p:sp>
        <p:nvSpPr>
          <p:cNvPr id="45" name="CustomShape 5"/>
          <p:cNvSpPr/>
          <p:nvPr/>
        </p:nvSpPr>
        <p:spPr>
          <a:xfrm>
            <a:off x="4114800" y="578952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Problem</a:t>
            </a:r>
            <a:endParaRPr/>
          </a:p>
        </p:txBody>
      </p:sp>
      <p:sp>
        <p:nvSpPr>
          <p:cNvPr id="46" name="CustomShape 6"/>
          <p:cNvSpPr/>
          <p:nvPr/>
        </p:nvSpPr>
        <p:spPr>
          <a:xfrm>
            <a:off x="914400" y="42062400"/>
            <a:ext cx="31088880" cy="1370880"/>
          </a:xfrm>
          <a:prstGeom prst="rect">
            <a:avLst/>
          </a:prstGeom>
          <a:noFill/>
          <a:ln w="63360">
            <a:solidFill>
              <a:srgbClr val="0033cc"/>
            </a:solidFill>
            <a:miter/>
          </a:ln>
        </p:spPr>
        <p:style>
          <a:lnRef idx="0"/>
          <a:fillRef idx="0"/>
          <a:effectRef idx="0"/>
          <a:fontRef idx="minor"/>
        </p:style>
      </p:sp>
      <p:sp>
        <p:nvSpPr>
          <p:cNvPr id="47" name="CustomShape 7"/>
          <p:cNvSpPr/>
          <p:nvPr/>
        </p:nvSpPr>
        <p:spPr>
          <a:xfrm>
            <a:off x="1192320" y="41605200"/>
            <a:ext cx="497916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Acknowledgement</a:t>
            </a:r>
            <a:endParaRPr/>
          </a:p>
        </p:txBody>
      </p:sp>
      <p:sp>
        <p:nvSpPr>
          <p:cNvPr id="48" name="CustomShape 8"/>
          <p:cNvSpPr/>
          <p:nvPr/>
        </p:nvSpPr>
        <p:spPr>
          <a:xfrm>
            <a:off x="15925680" y="450360"/>
            <a:ext cx="4723920" cy="1068120"/>
          </a:xfrm>
          <a:prstGeom prst="rect">
            <a:avLst/>
          </a:prstGeom>
          <a:noFill/>
          <a:ln>
            <a:noFill/>
          </a:ln>
        </p:spPr>
        <p:style>
          <a:lnRef idx="0"/>
          <a:fillRef idx="0"/>
          <a:effectRef idx="0"/>
          <a:fontRef idx="minor"/>
        </p:style>
        <p:txBody>
          <a:bodyPr lIns="90000" rIns="90000" tIns="46800" bIns="46800" anchor="ctr"/>
          <a:p>
            <a:pPr>
              <a:lnSpc>
                <a:spcPct val="100000"/>
              </a:lnSpc>
            </a:pPr>
            <a:r>
              <a:rPr b="1" lang="en-US" sz="3200" strike="noStrike">
                <a:solidFill>
                  <a:srgbClr val="333399"/>
                </a:solidFill>
                <a:latin typeface="Arial"/>
                <a:ea typeface="Calibri"/>
              </a:rPr>
              <a:t>School of Computing &amp; Information Sciences</a:t>
            </a:r>
            <a:endParaRPr/>
          </a:p>
        </p:txBody>
      </p:sp>
      <p:pic>
        <p:nvPicPr>
          <p:cNvPr id="49" name="Picture 32" descr=""/>
          <p:cNvPicPr/>
          <p:nvPr/>
        </p:nvPicPr>
        <p:blipFill>
          <a:blip r:embed="rId1"/>
          <a:stretch/>
        </p:blipFill>
        <p:spPr>
          <a:xfrm>
            <a:off x="13182480" y="380880"/>
            <a:ext cx="2629800" cy="1218600"/>
          </a:xfrm>
          <a:prstGeom prst="rect">
            <a:avLst/>
          </a:prstGeom>
          <a:ln>
            <a:noFill/>
          </a:ln>
        </p:spPr>
      </p:pic>
      <p:sp>
        <p:nvSpPr>
          <p:cNvPr id="50" name="CustomShape 9"/>
          <p:cNvSpPr/>
          <p:nvPr/>
        </p:nvSpPr>
        <p:spPr>
          <a:xfrm>
            <a:off x="13716000" y="579276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Current System</a:t>
            </a:r>
            <a:endParaRPr/>
          </a:p>
        </p:txBody>
      </p:sp>
      <p:sp>
        <p:nvSpPr>
          <p:cNvPr id="51" name="CustomShape 10"/>
          <p:cNvSpPr/>
          <p:nvPr/>
        </p:nvSpPr>
        <p:spPr>
          <a:xfrm>
            <a:off x="23317200" y="579276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Requirements</a:t>
            </a:r>
            <a:endParaRPr/>
          </a:p>
        </p:txBody>
      </p:sp>
      <p:sp>
        <p:nvSpPr>
          <p:cNvPr id="52" name="CustomShape 11"/>
          <p:cNvSpPr/>
          <p:nvPr/>
        </p:nvSpPr>
        <p:spPr>
          <a:xfrm>
            <a:off x="4114800" y="173736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System Design</a:t>
            </a:r>
            <a:endParaRPr/>
          </a:p>
        </p:txBody>
      </p:sp>
      <p:sp>
        <p:nvSpPr>
          <p:cNvPr id="53" name="CustomShape 12"/>
          <p:cNvSpPr/>
          <p:nvPr/>
        </p:nvSpPr>
        <p:spPr>
          <a:xfrm>
            <a:off x="13716000" y="173736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Object Design</a:t>
            </a:r>
            <a:endParaRPr/>
          </a:p>
        </p:txBody>
      </p:sp>
      <p:sp>
        <p:nvSpPr>
          <p:cNvPr id="54" name="CustomShape 13"/>
          <p:cNvSpPr/>
          <p:nvPr/>
        </p:nvSpPr>
        <p:spPr>
          <a:xfrm>
            <a:off x="23317200" y="173736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Implementation</a:t>
            </a:r>
            <a:endParaRPr/>
          </a:p>
        </p:txBody>
      </p:sp>
      <p:sp>
        <p:nvSpPr>
          <p:cNvPr id="55" name="CustomShape 14"/>
          <p:cNvSpPr/>
          <p:nvPr/>
        </p:nvSpPr>
        <p:spPr>
          <a:xfrm>
            <a:off x="4114800" y="292608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Verification</a:t>
            </a:r>
            <a:endParaRPr/>
          </a:p>
        </p:txBody>
      </p:sp>
      <p:sp>
        <p:nvSpPr>
          <p:cNvPr id="56" name="CustomShape 15"/>
          <p:cNvSpPr/>
          <p:nvPr/>
        </p:nvSpPr>
        <p:spPr>
          <a:xfrm>
            <a:off x="13716000" y="292608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Screenshots</a:t>
            </a:r>
            <a:endParaRPr/>
          </a:p>
        </p:txBody>
      </p:sp>
      <p:sp>
        <p:nvSpPr>
          <p:cNvPr id="57" name="CustomShape 16"/>
          <p:cNvSpPr/>
          <p:nvPr/>
        </p:nvSpPr>
        <p:spPr>
          <a:xfrm>
            <a:off x="23317200" y="29260800"/>
            <a:ext cx="548568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Summary</a:t>
            </a:r>
            <a:endParaRPr/>
          </a:p>
        </p:txBody>
      </p:sp>
      <p:sp>
        <p:nvSpPr>
          <p:cNvPr id="58" name="CustomShape 17"/>
          <p:cNvSpPr/>
          <p:nvPr/>
        </p:nvSpPr>
        <p:spPr>
          <a:xfrm>
            <a:off x="1097280" y="6833880"/>
            <a:ext cx="10789200" cy="10880640"/>
          </a:xfrm>
          <a:prstGeom prst="rect">
            <a:avLst/>
          </a:prstGeom>
          <a:noFill/>
          <a:ln>
            <a:noFill/>
          </a:ln>
        </p:spPr>
        <p:style>
          <a:lnRef idx="0"/>
          <a:fillRef idx="0"/>
          <a:effectRef idx="0"/>
          <a:fontRef idx="minor"/>
        </p:style>
        <p:txBody>
          <a:bodyPr lIns="98640" rIns="98640" tIns="49320" bIns="49320"/>
          <a:p>
            <a:pPr>
              <a:lnSpc>
                <a:spcPct val="100000"/>
              </a:lnSpc>
            </a:pPr>
            <a:r>
              <a:rPr b="1" lang="en-US" sz="3300" strike="noStrike">
                <a:solidFill>
                  <a:srgbClr val="3333cc"/>
                </a:solidFill>
                <a:latin typeface="Arial"/>
                <a:ea typeface="DejaVu Sans"/>
              </a:rPr>
              <a:t>Communications play a major role in our society. They serve many purposes: medicine, construction, businesses, to name a few. In the last two decades there have been many improvements to communication devices such as the invention of the smart phone and the usage of vibrations. Even with these improvements one problem persists: missing a call. What iBLESS fixes is that very need. IBLESS is a system which manages vibration devices with amplitudes up to 10G.</a:t>
            </a:r>
            <a:endParaRPr/>
          </a:p>
          <a:p>
            <a:pPr>
              <a:lnSpc>
                <a:spcPct val="100000"/>
              </a:lnSpc>
            </a:pPr>
            <a:endParaRPr/>
          </a:p>
          <a:p>
            <a:pPr>
              <a:lnSpc>
                <a:spcPct val="100000"/>
              </a:lnSpc>
            </a:pPr>
            <a:r>
              <a:rPr b="1" lang="en-US" sz="3300" strike="noStrike">
                <a:solidFill>
                  <a:srgbClr val="3333cc"/>
                </a:solidFill>
                <a:latin typeface="Arial"/>
                <a:ea typeface="DejaVu Sans"/>
              </a:rPr>
              <a:t>Imagine a construction business which needs quick and reliable messages in order to operate at 100%. In construction there is a lot of noise and movement; therefore normal communications means are ineffective. Here is where iBLESS comes to play. IBLESS captures the environmental noise and sets the vibration device to a perfect amplitude so that, regardless of the noise, the user can feel the vibration, thus saving time and money.</a:t>
            </a:r>
            <a:endParaRPr/>
          </a:p>
          <a:p>
            <a:pPr>
              <a:lnSpc>
                <a:spcPct val="100000"/>
              </a:lnSpc>
            </a:pPr>
            <a:endParaRPr/>
          </a:p>
        </p:txBody>
      </p:sp>
      <p:sp>
        <p:nvSpPr>
          <p:cNvPr id="59" name="CustomShape 18"/>
          <p:cNvSpPr/>
          <p:nvPr/>
        </p:nvSpPr>
        <p:spPr>
          <a:xfrm>
            <a:off x="11887200" y="6880680"/>
            <a:ext cx="9979920" cy="1165320"/>
          </a:xfrm>
          <a:prstGeom prst="rect">
            <a:avLst/>
          </a:prstGeom>
          <a:noFill/>
          <a:ln>
            <a:noFill/>
          </a:ln>
        </p:spPr>
        <p:style>
          <a:lnRef idx="0"/>
          <a:fillRef idx="0"/>
          <a:effectRef idx="0"/>
          <a:fontRef idx="minor"/>
        </p:style>
        <p:txBody>
          <a:bodyPr lIns="98640" rIns="98640" tIns="49320" bIns="49320"/>
          <a:p>
            <a:pPr algn="ctr">
              <a:lnSpc>
                <a:spcPct val="100000"/>
              </a:lnSpc>
            </a:pPr>
            <a:r>
              <a:rPr b="1" lang="en-US" sz="3500" strike="noStrike">
                <a:solidFill>
                  <a:srgbClr val="3333cc"/>
                </a:solidFill>
                <a:latin typeface="Arial"/>
                <a:ea typeface="DejaVu Sans"/>
              </a:rPr>
              <a:t>Currently there is no system which solves the previous problem.</a:t>
            </a:r>
            <a:endParaRPr/>
          </a:p>
        </p:txBody>
      </p:sp>
      <p:sp>
        <p:nvSpPr>
          <p:cNvPr id="60" name="CustomShape 19"/>
          <p:cNvSpPr/>
          <p:nvPr/>
        </p:nvSpPr>
        <p:spPr>
          <a:xfrm>
            <a:off x="13990320" y="8595360"/>
            <a:ext cx="5074200" cy="722880"/>
          </a:xfrm>
          <a:prstGeom prst="rect">
            <a:avLst/>
          </a:prstGeom>
          <a:solidFill>
            <a:srgbClr val="ffffff"/>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trike="noStrike">
                <a:solidFill>
                  <a:srgbClr val="336699"/>
                </a:solidFill>
                <a:latin typeface="Arial"/>
                <a:ea typeface="DejaVu Sans"/>
              </a:rPr>
              <a:t>Our System</a:t>
            </a:r>
            <a:endParaRPr/>
          </a:p>
        </p:txBody>
      </p:sp>
      <p:sp>
        <p:nvSpPr>
          <p:cNvPr id="61" name="CustomShape 20"/>
          <p:cNvSpPr/>
          <p:nvPr/>
        </p:nvSpPr>
        <p:spPr>
          <a:xfrm>
            <a:off x="12056400" y="9585720"/>
            <a:ext cx="9979920" cy="7230600"/>
          </a:xfrm>
          <a:prstGeom prst="rect">
            <a:avLst/>
          </a:prstGeom>
          <a:noFill/>
          <a:ln>
            <a:noFill/>
          </a:ln>
        </p:spPr>
        <p:style>
          <a:lnRef idx="0"/>
          <a:fillRef idx="0"/>
          <a:effectRef idx="0"/>
          <a:fontRef idx="minor"/>
        </p:style>
        <p:txBody>
          <a:bodyPr lIns="98640" rIns="98640" tIns="49320" bIns="49320"/>
          <a:p>
            <a:r>
              <a:rPr b="1" lang="en-US" sz="3600" strike="noStrike">
                <a:solidFill>
                  <a:srgbClr val="3333cc"/>
                </a:solidFill>
                <a:latin typeface="Arial"/>
                <a:ea typeface="DejaVu Sans"/>
              </a:rPr>
              <a:t>IBLESS (Intelligent Bluetooth Low Energy SaaS) provides a platform for customers to:</a:t>
            </a:r>
            <a:endParaRPr/>
          </a:p>
          <a:p>
            <a:pPr algn="ctr">
              <a:lnSpc>
                <a:spcPct val="100000"/>
              </a:lnSpc>
            </a:pPr>
            <a:endParaRPr/>
          </a:p>
          <a:p>
            <a:pPr>
              <a:lnSpc>
                <a:spcPct val="100000"/>
              </a:lnSpc>
              <a:buSzPct val="45000"/>
              <a:buFont typeface="StarSymbol"/>
              <a:buChar char=""/>
            </a:pPr>
            <a:r>
              <a:rPr b="1" lang="en-US" sz="3600" strike="noStrike">
                <a:solidFill>
                  <a:srgbClr val="3333cc"/>
                </a:solidFill>
                <a:latin typeface="Arial"/>
                <a:ea typeface="DejaVu Sans"/>
              </a:rPr>
              <a:t>Vibration amplitude automatic modulation.</a:t>
            </a:r>
            <a:endParaRPr/>
          </a:p>
          <a:p>
            <a:pPr>
              <a:lnSpc>
                <a:spcPct val="100000"/>
              </a:lnSpc>
              <a:buSzPct val="45000"/>
              <a:buFont typeface="StarSymbol"/>
              <a:buChar char=""/>
            </a:pPr>
            <a:r>
              <a:rPr b="1" lang="en-US" sz="3600" strike="noStrike">
                <a:solidFill>
                  <a:srgbClr val="3333cc"/>
                </a:solidFill>
                <a:latin typeface="Arial"/>
                <a:ea typeface="DejaVu Sans"/>
              </a:rPr>
              <a:t>Register.</a:t>
            </a:r>
            <a:endParaRPr/>
          </a:p>
          <a:p>
            <a:pPr>
              <a:lnSpc>
                <a:spcPct val="100000"/>
              </a:lnSpc>
              <a:buSzPct val="45000"/>
              <a:buFont typeface="StarSymbol"/>
              <a:buChar char=""/>
            </a:pPr>
            <a:r>
              <a:rPr b="1" lang="en-US" sz="3600" strike="noStrike">
                <a:solidFill>
                  <a:srgbClr val="3333cc"/>
                </a:solidFill>
                <a:latin typeface="Arial"/>
                <a:ea typeface="DejaVu Sans"/>
              </a:rPr>
              <a:t>Buy the service.</a:t>
            </a:r>
            <a:endParaRPr/>
          </a:p>
          <a:p>
            <a:pPr>
              <a:lnSpc>
                <a:spcPct val="100000"/>
              </a:lnSpc>
              <a:buSzPct val="45000"/>
              <a:buFont typeface="StarSymbol"/>
              <a:buChar char=""/>
            </a:pPr>
            <a:r>
              <a:rPr b="1" lang="en-US" sz="3600" strike="noStrike">
                <a:solidFill>
                  <a:srgbClr val="3333cc"/>
                </a:solidFill>
                <a:latin typeface="Arial"/>
                <a:ea typeface="DejaVu Sans"/>
              </a:rPr>
              <a:t>Manage their employees.</a:t>
            </a:r>
            <a:endParaRPr/>
          </a:p>
          <a:p>
            <a:pPr>
              <a:lnSpc>
                <a:spcPct val="100000"/>
              </a:lnSpc>
              <a:buSzPct val="45000"/>
              <a:buFont typeface="StarSymbol"/>
              <a:buChar char=""/>
            </a:pPr>
            <a:r>
              <a:rPr b="1" lang="en-US" sz="3600" strike="noStrike">
                <a:solidFill>
                  <a:srgbClr val="3333cc"/>
                </a:solidFill>
                <a:latin typeface="Arial"/>
                <a:ea typeface="DejaVu Sans"/>
              </a:rPr>
              <a:t>Send messages to employees.</a:t>
            </a:r>
            <a:endParaRPr/>
          </a:p>
          <a:p>
            <a:pPr>
              <a:lnSpc>
                <a:spcPct val="100000"/>
              </a:lnSpc>
              <a:buSzPct val="45000"/>
              <a:buFont typeface="StarSymbol"/>
              <a:buChar char=""/>
            </a:pPr>
            <a:r>
              <a:rPr b="1" lang="en-US" sz="3600" strike="noStrike">
                <a:solidFill>
                  <a:srgbClr val="3333cc"/>
                </a:solidFill>
                <a:latin typeface="Arial"/>
                <a:ea typeface="DejaVu Sans"/>
              </a:rPr>
              <a:t>Manage the vibration settings.</a:t>
            </a:r>
            <a:endParaRPr/>
          </a:p>
          <a:p>
            <a:pPr>
              <a:lnSpc>
                <a:spcPct val="100000"/>
              </a:lnSpc>
              <a:buSzPct val="45000"/>
              <a:buFont typeface="StarSymbol"/>
              <a:buChar char=""/>
            </a:pPr>
            <a:r>
              <a:rPr b="1" lang="en-US" sz="3600" strike="noStrike">
                <a:solidFill>
                  <a:srgbClr val="3333cc"/>
                </a:solidFill>
                <a:latin typeface="Arial"/>
                <a:ea typeface="DejaVu Sans"/>
              </a:rPr>
              <a:t>Record environment noise.</a:t>
            </a:r>
            <a:endParaRPr/>
          </a:p>
          <a:p>
            <a:pPr>
              <a:lnSpc>
                <a:spcPct val="100000"/>
              </a:lnSpc>
              <a:buSzPct val="45000"/>
              <a:buFont typeface="StarSymbol"/>
              <a:buChar char=""/>
            </a:pPr>
            <a:r>
              <a:rPr b="1" lang="en-US" sz="3600" strike="noStrike">
                <a:solidFill>
                  <a:srgbClr val="3333cc"/>
                </a:solidFill>
                <a:latin typeface="Arial"/>
                <a:ea typeface="DejaVu Sans"/>
              </a:rPr>
              <a:t>Analyze information.</a:t>
            </a:r>
            <a:endParaRPr/>
          </a:p>
          <a:p>
            <a:pPr>
              <a:lnSpc>
                <a:spcPct val="100000"/>
              </a:lnSpc>
              <a:buSzPct val="45000"/>
              <a:buFont typeface="StarSymbol"/>
              <a:buChar char=""/>
            </a:pPr>
            <a:r>
              <a:rPr b="1" lang="en-US" sz="3600" strike="noStrike">
                <a:solidFill>
                  <a:srgbClr val="3333cc"/>
                </a:solidFill>
                <a:latin typeface="Arial"/>
                <a:ea typeface="DejaVu Sans"/>
              </a:rPr>
              <a:t>Analyze dBA records.</a:t>
            </a:r>
            <a:endParaRPr/>
          </a:p>
          <a:p>
            <a:pPr>
              <a:lnSpc>
                <a:spcPct val="100000"/>
              </a:lnSpc>
              <a:buSzPct val="45000"/>
              <a:buFont typeface="StarSymbol"/>
              <a:buChar char=""/>
            </a:pPr>
            <a:r>
              <a:rPr b="1" lang="en-US" sz="3600" strike="noStrike">
                <a:solidFill>
                  <a:srgbClr val="3333cc"/>
                </a:solidFill>
                <a:latin typeface="Arial"/>
                <a:ea typeface="DejaVu Sans"/>
              </a:rPr>
              <a:t>Instant notification when dBA is high.</a:t>
            </a:r>
            <a:endParaRPr/>
          </a:p>
        </p:txBody>
      </p:sp>
      <p:sp>
        <p:nvSpPr>
          <p:cNvPr id="62" name="CustomShape 21"/>
          <p:cNvSpPr/>
          <p:nvPr/>
        </p:nvSpPr>
        <p:spPr>
          <a:xfrm>
            <a:off x="21945600" y="6858000"/>
            <a:ext cx="10057680" cy="9739080"/>
          </a:xfrm>
          <a:prstGeom prst="rect">
            <a:avLst/>
          </a:prstGeom>
          <a:noFill/>
          <a:ln>
            <a:noFill/>
          </a:ln>
        </p:spPr>
        <p:style>
          <a:lnRef idx="0"/>
          <a:fillRef idx="0"/>
          <a:effectRef idx="0"/>
          <a:fontRef idx="minor"/>
        </p:style>
        <p:txBody>
          <a:bodyPr lIns="98640" rIns="98640" tIns="49320" bIns="49320"/>
          <a:p>
            <a:pPr>
              <a:lnSpc>
                <a:spcPct val="100000"/>
              </a:lnSpc>
            </a:pPr>
            <a:r>
              <a:rPr b="1" lang="en-US" sz="3600" strike="noStrike" u="sng">
                <a:solidFill>
                  <a:srgbClr val="3333cc"/>
                </a:solidFill>
                <a:latin typeface="Arial"/>
                <a:ea typeface="DejaVu Sans"/>
              </a:rPr>
              <a:t>As a subscriber, I want to:</a:t>
            </a:r>
            <a:endParaRPr/>
          </a:p>
          <a:p>
            <a:pPr>
              <a:lnSpc>
                <a:spcPct val="100000"/>
              </a:lnSpc>
              <a:buBlip>
                <a:blip r:embed="rId2"/>
              </a:buBlip>
            </a:pPr>
            <a:endParaRPr/>
          </a:p>
          <a:p>
            <a:pPr>
              <a:lnSpc>
                <a:spcPct val="100000"/>
              </a:lnSpc>
              <a:buBlip>
                <a:blip r:embed="rId3"/>
              </a:buBlip>
            </a:pPr>
            <a:r>
              <a:rPr b="1" lang="en-US" sz="3300" strike="noStrike">
                <a:solidFill>
                  <a:srgbClr val="3333cc"/>
                </a:solidFill>
                <a:latin typeface="Arial"/>
                <a:ea typeface="DejaVu Sans"/>
              </a:rPr>
              <a:t>Create a hierarchy for my users.</a:t>
            </a:r>
            <a:endParaRPr/>
          </a:p>
          <a:p>
            <a:pPr>
              <a:lnSpc>
                <a:spcPct val="100000"/>
              </a:lnSpc>
              <a:buBlip>
                <a:blip r:embed="rId4"/>
              </a:buBlip>
            </a:pPr>
            <a:r>
              <a:rPr b="1" lang="en-US" sz="3300" strike="noStrike">
                <a:solidFill>
                  <a:srgbClr val="3333cc"/>
                </a:solidFill>
                <a:latin typeface="Arial"/>
                <a:ea typeface="DejaVu Sans"/>
              </a:rPr>
              <a:t>Create users using the previous hierarchy.</a:t>
            </a:r>
            <a:endParaRPr/>
          </a:p>
          <a:p>
            <a:pPr>
              <a:lnSpc>
                <a:spcPct val="100000"/>
              </a:lnSpc>
              <a:buBlip>
                <a:blip r:embed="rId5"/>
              </a:buBlip>
            </a:pPr>
            <a:r>
              <a:rPr b="1" lang="en-US" sz="3300" strike="noStrike">
                <a:solidFill>
                  <a:srgbClr val="3333cc"/>
                </a:solidFill>
                <a:latin typeface="Arial"/>
                <a:ea typeface="DejaVu Sans"/>
              </a:rPr>
              <a:t>Check dBA records for each user.</a:t>
            </a:r>
            <a:endParaRPr/>
          </a:p>
          <a:p>
            <a:pPr>
              <a:lnSpc>
                <a:spcPct val="100000"/>
              </a:lnSpc>
              <a:buBlip>
                <a:blip r:embed="rId6"/>
              </a:buBlip>
            </a:pPr>
            <a:r>
              <a:rPr b="1" lang="en-US" sz="3300" strike="noStrike">
                <a:solidFill>
                  <a:srgbClr val="3333cc"/>
                </a:solidFill>
                <a:latin typeface="Arial"/>
                <a:ea typeface="DejaVu Sans"/>
              </a:rPr>
              <a:t>Modify users' information.</a:t>
            </a:r>
            <a:endParaRPr/>
          </a:p>
          <a:p>
            <a:pPr>
              <a:lnSpc>
                <a:spcPct val="100000"/>
              </a:lnSpc>
              <a:buBlip>
                <a:blip r:embed="rId7"/>
              </a:buBlip>
            </a:pPr>
            <a:r>
              <a:rPr b="1" lang="en-US" sz="3300" strike="noStrike">
                <a:solidFill>
                  <a:srgbClr val="3333cc"/>
                </a:solidFill>
                <a:latin typeface="Arial"/>
                <a:ea typeface="DejaVu Sans"/>
              </a:rPr>
              <a:t>Modify my information.</a:t>
            </a:r>
            <a:endParaRPr/>
          </a:p>
          <a:p>
            <a:pPr>
              <a:lnSpc>
                <a:spcPct val="100000"/>
              </a:lnSpc>
              <a:buBlip>
                <a:blip r:embed="rId8"/>
              </a:buBlip>
            </a:pPr>
            <a:r>
              <a:rPr b="1" lang="en-US" sz="3300" strike="noStrike">
                <a:solidFill>
                  <a:srgbClr val="3333cc"/>
                </a:solidFill>
                <a:latin typeface="Arial"/>
                <a:ea typeface="DejaVu Sans"/>
              </a:rPr>
              <a:t>Analyze all data regarding my company.</a:t>
            </a:r>
            <a:endParaRPr/>
          </a:p>
          <a:p>
            <a:pPr>
              <a:lnSpc>
                <a:spcPct val="100000"/>
              </a:lnSpc>
              <a:buBlip>
                <a:blip r:embed="rId9"/>
              </a:buBlip>
            </a:pPr>
            <a:r>
              <a:rPr b="1" lang="en-US" sz="3300" strike="noStrike">
                <a:solidFill>
                  <a:srgbClr val="3333cc"/>
                </a:solidFill>
                <a:latin typeface="Arial"/>
                <a:ea typeface="DejaVu Sans"/>
              </a:rPr>
              <a:t>Receive notifications about my employees.</a:t>
            </a:r>
            <a:endParaRPr/>
          </a:p>
          <a:p>
            <a:pPr>
              <a:lnSpc>
                <a:spcPct val="100000"/>
              </a:lnSpc>
            </a:pPr>
            <a:endParaRPr/>
          </a:p>
          <a:p>
            <a:pPr>
              <a:lnSpc>
                <a:spcPct val="100000"/>
              </a:lnSpc>
            </a:pPr>
            <a:r>
              <a:rPr b="1" lang="en-US" sz="3600" strike="noStrike" u="sng">
                <a:solidFill>
                  <a:srgbClr val="3333cc"/>
                </a:solidFill>
                <a:latin typeface="Arial"/>
                <a:ea typeface="DejaVu Sans"/>
              </a:rPr>
              <a:t>As an employee (android app), I want to:</a:t>
            </a:r>
            <a:endParaRPr/>
          </a:p>
          <a:p>
            <a:pPr>
              <a:lnSpc>
                <a:spcPct val="100000"/>
              </a:lnSpc>
            </a:pPr>
            <a:endParaRPr/>
          </a:p>
          <a:p>
            <a:pPr>
              <a:lnSpc>
                <a:spcPct val="100000"/>
              </a:lnSpc>
              <a:buSzPct val="45000"/>
              <a:buFont typeface="StarSymbol"/>
              <a:buChar char=""/>
            </a:pPr>
            <a:r>
              <a:rPr b="1" lang="en-US" sz="3300" strike="noStrike">
                <a:solidFill>
                  <a:srgbClr val="3333cc"/>
                </a:solidFill>
                <a:latin typeface="Arial"/>
                <a:ea typeface="DejaVu Sans"/>
              </a:rPr>
              <a:t>Record environment noise.</a:t>
            </a:r>
            <a:endParaRPr/>
          </a:p>
          <a:p>
            <a:pPr>
              <a:lnSpc>
                <a:spcPct val="100000"/>
              </a:lnSpc>
              <a:buSzPct val="45000"/>
              <a:buFont typeface="StarSymbol"/>
              <a:buChar char=""/>
            </a:pPr>
            <a:r>
              <a:rPr b="1" lang="en-US" sz="3300" strike="noStrike">
                <a:solidFill>
                  <a:srgbClr val="3333cc"/>
                </a:solidFill>
                <a:latin typeface="Arial"/>
                <a:ea typeface="DejaVu Sans"/>
              </a:rPr>
              <a:t>Record wind speed, and wind direction.</a:t>
            </a:r>
            <a:endParaRPr/>
          </a:p>
          <a:p>
            <a:pPr>
              <a:lnSpc>
                <a:spcPct val="100000"/>
              </a:lnSpc>
              <a:buSzPct val="45000"/>
              <a:buFont typeface="StarSymbol"/>
              <a:buChar char=""/>
            </a:pPr>
            <a:r>
              <a:rPr b="1" lang="en-US" sz="3300" strike="noStrike">
                <a:solidFill>
                  <a:srgbClr val="3333cc"/>
                </a:solidFill>
                <a:latin typeface="Arial"/>
                <a:ea typeface="DejaVu Sans"/>
              </a:rPr>
              <a:t>Record GPS.</a:t>
            </a:r>
            <a:endParaRPr/>
          </a:p>
          <a:p>
            <a:pPr>
              <a:lnSpc>
                <a:spcPct val="100000"/>
              </a:lnSpc>
              <a:buSzPct val="45000"/>
              <a:buFont typeface="StarSymbol"/>
              <a:buChar char=""/>
            </a:pPr>
            <a:r>
              <a:rPr b="1" lang="en-US" sz="3300" strike="noStrike">
                <a:solidFill>
                  <a:srgbClr val="3333cc"/>
                </a:solidFill>
                <a:latin typeface="Arial"/>
                <a:ea typeface="DejaVu Sans"/>
              </a:rPr>
              <a:t>Record BLE device status.</a:t>
            </a:r>
            <a:endParaRPr/>
          </a:p>
          <a:p>
            <a:pPr>
              <a:lnSpc>
                <a:spcPct val="100000"/>
              </a:lnSpc>
              <a:buSzPct val="45000"/>
              <a:buFont typeface="StarSymbol"/>
              <a:buChar char=""/>
            </a:pPr>
            <a:r>
              <a:rPr b="1" lang="en-US" sz="3300" strike="noStrike">
                <a:solidFill>
                  <a:srgbClr val="3333cc"/>
                </a:solidFill>
                <a:latin typeface="Arial"/>
                <a:ea typeface="DejaVu Sans"/>
              </a:rPr>
              <a:t>Log any error that might occur.</a:t>
            </a:r>
            <a:endParaRPr/>
          </a:p>
          <a:p>
            <a:pPr>
              <a:lnSpc>
                <a:spcPct val="100000"/>
              </a:lnSpc>
              <a:buSzPct val="45000"/>
              <a:buFont typeface="StarSymbol"/>
              <a:buChar char=""/>
            </a:pPr>
            <a:r>
              <a:rPr b="1" lang="en-US" sz="3300" strike="noStrike">
                <a:solidFill>
                  <a:srgbClr val="3333cc"/>
                </a:solidFill>
                <a:latin typeface="Arial"/>
                <a:ea typeface="DejaVu Sans"/>
              </a:rPr>
              <a:t>Reset my password.</a:t>
            </a:r>
            <a:endParaRPr/>
          </a:p>
          <a:p>
            <a:pPr>
              <a:lnSpc>
                <a:spcPct val="100000"/>
              </a:lnSpc>
              <a:buSzPct val="45000"/>
              <a:buFont typeface="StarSymbol"/>
              <a:buChar char=""/>
            </a:pPr>
            <a:r>
              <a:rPr b="1" lang="en-US" sz="3300" strike="noStrike">
                <a:solidFill>
                  <a:srgbClr val="3333cc"/>
                </a:solidFill>
                <a:latin typeface="Arial"/>
                <a:ea typeface="DejaVu Sans"/>
              </a:rPr>
              <a:t>Notify of excessive amount of SMS/calls.</a:t>
            </a:r>
            <a:endParaRPr/>
          </a:p>
        </p:txBody>
      </p:sp>
      <p:pic>
        <p:nvPicPr>
          <p:cNvPr id="63" name="" descr=""/>
          <p:cNvPicPr/>
          <p:nvPr/>
        </p:nvPicPr>
        <p:blipFill>
          <a:blip r:embed="rId10"/>
          <a:stretch/>
        </p:blipFill>
        <p:spPr>
          <a:xfrm>
            <a:off x="1737360" y="19568160"/>
            <a:ext cx="10880640" cy="8777520"/>
          </a:xfrm>
          <a:prstGeom prst="rect">
            <a:avLst/>
          </a:prstGeom>
          <a:ln>
            <a:noFill/>
          </a:ln>
        </p:spPr>
      </p:pic>
      <p:sp>
        <p:nvSpPr>
          <p:cNvPr id="64" name="CustomShape 22"/>
          <p:cNvSpPr/>
          <p:nvPr/>
        </p:nvSpPr>
        <p:spPr>
          <a:xfrm>
            <a:off x="1737360" y="18327240"/>
            <a:ext cx="10789200" cy="1103400"/>
          </a:xfrm>
          <a:prstGeom prst="rect">
            <a:avLst/>
          </a:prstGeom>
          <a:noFill/>
          <a:ln>
            <a:noFill/>
          </a:ln>
        </p:spPr>
        <p:style>
          <a:lnRef idx="0"/>
          <a:fillRef idx="0"/>
          <a:effectRef idx="0"/>
          <a:fontRef idx="minor"/>
        </p:style>
        <p:txBody>
          <a:bodyPr lIns="98640" rIns="98640" tIns="49320" bIns="49320"/>
          <a:p>
            <a:pPr>
              <a:lnSpc>
                <a:spcPct val="100000"/>
              </a:lnSpc>
            </a:pPr>
            <a:r>
              <a:rPr b="1" lang="en-US" sz="3300" strike="noStrike">
                <a:solidFill>
                  <a:srgbClr val="3333cc"/>
                </a:solidFill>
                <a:latin typeface="Arial"/>
                <a:ea typeface="DejaVu Sans"/>
              </a:rPr>
              <a:t>Package diagram showing iBLESS' subsystems</a:t>
            </a:r>
            <a:endParaRPr/>
          </a:p>
          <a:p>
            <a:pPr>
              <a:lnSpc>
                <a:spcPct val="100000"/>
              </a:lnSpc>
            </a:pPr>
            <a:endParaRPr/>
          </a:p>
        </p:txBody>
      </p:sp>
      <p:sp>
        <p:nvSpPr>
          <p:cNvPr id="65" name="CustomShape 23"/>
          <p:cNvSpPr/>
          <p:nvPr/>
        </p:nvSpPr>
        <p:spPr>
          <a:xfrm>
            <a:off x="11064960" y="18327240"/>
            <a:ext cx="10789200" cy="600840"/>
          </a:xfrm>
          <a:prstGeom prst="rect">
            <a:avLst/>
          </a:prstGeom>
          <a:noFill/>
          <a:ln>
            <a:noFill/>
          </a:ln>
        </p:spPr>
        <p:style>
          <a:lnRef idx="0"/>
          <a:fillRef idx="0"/>
          <a:effectRef idx="0"/>
          <a:fontRef idx="minor"/>
        </p:style>
        <p:txBody>
          <a:bodyPr lIns="98640" rIns="98640" tIns="49320" bIns="49320"/>
          <a:p>
            <a:pPr algn="ctr">
              <a:lnSpc>
                <a:spcPct val="100000"/>
              </a:lnSpc>
            </a:pPr>
            <a:r>
              <a:rPr b="1" lang="en-US" sz="3300" strike="noStrike">
                <a:solidFill>
                  <a:srgbClr val="3333cc"/>
                </a:solidFill>
                <a:latin typeface="Arial"/>
                <a:ea typeface="DejaVu Sans"/>
              </a:rPr>
              <a:t>IBLESS' Use Case Diagram</a:t>
            </a:r>
            <a:endParaRPr/>
          </a:p>
        </p:txBody>
      </p:sp>
      <p:pic>
        <p:nvPicPr>
          <p:cNvPr id="66" name="" descr=""/>
          <p:cNvPicPr/>
          <p:nvPr/>
        </p:nvPicPr>
        <p:blipFill>
          <a:blip r:embed="rId11"/>
          <a:stretch/>
        </p:blipFill>
        <p:spPr>
          <a:xfrm>
            <a:off x="819360" y="640080"/>
            <a:ext cx="4209120" cy="1084680"/>
          </a:xfrm>
          <a:prstGeom prst="rect">
            <a:avLst/>
          </a:prstGeom>
          <a:ln>
            <a:noFill/>
          </a:ln>
        </p:spPr>
      </p:pic>
      <p:pic>
        <p:nvPicPr>
          <p:cNvPr id="67" name="" descr=""/>
          <p:cNvPicPr/>
          <p:nvPr/>
        </p:nvPicPr>
        <p:blipFill>
          <a:blip r:embed="rId12"/>
          <a:stretch/>
        </p:blipFill>
        <p:spPr>
          <a:xfrm>
            <a:off x="1097280" y="1989000"/>
            <a:ext cx="2856600" cy="2856600"/>
          </a:xfrm>
          <a:prstGeom prst="rect">
            <a:avLst/>
          </a:prstGeom>
          <a:ln>
            <a:noFill/>
          </a:ln>
        </p:spPr>
      </p:pic>
      <p:pic>
        <p:nvPicPr>
          <p:cNvPr id="68" name="" descr=""/>
          <p:cNvPicPr/>
          <p:nvPr/>
        </p:nvPicPr>
        <p:blipFill>
          <a:blip r:embed="rId13"/>
          <a:stretch/>
        </p:blipFill>
        <p:spPr>
          <a:xfrm>
            <a:off x="23591520" y="91800"/>
            <a:ext cx="6094800" cy="2467800"/>
          </a:xfrm>
          <a:prstGeom prst="rect">
            <a:avLst/>
          </a:prstGeom>
          <a:ln>
            <a:noFill/>
          </a:ln>
        </p:spPr>
      </p:pic>
      <p:pic>
        <p:nvPicPr>
          <p:cNvPr id="69" name="" descr=""/>
          <p:cNvPicPr/>
          <p:nvPr/>
        </p:nvPicPr>
        <p:blipFill>
          <a:blip r:embed="rId14"/>
          <a:stretch/>
        </p:blipFill>
        <p:spPr>
          <a:xfrm>
            <a:off x="30358080" y="640080"/>
            <a:ext cx="1923120" cy="1904040"/>
          </a:xfrm>
          <a:prstGeom prst="rect">
            <a:avLst/>
          </a:prstGeom>
          <a:ln>
            <a:noFill/>
          </a:ln>
        </p:spPr>
      </p:pic>
      <p:pic>
        <p:nvPicPr>
          <p:cNvPr id="70" name="" descr=""/>
          <p:cNvPicPr/>
          <p:nvPr/>
        </p:nvPicPr>
        <p:blipFill>
          <a:blip r:embed="rId15"/>
          <a:stretch/>
        </p:blipFill>
        <p:spPr>
          <a:xfrm>
            <a:off x="4865760" y="2103120"/>
            <a:ext cx="4094640" cy="2761200"/>
          </a:xfrm>
          <a:prstGeom prst="rect">
            <a:avLst/>
          </a:prstGeom>
          <a:ln>
            <a:noFill/>
          </a:ln>
        </p:spPr>
      </p:pic>
      <p:pic>
        <p:nvPicPr>
          <p:cNvPr id="71" name="" descr=""/>
          <p:cNvPicPr/>
          <p:nvPr/>
        </p:nvPicPr>
        <p:blipFill>
          <a:blip r:embed="rId16"/>
          <a:stretch/>
        </p:blipFill>
        <p:spPr>
          <a:xfrm>
            <a:off x="23292360" y="2011680"/>
            <a:ext cx="6790680" cy="2904480"/>
          </a:xfrm>
          <a:prstGeom prst="rect">
            <a:avLst/>
          </a:prstGeom>
          <a:ln>
            <a:noFill/>
          </a:ln>
        </p:spPr>
      </p:pic>
      <p:sp>
        <p:nvSpPr>
          <p:cNvPr id="72" name="CustomShape 24"/>
          <p:cNvSpPr/>
          <p:nvPr/>
        </p:nvSpPr>
        <p:spPr>
          <a:xfrm>
            <a:off x="21579840" y="18562320"/>
            <a:ext cx="10057680" cy="9425160"/>
          </a:xfrm>
          <a:prstGeom prst="rect">
            <a:avLst/>
          </a:prstGeom>
          <a:noFill/>
          <a:ln>
            <a:noFill/>
          </a:ln>
        </p:spPr>
        <p:style>
          <a:lnRef idx="0"/>
          <a:fillRef idx="0"/>
          <a:effectRef idx="0"/>
          <a:fontRef idx="minor"/>
        </p:style>
        <p:txBody>
          <a:bodyPr lIns="98640" rIns="98640" tIns="49320" bIns="49320"/>
          <a:p>
            <a:pPr>
              <a:lnSpc>
                <a:spcPct val="100000"/>
              </a:lnSpc>
              <a:buSzPct val="45000"/>
              <a:buFont typeface="StarSymbol"/>
              <a:buChar char=""/>
            </a:pPr>
            <a:r>
              <a:rPr b="1" lang="en-US" sz="3500" strike="noStrike">
                <a:solidFill>
                  <a:srgbClr val="3333cc"/>
                </a:solidFill>
                <a:latin typeface="Arial"/>
                <a:ea typeface="DejaVu Sans"/>
              </a:rPr>
              <a:t>Analytics is implemented using MySQL, Maven, Java, and Dashbuilder.</a:t>
            </a:r>
            <a:endParaRPr/>
          </a:p>
          <a:p>
            <a:pPr>
              <a:lnSpc>
                <a:spcPct val="100000"/>
              </a:lnSpc>
              <a:buSzPct val="45000"/>
              <a:buFont typeface="StarSymbol"/>
              <a:buChar char=""/>
            </a:pPr>
            <a:endParaRPr/>
          </a:p>
          <a:p>
            <a:pPr>
              <a:lnSpc>
                <a:spcPct val="100000"/>
              </a:lnSpc>
              <a:buSzPct val="45000"/>
              <a:buFont typeface="StarSymbol"/>
              <a:buChar char=""/>
            </a:pPr>
            <a:r>
              <a:rPr b="1" lang="en-US" sz="3500" strike="noStrike">
                <a:solidFill>
                  <a:srgbClr val="3333cc"/>
                </a:solidFill>
                <a:latin typeface="Arial"/>
                <a:ea typeface="DejaVu Sans"/>
              </a:rPr>
              <a:t>The website is hosted on Windows Server 2012 running IIS 8.0. The server side was developed using C#, with the ASP.NET framework.</a:t>
            </a:r>
            <a:endParaRPr/>
          </a:p>
          <a:p>
            <a:pPr>
              <a:lnSpc>
                <a:spcPct val="100000"/>
              </a:lnSpc>
              <a:buSzPct val="45000"/>
              <a:buFont typeface="StarSymbol"/>
              <a:buChar char=""/>
            </a:pPr>
            <a:endParaRPr/>
          </a:p>
          <a:p>
            <a:pPr>
              <a:lnSpc>
                <a:spcPct val="100000"/>
              </a:lnSpc>
              <a:buSzPct val="45000"/>
              <a:buFont typeface="StarSymbol"/>
              <a:buChar char=""/>
            </a:pPr>
            <a:r>
              <a:rPr b="1" lang="en-US" sz="3500" strike="noStrike">
                <a:solidFill>
                  <a:srgbClr val="3333cc"/>
                </a:solidFill>
                <a:latin typeface="Arial"/>
                <a:ea typeface="DejaVu Sans"/>
              </a:rPr>
              <a:t>The client side was developed with JavaScript, Jquery, HTML5, and TwitterBootstrap.</a:t>
            </a:r>
            <a:endParaRPr/>
          </a:p>
          <a:p>
            <a:pPr>
              <a:lnSpc>
                <a:spcPct val="100000"/>
              </a:lnSpc>
              <a:buSzPct val="45000"/>
              <a:buFont typeface="StarSymbol"/>
              <a:buChar char=""/>
            </a:pPr>
            <a:endParaRPr/>
          </a:p>
          <a:p>
            <a:pPr>
              <a:lnSpc>
                <a:spcPct val="100000"/>
              </a:lnSpc>
              <a:buSzPct val="45000"/>
              <a:buFont typeface="StarSymbol"/>
              <a:buChar char=""/>
            </a:pPr>
            <a:r>
              <a:rPr b="1" lang="en-US" sz="3500" strike="noStrike">
                <a:solidFill>
                  <a:srgbClr val="3333cc"/>
                </a:solidFill>
                <a:latin typeface="Arial"/>
                <a:ea typeface="DejaVu Sans"/>
              </a:rPr>
              <a:t>The webservices were developed using SOAP as the protocol.</a:t>
            </a:r>
            <a:endParaRPr/>
          </a:p>
          <a:p>
            <a:pPr>
              <a:lnSpc>
                <a:spcPct val="100000"/>
              </a:lnSpc>
              <a:buSzPct val="45000"/>
              <a:buFont typeface="StarSymbol"/>
              <a:buChar char=""/>
            </a:pPr>
            <a:endParaRPr/>
          </a:p>
          <a:p>
            <a:pPr>
              <a:lnSpc>
                <a:spcPct val="100000"/>
              </a:lnSpc>
              <a:buSzPct val="45000"/>
              <a:buFont typeface="StarSymbol"/>
              <a:buChar char=""/>
            </a:pPr>
            <a:r>
              <a:rPr b="1" lang="en-US" sz="3500" strike="noStrike">
                <a:solidFill>
                  <a:srgbClr val="3333cc"/>
                </a:solidFill>
                <a:latin typeface="Arial"/>
                <a:ea typeface="DejaVu Sans"/>
              </a:rPr>
              <a:t>The android application communicates using the SOAP web services.</a:t>
            </a:r>
            <a:endParaRPr/>
          </a:p>
          <a:p>
            <a:pPr>
              <a:lnSpc>
                <a:spcPct val="100000"/>
              </a:lnSpc>
              <a:buSzPct val="45000"/>
              <a:buFont typeface="StarSymbol"/>
              <a:buChar char=""/>
            </a:pPr>
            <a:endParaRPr/>
          </a:p>
          <a:p>
            <a:pPr>
              <a:lnSpc>
                <a:spcPct val="100000"/>
              </a:lnSpc>
              <a:buSzPct val="45000"/>
              <a:buFont typeface="StarSymbol"/>
              <a:buChar char=""/>
            </a:pPr>
            <a:r>
              <a:rPr b="1" lang="en-US" sz="3500" strike="noStrike">
                <a:solidFill>
                  <a:srgbClr val="3333cc"/>
                </a:solidFill>
                <a:latin typeface="Arial"/>
                <a:ea typeface="DejaVu Sans"/>
              </a:rPr>
              <a:t>MySQL is also used for persistent data storage.</a:t>
            </a:r>
            <a:endParaRPr/>
          </a:p>
        </p:txBody>
      </p:sp>
      <p:sp>
        <p:nvSpPr>
          <p:cNvPr id="73" name="CustomShape 25"/>
          <p:cNvSpPr/>
          <p:nvPr/>
        </p:nvSpPr>
        <p:spPr>
          <a:xfrm>
            <a:off x="1645920" y="30815280"/>
            <a:ext cx="10057680" cy="5036040"/>
          </a:xfrm>
          <a:prstGeom prst="rect">
            <a:avLst/>
          </a:prstGeom>
          <a:noFill/>
          <a:ln>
            <a:noFill/>
          </a:ln>
        </p:spPr>
        <p:style>
          <a:lnRef idx="0"/>
          <a:fillRef idx="0"/>
          <a:effectRef idx="0"/>
          <a:fontRef idx="minor"/>
        </p:style>
        <p:txBody>
          <a:bodyPr lIns="98640" rIns="98640" tIns="49320" bIns="49320"/>
          <a:p>
            <a:pPr>
              <a:lnSpc>
                <a:spcPct val="100000"/>
              </a:lnSpc>
              <a:buSzPct val="45000"/>
              <a:buFont typeface="StarSymbol"/>
              <a:buChar char="l"/>
            </a:pPr>
            <a:r>
              <a:rPr b="1" lang="en-US" sz="3600" strike="noStrike">
                <a:solidFill>
                  <a:srgbClr val="3333cc"/>
                </a:solidFill>
                <a:latin typeface="Arial"/>
                <a:ea typeface="DejaVu Sans"/>
              </a:rPr>
              <a:t>Given the website nature of iBLESS, Selenium was chosen as the main testing tool. Unit tests were developed per subsystem, which put together in Selenium made a perfect testing suite.</a:t>
            </a:r>
            <a:endParaRPr/>
          </a:p>
          <a:p>
            <a:pPr>
              <a:lnSpc>
                <a:spcPct val="100000"/>
              </a:lnSpc>
              <a:buSzPct val="45000"/>
              <a:buFont typeface="StarSymbol"/>
              <a:buChar char="l"/>
            </a:pPr>
            <a:r>
              <a:rPr b="1" lang="en-US" sz="3600" strike="noStrike">
                <a:solidFill>
                  <a:srgbClr val="3333cc"/>
                </a:solidFill>
                <a:latin typeface="Arial"/>
                <a:ea typeface="DejaVu Sans"/>
              </a:rPr>
              <a:t>Integration testing was also carried out with Selenium.</a:t>
            </a:r>
            <a:endParaRPr/>
          </a:p>
          <a:p>
            <a:pPr>
              <a:lnSpc>
                <a:spcPct val="100000"/>
              </a:lnSpc>
              <a:buSzPct val="45000"/>
              <a:buFont typeface="StarSymbol"/>
              <a:buChar char="l"/>
            </a:pPr>
            <a:r>
              <a:rPr b="1" lang="en-US" sz="3600" strike="noStrike">
                <a:solidFill>
                  <a:srgbClr val="3333cc"/>
                </a:solidFill>
                <a:latin typeface="Arial"/>
                <a:ea typeface="DejaVu Sans"/>
              </a:rPr>
              <a:t>The web services were tested using Visual Studio 2013.</a:t>
            </a:r>
            <a:endParaRPr/>
          </a:p>
        </p:txBody>
      </p:sp>
      <p:pic>
        <p:nvPicPr>
          <p:cNvPr id="74" name="" descr=""/>
          <p:cNvPicPr/>
          <p:nvPr/>
        </p:nvPicPr>
        <p:blipFill>
          <a:blip r:embed="rId17"/>
          <a:stretch/>
        </p:blipFill>
        <p:spPr>
          <a:xfrm>
            <a:off x="2629080" y="36027360"/>
            <a:ext cx="7885800" cy="4838040"/>
          </a:xfrm>
          <a:prstGeom prst="rect">
            <a:avLst/>
          </a:prstGeom>
          <a:ln>
            <a:noFill/>
          </a:ln>
        </p:spPr>
      </p:pic>
      <p:pic>
        <p:nvPicPr>
          <p:cNvPr id="75" name="" descr=""/>
          <p:cNvPicPr/>
          <p:nvPr/>
        </p:nvPicPr>
        <p:blipFill>
          <a:blip r:embed="rId18"/>
          <a:stretch/>
        </p:blipFill>
        <p:spPr>
          <a:xfrm>
            <a:off x="12161520" y="30266640"/>
            <a:ext cx="4292640" cy="3931200"/>
          </a:xfrm>
          <a:prstGeom prst="rect">
            <a:avLst/>
          </a:prstGeom>
          <a:ln>
            <a:noFill/>
          </a:ln>
        </p:spPr>
      </p:pic>
      <p:pic>
        <p:nvPicPr>
          <p:cNvPr id="76" name="" descr=""/>
          <p:cNvPicPr/>
          <p:nvPr/>
        </p:nvPicPr>
        <p:blipFill>
          <a:blip r:embed="rId19"/>
          <a:stretch/>
        </p:blipFill>
        <p:spPr>
          <a:xfrm rot="600">
            <a:off x="16786800" y="30324600"/>
            <a:ext cx="4514040" cy="3782160"/>
          </a:xfrm>
          <a:prstGeom prst="rect">
            <a:avLst/>
          </a:prstGeom>
          <a:ln>
            <a:noFill/>
          </a:ln>
        </p:spPr>
      </p:pic>
      <p:pic>
        <p:nvPicPr>
          <p:cNvPr id="77" name="" descr=""/>
          <p:cNvPicPr/>
          <p:nvPr/>
        </p:nvPicPr>
        <p:blipFill>
          <a:blip r:embed="rId20"/>
          <a:stretch/>
        </p:blipFill>
        <p:spPr>
          <a:xfrm>
            <a:off x="11978640" y="37764720"/>
            <a:ext cx="9453960" cy="3075840"/>
          </a:xfrm>
          <a:prstGeom prst="rect">
            <a:avLst/>
          </a:prstGeom>
          <a:ln>
            <a:noFill/>
          </a:ln>
        </p:spPr>
      </p:pic>
      <p:pic>
        <p:nvPicPr>
          <p:cNvPr id="78" name="" descr=""/>
          <p:cNvPicPr/>
          <p:nvPr/>
        </p:nvPicPr>
        <p:blipFill>
          <a:blip r:embed="rId21"/>
          <a:stretch/>
        </p:blipFill>
        <p:spPr>
          <a:xfrm>
            <a:off x="12289320" y="34443360"/>
            <a:ext cx="8868960" cy="2955600"/>
          </a:xfrm>
          <a:prstGeom prst="rect">
            <a:avLst/>
          </a:prstGeom>
          <a:ln>
            <a:noFill/>
          </a:ln>
        </p:spPr>
      </p:pic>
      <p:sp>
        <p:nvSpPr>
          <p:cNvPr id="79" name="CustomShape 26"/>
          <p:cNvSpPr/>
          <p:nvPr/>
        </p:nvSpPr>
        <p:spPr>
          <a:xfrm>
            <a:off x="22128480" y="30540960"/>
            <a:ext cx="10057680" cy="9425160"/>
          </a:xfrm>
          <a:prstGeom prst="rect">
            <a:avLst/>
          </a:prstGeom>
          <a:noFill/>
          <a:ln>
            <a:noFill/>
          </a:ln>
        </p:spPr>
        <p:style>
          <a:lnRef idx="0"/>
          <a:fillRef idx="0"/>
          <a:effectRef idx="0"/>
          <a:fontRef idx="minor"/>
        </p:style>
        <p:txBody>
          <a:bodyPr lIns="98640" rIns="98640" tIns="49320" bIns="49320"/>
          <a:p>
            <a:pPr>
              <a:lnSpc>
                <a:spcPct val="100000"/>
              </a:lnSpc>
              <a:buSzPct val="45000"/>
              <a:buFont typeface="StarSymbol"/>
              <a:buChar char=""/>
            </a:pPr>
            <a:r>
              <a:rPr b="1" lang="en-US" sz="3600" strike="noStrike">
                <a:solidFill>
                  <a:srgbClr val="3333cc"/>
                </a:solidFill>
                <a:latin typeface="Arial"/>
                <a:ea typeface="DejaVu Sans"/>
              </a:rPr>
              <a:t>IBLESS provides solutions to missing SMS, and calls due to environment reasons.</a:t>
            </a:r>
            <a:endParaRPr/>
          </a:p>
          <a:p>
            <a:pPr>
              <a:lnSpc>
                <a:spcPct val="100000"/>
              </a:lnSpc>
              <a:buSzPct val="45000"/>
              <a:buFont typeface="StarSymbol"/>
              <a:buChar char=""/>
            </a:pPr>
            <a:endParaRPr/>
          </a:p>
          <a:p>
            <a:pPr>
              <a:lnSpc>
                <a:spcPct val="100000"/>
              </a:lnSpc>
              <a:buSzPct val="45000"/>
              <a:buFont typeface="StarSymbol"/>
              <a:buChar char=""/>
            </a:pPr>
            <a:r>
              <a:rPr b="1" lang="en-US" sz="3600" strike="noStrike">
                <a:solidFill>
                  <a:srgbClr val="3333cc"/>
                </a:solidFill>
                <a:latin typeface="Arial"/>
                <a:ea typeface="DejaVu Sans"/>
              </a:rPr>
              <a:t>IBLESS helps analyze usage statistics, as well as environments by wind speed, dBA, to name a few fields.</a:t>
            </a:r>
            <a:endParaRPr/>
          </a:p>
          <a:p>
            <a:pPr>
              <a:lnSpc>
                <a:spcPct val="100000"/>
              </a:lnSpc>
              <a:buSzPct val="45000"/>
              <a:buFont typeface="StarSymbol"/>
              <a:buChar char=""/>
            </a:pPr>
            <a:endParaRPr/>
          </a:p>
          <a:p>
            <a:pPr>
              <a:lnSpc>
                <a:spcPct val="100000"/>
              </a:lnSpc>
              <a:buSzPct val="45000"/>
              <a:buFont typeface="StarSymbol"/>
              <a:buChar char=""/>
            </a:pPr>
            <a:r>
              <a:rPr b="1" lang="en-US" sz="3600" strike="noStrike">
                <a:solidFill>
                  <a:srgbClr val="3333cc"/>
                </a:solidFill>
                <a:latin typeface="Arial"/>
                <a:ea typeface="DejaVu Sans"/>
              </a:rPr>
              <a:t>IBLESS is permanently getting information from each user that submits new information via the iBLESS android application.</a:t>
            </a:r>
            <a:endParaRPr/>
          </a:p>
          <a:p>
            <a:pPr>
              <a:lnSpc>
                <a:spcPct val="100000"/>
              </a:lnSpc>
              <a:buSzPct val="45000"/>
              <a:buFont typeface="StarSymbol"/>
              <a:buChar char=""/>
            </a:pPr>
            <a:endParaRPr/>
          </a:p>
          <a:p>
            <a:pPr>
              <a:lnSpc>
                <a:spcPct val="100000"/>
              </a:lnSpc>
              <a:buSzPct val="45000"/>
              <a:buFont typeface="StarSymbol"/>
              <a:buChar char=""/>
            </a:pPr>
            <a:r>
              <a:rPr b="1" lang="en-US" sz="3600" strike="noStrike">
                <a:solidFill>
                  <a:srgbClr val="3333cc"/>
                </a:solidFill>
                <a:latin typeface="Arial"/>
                <a:ea typeface="DejaVu Sans"/>
              </a:rPr>
              <a:t>Managers are permanently informed about users' actions.</a:t>
            </a:r>
            <a:endParaRPr/>
          </a:p>
          <a:p>
            <a:pPr>
              <a:lnSpc>
                <a:spcPct val="100000"/>
              </a:lnSpc>
              <a:buSzPct val="45000"/>
              <a:buFont typeface="StarSymbol"/>
              <a:buChar char=""/>
            </a:pPr>
            <a:endParaRPr/>
          </a:p>
          <a:p>
            <a:pPr>
              <a:lnSpc>
                <a:spcPct val="100000"/>
              </a:lnSpc>
              <a:buSzPct val="45000"/>
              <a:buFont typeface="StarSymbol"/>
              <a:buChar char=""/>
            </a:pPr>
            <a:r>
              <a:rPr b="1" lang="en-US" sz="3600" strike="noStrike">
                <a:solidFill>
                  <a:srgbClr val="3333cc"/>
                </a:solidFill>
                <a:latin typeface="Arial"/>
                <a:ea typeface="DejaVu Sans"/>
              </a:rPr>
              <a:t>From the iBLESS team: thank you for reading!</a:t>
            </a:r>
            <a:endParaRPr/>
          </a:p>
        </p:txBody>
      </p:sp>
      <p:pic>
        <p:nvPicPr>
          <p:cNvPr id="80" name="" descr=""/>
          <p:cNvPicPr/>
          <p:nvPr/>
        </p:nvPicPr>
        <p:blipFill>
          <a:blip r:embed="rId22"/>
          <a:stretch/>
        </p:blipFill>
        <p:spPr>
          <a:xfrm>
            <a:off x="12874320" y="19257840"/>
            <a:ext cx="7333920" cy="9362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