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18.png" ContentType="image/png"/>
  <Override PartName="/ppt/media/image14.png" ContentType="image/png"/>
  <Override PartName="/ppt/media/image12.jpeg" ContentType="image/jpeg"/>
  <Override PartName="/ppt/media/image13.png" ContentType="image/png"/>
  <Override PartName="/ppt/media/image9.jpeg" ContentType="image/jpeg"/>
  <Override PartName="/ppt/media/image11.jpeg" ContentType="image/jpeg"/>
  <Override PartName="/ppt/media/image5.png" ContentType="image/png"/>
  <Override PartName="/ppt/media/image10.jpeg" ContentType="image/jpeg"/>
  <Override PartName="/ppt/media/image8.png" ContentType="image/png"/>
  <Override PartName="/ppt/media/image7.png" ContentType="image/png"/>
  <Override PartName="/ppt/media/image6.jpeg" ContentType="image/jpeg"/>
  <Override PartName="/ppt/media/image4.png" ContentType="image/png"/>
  <Override PartName="/ppt/media/image17.png" ContentType="image/png"/>
  <Override PartName="/ppt/media/image3.png" ContentType="image/png"/>
  <Override PartName="/ppt/media/image16.png" ContentType="image/png"/>
  <Override PartName="/ppt/media/image2.png" ContentType="image/png"/>
  <Override PartName="/ppt/media/image15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480" y="179964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480" y="179964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200000" cy="333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2292480" y="179964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2292480" y="179964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576000"/>
            <a:ext cx="7200000" cy="3338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9032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9032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E91C6BCB-8461-4FA1-A783-9A63DF35C848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9640" cy="75596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576000"/>
            <a:ext cx="7200000" cy="7200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 sz="339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6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Seventh Outline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16A8CD5-BDB7-4EE5-8F4D-7E2C29813B6D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390">
                <a:latin typeface="Arial"/>
              </a:rPr>
              <a:t>iBLESS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n-US" sz="3200">
                <a:latin typeface="Arial"/>
              </a:rPr>
              <a:t>Project's Name: iBLESS</a:t>
            </a:r>
            <a:endParaRPr/>
          </a:p>
          <a:p>
            <a:pPr algn="ctr"/>
            <a:r>
              <a:rPr lang="en-US" sz="3200">
                <a:latin typeface="Arial"/>
              </a:rPr>
              <a:t>Team Members: Luis Miguel Carrillo</a:t>
            </a:r>
            <a:endParaRPr/>
          </a:p>
          <a:p>
            <a:pPr algn="ctr"/>
            <a:r>
              <a:rPr lang="en-US" sz="3200">
                <a:latin typeface="Arial"/>
              </a:rPr>
              <a:t>Roles: Scrum Master, and Team Member</a:t>
            </a:r>
            <a:endParaRPr/>
          </a:p>
          <a:p>
            <a:pPr algn="ctr"/>
            <a:r>
              <a:rPr lang="en-US" sz="3200">
                <a:latin typeface="Arial"/>
              </a:rPr>
              <a:t>Mentor: Jaime Borras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390">
                <a:latin typeface="Arial"/>
              </a:rPr>
              <a:t>Sequence Diagrams</a:t>
            </a:r>
            <a:endParaRPr/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457200" y="1828800"/>
            <a:ext cx="9134280" cy="523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390">
                <a:latin typeface="Arial"/>
              </a:rPr>
              <a:t>System Decomposition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Three Tier System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latin typeface="Arial"/>
              </a:rPr>
              <a:t>Separates view, logic, and data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latin typeface="Arial"/>
              </a:rPr>
              <a:t>Decreases coupling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390">
                <a:latin typeface="Arial"/>
              </a:rPr>
              <a:t>System Deployment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Hardware: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latin typeface="Arial"/>
              </a:rPr>
              <a:t>PC with Windows 7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latin typeface="Arial"/>
              </a:rPr>
              <a:t>BLE Device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latin typeface="Arial"/>
              </a:rPr>
              <a:t>Smartphone with Android OS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Software: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latin typeface="Arial"/>
              </a:rPr>
              <a:t>Github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latin typeface="Arial"/>
              </a:rPr>
              <a:t>Mingle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latin typeface="Arial"/>
              </a:rPr>
              <a:t>Visual Studio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latin typeface="Arial"/>
              </a:rPr>
              <a:t>Twitter Bootstrap Framework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latin typeface="Arial"/>
              </a:rPr>
              <a:t>Amazon Web Services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600">
                <a:latin typeface="Arial"/>
              </a:rPr>
              <a:t>Dashbuilder</a:t>
            </a:r>
            <a:endParaRPr/>
          </a:p>
          <a:p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390">
                <a:latin typeface="Arial"/>
              </a:rPr>
              <a:t>Persistent Data Design</a:t>
            </a:r>
            <a:endParaRPr/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914400" y="2053080"/>
            <a:ext cx="8369280" cy="4622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390">
                <a:latin typeface="Arial"/>
              </a:rPr>
              <a:t>Security and Privacy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SHA-1 Encryption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Amazon Web Services Database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Parametrized Queries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390">
                <a:latin typeface="Arial"/>
              </a:rPr>
              <a:t>Minimal Class Diagram: Create User</a:t>
            </a:r>
            <a:endParaRPr/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1558800" y="2194560"/>
            <a:ext cx="7048440" cy="420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390">
                <a:latin typeface="Arial"/>
              </a:rPr>
              <a:t>Minimal Class Diagram: Analytics</a:t>
            </a:r>
            <a:endParaRPr/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2402280" y="2194560"/>
            <a:ext cx="5095800" cy="441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390">
                <a:latin typeface="Arial"/>
              </a:rPr>
              <a:t>State Machine Diagram: Create User</a:t>
            </a:r>
            <a:endParaRPr/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1659240" y="2834640"/>
            <a:ext cx="6296040" cy="2629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390">
                <a:latin typeface="Arial"/>
              </a:rPr>
              <a:t>State Machine Diagram: Analytics</a:t>
            </a:r>
            <a:endParaRPr/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1554480" y="2783160"/>
            <a:ext cx="6686640" cy="2886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390">
                <a:latin typeface="Arial"/>
              </a:rPr>
              <a:t>Main Algorithm: Create User</a:t>
            </a:r>
            <a:endParaRPr/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2185200" y="1737360"/>
            <a:ext cx="5495760" cy="5229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390">
                <a:latin typeface="Arial"/>
              </a:rPr>
              <a:t>Problem Definition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Missing calls/text messages.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No system to manage users.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No way of visualizing data.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2600">
                <a:latin typeface="Arial"/>
              </a:rPr>
              <a:t>No way of connecting to android app.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390">
                <a:latin typeface="Arial"/>
              </a:rPr>
              <a:t>Main Algorithm: Analytics</a:t>
            </a:r>
            <a:endParaRPr/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2520360" y="1812600"/>
            <a:ext cx="4886280" cy="5045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390">
                <a:latin typeface="Arial"/>
              </a:rPr>
              <a:t>Test Cases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2600">
                <a:latin typeface="Arial"/>
              </a:rPr>
              <a:t>Tested Use Case: Create User Sunny Day</a:t>
            </a:r>
            <a:endParaRPr/>
          </a:p>
          <a:p>
            <a:r>
              <a:rPr lang="en-US" sz="2600">
                <a:latin typeface="Arial"/>
              </a:rPr>
              <a:t>Purpose:</a:t>
            </a:r>
            <a:endParaRPr/>
          </a:p>
          <a:p>
            <a:r>
              <a:rPr lang="en-US" sz="2600">
                <a:latin typeface="Arial"/>
              </a:rPr>
              <a:t>Validate that users are able to create new users under company account. Validate that </a:t>
            </a:r>
            <a:r>
              <a:rPr lang="en-US" sz="2600">
                <a:latin typeface="Arial"/>
              </a:rPr>
              <a:t>	</a:t>
            </a:r>
            <a:r>
              <a:rPr lang="en-US" sz="2600">
                <a:latin typeface="Arial"/>
              </a:rPr>
              <a:t>users are notified when duplicating information at moment of user creation.</a:t>
            </a:r>
            <a:endParaRPr/>
          </a:p>
          <a:p>
            <a:r>
              <a:rPr lang="en-US" sz="2600">
                <a:latin typeface="Arial"/>
              </a:rPr>
              <a:t>Test Setup Environment:</a:t>
            </a:r>
            <a:endParaRPr/>
          </a:p>
          <a:p>
            <a:r>
              <a:rPr lang="en-US" sz="2600">
                <a:latin typeface="Arial"/>
              </a:rPr>
              <a:t>Tested on production environment. Link: </a:t>
            </a:r>
            <a:r>
              <a:rPr lang="en-US" sz="2600">
                <a:latin typeface="Arial"/>
              </a:rPr>
              <a:t>http://ibless.io</a:t>
            </a:r>
            <a:endParaRPr/>
          </a:p>
          <a:p>
            <a:r>
              <a:rPr lang="en-US" sz="2600">
                <a:latin typeface="Arial"/>
              </a:rPr>
              <a:t>Test Input(s):</a:t>
            </a:r>
            <a:endParaRPr/>
          </a:p>
          <a:p>
            <a:r>
              <a:rPr lang="en-US" sz="2600">
                <a:latin typeface="Arial"/>
              </a:rPr>
              <a:t>username: newuser123</a:t>
            </a:r>
            <a:endParaRPr/>
          </a:p>
          <a:p>
            <a:r>
              <a:rPr lang="en-US" sz="2600">
                <a:latin typeface="Arial"/>
              </a:rPr>
              <a:t>firstname: newuser123</a:t>
            </a:r>
            <a:endParaRPr/>
          </a:p>
          <a:p>
            <a:r>
              <a:rPr lang="en-US" sz="2600">
                <a:latin typeface="Arial"/>
              </a:rPr>
              <a:t>lastname: new</a:t>
            </a:r>
            <a:endParaRPr/>
          </a:p>
          <a:p>
            <a:r>
              <a:rPr lang="en-US" sz="2600">
                <a:latin typeface="Arial"/>
              </a:rPr>
              <a:t>e-mail: </a:t>
            </a:r>
            <a:r>
              <a:rPr lang="en-US" sz="2600">
                <a:latin typeface="Arial"/>
              </a:rPr>
              <a:t>newuser123@gmail.com</a:t>
            </a:r>
            <a:endParaRPr/>
          </a:p>
          <a:p>
            <a:r>
              <a:rPr lang="en-US" sz="2600">
                <a:latin typeface="Arial"/>
              </a:rPr>
              <a:t>role: manager's</a:t>
            </a:r>
            <a:endParaRPr/>
          </a:p>
          <a:p>
            <a:r>
              <a:rPr lang="en-US" sz="2600">
                <a:latin typeface="Arial"/>
              </a:rPr>
              <a:t>parent: 1510</a:t>
            </a:r>
            <a:endParaRPr/>
          </a:p>
          <a:p>
            <a:r>
              <a:rPr lang="en-US" sz="2600">
                <a:latin typeface="Arial"/>
              </a:rPr>
              <a:t>address: 123</a:t>
            </a:r>
            <a:endParaRPr/>
          </a:p>
          <a:p>
            <a:r>
              <a:rPr lang="en-US" sz="2600">
                <a:latin typeface="Arial"/>
              </a:rPr>
              <a:t>phone: 1234567899</a:t>
            </a:r>
            <a:endParaRPr/>
          </a:p>
          <a:p>
            <a:r>
              <a:rPr lang="en-US" sz="2600">
                <a:latin typeface="Arial"/>
              </a:rPr>
              <a:t>Expected Output(s):</a:t>
            </a:r>
            <a:endParaRPr/>
          </a:p>
          <a:p>
            <a:r>
              <a:rPr lang="en-US" sz="2600">
                <a:latin typeface="Arial"/>
              </a:rPr>
              <a:t>User is created, and current user is able to see the update in table.</a:t>
            </a:r>
            <a:endParaRPr/>
          </a:p>
          <a:p>
            <a:r>
              <a:rPr lang="en-US" sz="2600">
                <a:latin typeface="Arial"/>
              </a:rPr>
              <a:t>Actual Output(s):</a:t>
            </a:r>
            <a:endParaRPr/>
          </a:p>
          <a:p>
            <a:r>
              <a:rPr lang="en-US" sz="2600">
                <a:latin typeface="Arial"/>
              </a:rPr>
              <a:t>User is created, and current user is able to see the update in table. (TEST PASSED)</a:t>
            </a: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390">
                <a:latin typeface="Arial"/>
              </a:rPr>
              <a:t>Test Cases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2600">
                <a:latin typeface="Arial"/>
              </a:rPr>
              <a:t>Tested Use Case: Create User Rainy Day</a:t>
            </a:r>
            <a:endParaRPr/>
          </a:p>
          <a:p>
            <a:r>
              <a:rPr lang="en-US" sz="2600">
                <a:latin typeface="Arial"/>
              </a:rPr>
              <a:t>Purpose:</a:t>
            </a:r>
            <a:endParaRPr/>
          </a:p>
          <a:p>
            <a:r>
              <a:rPr lang="en-US" sz="2600">
                <a:latin typeface="Arial"/>
              </a:rPr>
              <a:t>Validate that users are able to create new users under company account. Validate that </a:t>
            </a:r>
            <a:r>
              <a:rPr lang="en-US" sz="2600">
                <a:latin typeface="Arial"/>
              </a:rPr>
              <a:t>	</a:t>
            </a:r>
            <a:r>
              <a:rPr lang="en-US" sz="2600">
                <a:latin typeface="Arial"/>
              </a:rPr>
              <a:t>users are notified when duplicating information at moment of user creation.</a:t>
            </a:r>
            <a:endParaRPr/>
          </a:p>
          <a:p>
            <a:r>
              <a:rPr lang="en-US" sz="2600">
                <a:latin typeface="Arial"/>
              </a:rPr>
              <a:t>Test Setup Environment:</a:t>
            </a:r>
            <a:endParaRPr/>
          </a:p>
          <a:p>
            <a:r>
              <a:rPr lang="en-US" sz="2600">
                <a:latin typeface="Arial"/>
              </a:rPr>
              <a:t>Tested on production environment. Link: </a:t>
            </a:r>
            <a:r>
              <a:rPr lang="en-US" sz="2600">
                <a:latin typeface="Arial"/>
              </a:rPr>
              <a:t>http://ibless.io</a:t>
            </a:r>
            <a:endParaRPr/>
          </a:p>
          <a:p>
            <a:r>
              <a:rPr lang="en-US" sz="2600">
                <a:latin typeface="Arial"/>
              </a:rPr>
              <a:t>Test Input(s):</a:t>
            </a:r>
            <a:endParaRPr/>
          </a:p>
          <a:p>
            <a:r>
              <a:rPr lang="en-US" sz="2600">
                <a:latin typeface="Arial"/>
              </a:rPr>
              <a:t>username: newuser123</a:t>
            </a:r>
            <a:endParaRPr/>
          </a:p>
          <a:p>
            <a:r>
              <a:rPr lang="en-US" sz="2600">
                <a:latin typeface="Arial"/>
              </a:rPr>
              <a:t>firstname: newuser123</a:t>
            </a:r>
            <a:endParaRPr/>
          </a:p>
          <a:p>
            <a:r>
              <a:rPr lang="en-US" sz="2600">
                <a:latin typeface="Arial"/>
              </a:rPr>
              <a:t>lastname: new</a:t>
            </a:r>
            <a:endParaRPr/>
          </a:p>
          <a:p>
            <a:r>
              <a:rPr lang="en-US" sz="2600">
                <a:latin typeface="Arial"/>
              </a:rPr>
              <a:t>e-mail: </a:t>
            </a:r>
            <a:r>
              <a:rPr lang="en-US" sz="2600">
                <a:latin typeface="Arial"/>
              </a:rPr>
              <a:t>newuser123@gmail.com</a:t>
            </a:r>
            <a:endParaRPr/>
          </a:p>
          <a:p>
            <a:r>
              <a:rPr lang="en-US" sz="2600">
                <a:latin typeface="Arial"/>
              </a:rPr>
              <a:t>role: manager's</a:t>
            </a:r>
            <a:endParaRPr/>
          </a:p>
          <a:p>
            <a:r>
              <a:rPr lang="en-US" sz="2600">
                <a:latin typeface="Arial"/>
              </a:rPr>
              <a:t>parent: 1510</a:t>
            </a:r>
            <a:endParaRPr/>
          </a:p>
          <a:p>
            <a:r>
              <a:rPr lang="en-US" sz="2600">
                <a:latin typeface="Arial"/>
              </a:rPr>
              <a:t>address: 123</a:t>
            </a:r>
            <a:endParaRPr/>
          </a:p>
          <a:p>
            <a:r>
              <a:rPr lang="en-US" sz="2600">
                <a:latin typeface="Arial"/>
              </a:rPr>
              <a:t>phone: 1234567899</a:t>
            </a:r>
            <a:endParaRPr/>
          </a:p>
          <a:p>
            <a:r>
              <a:rPr lang="en-US" sz="2600">
                <a:latin typeface="Arial"/>
              </a:rPr>
              <a:t>Expected Output(s):</a:t>
            </a:r>
            <a:endParaRPr/>
          </a:p>
          <a:p>
            <a:r>
              <a:rPr lang="en-US" sz="2600">
                <a:latin typeface="Arial"/>
              </a:rPr>
              <a:t>User is not created. Current user is notified that there is duplication of unique </a:t>
            </a:r>
            <a:r>
              <a:rPr lang="en-US" sz="2600">
                <a:latin typeface="Arial"/>
              </a:rPr>
              <a:t>	</a:t>
            </a:r>
            <a:r>
              <a:rPr lang="en-US" sz="2600">
                <a:latin typeface="Arial"/>
              </a:rPr>
              <a:t>information.</a:t>
            </a:r>
            <a:endParaRPr/>
          </a:p>
          <a:p>
            <a:r>
              <a:rPr lang="en-US" sz="2600">
                <a:latin typeface="Arial"/>
              </a:rPr>
              <a:t>Actual Output(s):</a:t>
            </a:r>
            <a:endParaRPr/>
          </a:p>
          <a:p>
            <a:r>
              <a:rPr lang="en-US" sz="2600">
                <a:latin typeface="Arial"/>
              </a:rPr>
              <a:t>User is not created. Current user is notified that there is duplication of unique </a:t>
            </a:r>
            <a:r>
              <a:rPr lang="en-US" sz="2600">
                <a:latin typeface="Arial"/>
              </a:rPr>
              <a:t>	</a:t>
            </a:r>
            <a:r>
              <a:rPr lang="en-US" sz="2600">
                <a:latin typeface="Arial"/>
              </a:rPr>
              <a:t>information. (TEST PASSED)</a:t>
            </a:r>
            <a:endParaRPr/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390">
                <a:latin typeface="Arial"/>
              </a:rPr>
              <a:t>Test Cases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2600">
                <a:latin typeface="Arial"/>
              </a:rPr>
              <a:t>     </a:t>
            </a:r>
            <a:r>
              <a:rPr lang="en-US" sz="2600">
                <a:latin typeface="Arial"/>
              </a:rPr>
              <a:t>Tested Use Case: Analytics Sunny Day</a:t>
            </a:r>
            <a:endParaRPr/>
          </a:p>
          <a:p>
            <a:r>
              <a:rPr lang="en-US" sz="2600">
                <a:latin typeface="Arial"/>
              </a:rPr>
              <a:t>Purpose:</a:t>
            </a:r>
            <a:endParaRPr/>
          </a:p>
          <a:p>
            <a:r>
              <a:rPr lang="en-US" sz="2600">
                <a:latin typeface="Arial"/>
              </a:rPr>
              <a:t>Validate that users can filter information by inputting filtering constraints.</a:t>
            </a:r>
            <a:endParaRPr/>
          </a:p>
          <a:p>
            <a:r>
              <a:rPr lang="en-US" sz="2600">
                <a:latin typeface="Arial"/>
              </a:rPr>
              <a:t>Validate that if users input invalid constraints no filtering takes place.</a:t>
            </a:r>
            <a:endParaRPr/>
          </a:p>
          <a:p>
            <a:r>
              <a:rPr lang="en-US" sz="2600">
                <a:latin typeface="Arial"/>
              </a:rPr>
              <a:t>Test Setup Environment:</a:t>
            </a:r>
            <a:endParaRPr/>
          </a:p>
          <a:p>
            <a:r>
              <a:rPr lang="en-US" sz="2600">
                <a:latin typeface="Arial"/>
              </a:rPr>
              <a:t>Tested on production environment.</a:t>
            </a:r>
            <a:endParaRPr/>
          </a:p>
          <a:p>
            <a:r>
              <a:rPr lang="en-US" sz="2600">
                <a:latin typeface="Arial"/>
              </a:rPr>
              <a:t>Test Input(s):</a:t>
            </a:r>
            <a:endParaRPr/>
          </a:p>
          <a:p>
            <a:r>
              <a:rPr lang="en-US" sz="2600">
                <a:latin typeface="Arial"/>
              </a:rPr>
              <a:t>avg. spl from 0 to 150</a:t>
            </a:r>
            <a:endParaRPr/>
          </a:p>
          <a:p>
            <a:r>
              <a:rPr lang="en-US" sz="2600">
                <a:latin typeface="Arial"/>
              </a:rPr>
              <a:t>Expected Output(s):</a:t>
            </a:r>
            <a:endParaRPr/>
          </a:p>
          <a:p>
            <a:r>
              <a:rPr lang="en-US" sz="2600">
                <a:latin typeface="Arial"/>
              </a:rPr>
              <a:t>Filtered information is displayed.</a:t>
            </a:r>
            <a:endParaRPr/>
          </a:p>
          <a:p>
            <a:r>
              <a:rPr lang="en-US" sz="2600">
                <a:latin typeface="Arial"/>
              </a:rPr>
              <a:t>Actual Output(s):</a:t>
            </a:r>
            <a:endParaRPr/>
          </a:p>
          <a:p>
            <a:r>
              <a:rPr lang="en-US" sz="2600">
                <a:latin typeface="Arial"/>
              </a:rPr>
              <a:t>     </a:t>
            </a:r>
            <a:r>
              <a:rPr lang="en-US" sz="2600">
                <a:latin typeface="Arial"/>
              </a:rPr>
              <a:t>Filtered information is displayed. (TEST PASSED)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390">
                <a:latin typeface="Arial"/>
              </a:rPr>
              <a:t>Test Cases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2600">
                <a:latin typeface="Arial"/>
              </a:rPr>
              <a:t>     </a:t>
            </a:r>
            <a:r>
              <a:rPr lang="en-US" sz="2600">
                <a:latin typeface="Arial"/>
              </a:rPr>
              <a:t>Tested Use Case: Analytics Rainy Day</a:t>
            </a:r>
            <a:endParaRPr/>
          </a:p>
          <a:p>
            <a:r>
              <a:rPr lang="en-US" sz="2600">
                <a:latin typeface="Arial"/>
              </a:rPr>
              <a:t>Purpose:</a:t>
            </a:r>
            <a:endParaRPr/>
          </a:p>
          <a:p>
            <a:r>
              <a:rPr lang="en-US" sz="2600">
                <a:latin typeface="Arial"/>
              </a:rPr>
              <a:t>Validate that users can filter information by inputting filtering constraints.</a:t>
            </a:r>
            <a:endParaRPr/>
          </a:p>
          <a:p>
            <a:r>
              <a:rPr lang="en-US" sz="2600">
                <a:latin typeface="Arial"/>
              </a:rPr>
              <a:t>Validate that if users input invalid constraints no filtering takes place.</a:t>
            </a:r>
            <a:endParaRPr/>
          </a:p>
          <a:p>
            <a:r>
              <a:rPr lang="en-US" sz="2600">
                <a:latin typeface="Arial"/>
              </a:rPr>
              <a:t>Test Setup Environment:</a:t>
            </a:r>
            <a:endParaRPr/>
          </a:p>
          <a:p>
            <a:r>
              <a:rPr lang="en-US" sz="2600">
                <a:latin typeface="Arial"/>
              </a:rPr>
              <a:t>Tested on production environment.</a:t>
            </a:r>
            <a:endParaRPr/>
          </a:p>
          <a:p>
            <a:r>
              <a:rPr lang="en-US" sz="2600">
                <a:latin typeface="Arial"/>
              </a:rPr>
              <a:t>Test Input(s):</a:t>
            </a:r>
            <a:endParaRPr/>
          </a:p>
          <a:p>
            <a:r>
              <a:rPr lang="en-US" sz="2600">
                <a:latin typeface="Arial"/>
              </a:rPr>
              <a:t>avg. spl from word to word2</a:t>
            </a:r>
            <a:endParaRPr/>
          </a:p>
          <a:p>
            <a:r>
              <a:rPr lang="en-US" sz="2600">
                <a:latin typeface="Arial"/>
              </a:rPr>
              <a:t>Expected Output(s):</a:t>
            </a:r>
            <a:endParaRPr/>
          </a:p>
          <a:p>
            <a:r>
              <a:rPr lang="en-US" sz="2600">
                <a:latin typeface="Arial"/>
              </a:rPr>
              <a:t>No constraint is applied.</a:t>
            </a:r>
            <a:endParaRPr/>
          </a:p>
          <a:p>
            <a:r>
              <a:rPr lang="en-US" sz="2600">
                <a:latin typeface="Arial"/>
              </a:rPr>
              <a:t>Actual Output(s):</a:t>
            </a:r>
            <a:endParaRPr/>
          </a:p>
          <a:p>
            <a:r>
              <a:rPr lang="en-US" sz="2600">
                <a:latin typeface="Arial"/>
              </a:rPr>
              <a:t>     </a:t>
            </a:r>
            <a:r>
              <a:rPr lang="en-US" sz="2600">
                <a:latin typeface="Arial"/>
              </a:rPr>
              <a:t>No constraint is applied. (TEST PASSED)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390">
                <a:latin typeface="Arial"/>
              </a:rPr>
              <a:t>Project Management</a:t>
            </a:r>
            <a:endParaRPr/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504000" y="2969640"/>
            <a:ext cx="9072000" cy="204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390">
                <a:latin typeface="Arial"/>
              </a:rPr>
              <a:t>User Stories</a:t>
            </a:r>
            <a:endParaRPr/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268640" y="1828800"/>
            <a:ext cx="7601040" cy="4943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390">
                <a:latin typeface="Arial"/>
              </a:rPr>
              <a:t>User Stories</a:t>
            </a:r>
            <a:endParaRPr/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1280160" y="1933560"/>
            <a:ext cx="7581960" cy="4924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390">
                <a:latin typeface="Arial"/>
              </a:rPr>
              <a:t>Use Case Diagram</a:t>
            </a:r>
            <a:endParaRPr/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2560320" y="1645920"/>
            <a:ext cx="4759200" cy="5486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390">
                <a:latin typeface="Arial"/>
              </a:rPr>
              <a:t>Use Cases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2600">
                <a:latin typeface="Arial"/>
              </a:rPr>
              <a:t>Use case name</a:t>
            </a:r>
            <a:r>
              <a:rPr lang="en-US" sz="2600">
                <a:latin typeface="Arial"/>
              </a:rPr>
              <a:t>	</a:t>
            </a:r>
            <a:r>
              <a:rPr lang="en-US" sz="2600">
                <a:latin typeface="Arial"/>
              </a:rPr>
              <a:t>       Create User</a:t>
            </a:r>
            <a:endParaRPr/>
          </a:p>
          <a:p>
            <a:endParaRPr/>
          </a:p>
          <a:p>
            <a:r>
              <a:rPr lang="en-US" sz="2600">
                <a:latin typeface="Arial"/>
              </a:rPr>
              <a:t>Participating actors</a:t>
            </a:r>
            <a:r>
              <a:rPr lang="en-US" sz="2600">
                <a:latin typeface="Arial"/>
              </a:rPr>
              <a:t>	</a:t>
            </a:r>
            <a:r>
              <a:rPr lang="en-US" sz="2600">
                <a:latin typeface="Arial"/>
              </a:rPr>
              <a:t>  Master User/Subscriber</a:t>
            </a:r>
            <a:endParaRPr/>
          </a:p>
          <a:p>
            <a:endParaRPr/>
          </a:p>
          <a:p>
            <a:r>
              <a:rPr lang="en-US" sz="2600">
                <a:latin typeface="Arial"/>
              </a:rPr>
              <a:t>Flow of events</a:t>
            </a:r>
            <a:r>
              <a:rPr lang="en-US" sz="2600">
                <a:latin typeface="Arial"/>
              </a:rPr>
              <a:t>	</a:t>
            </a:r>
            <a:r>
              <a:rPr lang="en-US" sz="2600">
                <a:latin typeface="Arial"/>
              </a:rPr>
              <a:t>            1. The Master User accesses the “Create User” function of the website.</a:t>
            </a:r>
            <a:endParaRPr/>
          </a:p>
          <a:p>
            <a:r>
              <a:rPr lang="en-US" sz="2600">
                <a:latin typeface="Arial"/>
              </a:rPr>
              <a:t> </a:t>
            </a:r>
            <a:r>
              <a:rPr lang="en-US" sz="2600">
                <a:latin typeface="Arial"/>
              </a:rPr>
              <a:t>	</a:t>
            </a:r>
            <a:r>
              <a:rPr lang="en-US" sz="2600">
                <a:latin typeface="Arial"/>
              </a:rPr>
              <a:t>	</a:t>
            </a:r>
            <a:r>
              <a:rPr lang="en-US" sz="2600">
                <a:latin typeface="Arial"/>
              </a:rPr>
              <a:t>	</a:t>
            </a:r>
            <a:r>
              <a:rPr lang="en-US" sz="2600">
                <a:latin typeface="Arial"/>
              </a:rPr>
              <a:t>	</a:t>
            </a:r>
            <a:r>
              <a:rPr lang="en-US" sz="2600">
                <a:latin typeface="Arial"/>
              </a:rPr>
              <a:t>                                </a:t>
            </a:r>
            <a:r>
              <a:rPr lang="en-US" sz="2600">
                <a:latin typeface="Arial"/>
              </a:rPr>
              <a:t>2. iBLESS responds by presenting a form to the User.</a:t>
            </a:r>
            <a:endParaRPr/>
          </a:p>
          <a:p>
            <a:r>
              <a:rPr lang="en-US" sz="2600">
                <a:latin typeface="Arial"/>
              </a:rPr>
              <a:t>                                     </a:t>
            </a:r>
            <a:r>
              <a:rPr lang="en-US" sz="2600">
                <a:latin typeface="Arial"/>
              </a:rPr>
              <a:t>3. The Master User fills out the form by typing username, firstname, lastname, e-mail address, address, city, state, zip                                              code, cellphone number, parent, userType, employeeID, and jobTitle. The Master User clicks submit.</a:t>
            </a:r>
            <a:endParaRPr/>
          </a:p>
          <a:p>
            <a:r>
              <a:rPr lang="en-US" sz="2600">
                <a:latin typeface="Arial"/>
              </a:rPr>
              <a:t>                                     </a:t>
            </a:r>
            <a:r>
              <a:rPr lang="en-US" sz="2600">
                <a:latin typeface="Arial"/>
              </a:rPr>
              <a:t>4. iBLESS receives the information, validates it, and creates a user account under the Master User table and a user                                                  account under the general table. The table is refreshed so that the Master User can see the new user added.</a:t>
            </a:r>
            <a:endParaRPr/>
          </a:p>
          <a:p>
            <a:endParaRPr/>
          </a:p>
          <a:p>
            <a:r>
              <a:rPr lang="en-US" sz="2600">
                <a:latin typeface="Arial"/>
              </a:rPr>
              <a:t>Entry condition</a:t>
            </a:r>
            <a:r>
              <a:rPr lang="en-US" sz="2600">
                <a:latin typeface="Arial"/>
              </a:rPr>
              <a:t>	</a:t>
            </a:r>
            <a:r>
              <a:rPr lang="en-US" sz="2600">
                <a:latin typeface="Arial"/>
              </a:rPr>
              <a:t>             The Master User is inside the “Create User” function of the website, and has </a:t>
            </a:r>
            <a:r>
              <a:rPr lang="en-US" sz="2600">
                <a:latin typeface="Arial"/>
              </a:rPr>
              <a:t>	</a:t>
            </a:r>
            <a:r>
              <a:rPr lang="en-US" sz="2600">
                <a:latin typeface="Arial"/>
              </a:rPr>
              <a:t>	</a:t>
            </a:r>
            <a:r>
              <a:rPr lang="en-US" sz="2600">
                <a:latin typeface="Arial"/>
              </a:rPr>
              <a:t>	</a:t>
            </a:r>
            <a:r>
              <a:rPr lang="en-US" sz="2600">
                <a:latin typeface="Arial"/>
              </a:rPr>
              <a:t>	</a:t>
            </a:r>
            <a:r>
              <a:rPr lang="en-US" sz="2600">
                <a:latin typeface="Arial"/>
              </a:rPr>
              <a:t>created a hierarchy in the “Create Table”                                       function of the website.</a:t>
            </a:r>
            <a:endParaRPr/>
          </a:p>
          <a:p>
            <a:endParaRPr/>
          </a:p>
          <a:p>
            <a:r>
              <a:rPr lang="en-US" sz="2600">
                <a:latin typeface="Arial"/>
              </a:rPr>
              <a:t>Exit condition</a:t>
            </a:r>
            <a:r>
              <a:rPr lang="en-US" sz="2600">
                <a:latin typeface="Arial"/>
              </a:rPr>
              <a:t>	</a:t>
            </a:r>
            <a:r>
              <a:rPr lang="en-US" sz="2600">
                <a:latin typeface="Arial"/>
              </a:rPr>
              <a:t>	</a:t>
            </a:r>
            <a:r>
              <a:rPr lang="en-US" sz="2600">
                <a:latin typeface="Arial"/>
              </a:rPr>
              <a:t>            The Master User sees the new user listed in the table.</a:t>
            </a:r>
            <a:endParaRPr/>
          </a:p>
          <a:p>
            <a:endParaRPr/>
          </a:p>
          <a:p>
            <a:r>
              <a:rPr lang="en-US" sz="2600">
                <a:latin typeface="Arial"/>
              </a:rPr>
              <a:t>Quality requirements</a:t>
            </a:r>
            <a:r>
              <a:rPr lang="en-US" sz="2600">
                <a:latin typeface="Arial"/>
              </a:rPr>
              <a:t>	</a:t>
            </a:r>
            <a:r>
              <a:rPr lang="en-US" sz="2600">
                <a:latin typeface="Arial"/>
              </a:rPr>
              <a:t>  The new user is created in less than 2 seconds.</a:t>
            </a:r>
            <a:endParaRPr/>
          </a:p>
          <a:p>
            <a:endParaRPr/>
          </a:p>
          <a:p>
            <a:endParaRPr/>
          </a:p>
          <a:p>
            <a:r>
              <a:rPr b="1" lang="en-US" sz="1600">
                <a:latin typeface="Arial"/>
              </a:rPr>
              <a:t>User Story Card: #117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390">
                <a:latin typeface="Arial"/>
              </a:rPr>
              <a:t>Use Case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504000" y="180000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r>
              <a:rPr lang="en-US" sz="2600">
                <a:latin typeface="Arial"/>
              </a:rPr>
              <a:t>Use case name</a:t>
            </a:r>
            <a:r>
              <a:rPr lang="en-US" sz="2600">
                <a:latin typeface="Arial"/>
              </a:rPr>
              <a:t>	</a:t>
            </a:r>
            <a:r>
              <a:rPr lang="en-US" sz="2600">
                <a:latin typeface="Arial"/>
              </a:rPr>
              <a:t>	</a:t>
            </a:r>
            <a:r>
              <a:rPr lang="en-US" sz="2600">
                <a:latin typeface="Arial"/>
              </a:rPr>
              <a:t>View Data Using Analytics</a:t>
            </a:r>
            <a:endParaRPr/>
          </a:p>
          <a:p>
            <a:endParaRPr/>
          </a:p>
          <a:p>
            <a:r>
              <a:rPr lang="en-US" sz="2600">
                <a:latin typeface="Arial"/>
              </a:rPr>
              <a:t>Participating actors</a:t>
            </a:r>
            <a:r>
              <a:rPr lang="en-US" sz="2600">
                <a:latin typeface="Arial"/>
              </a:rPr>
              <a:t>	</a:t>
            </a:r>
            <a:r>
              <a:rPr lang="en-US" sz="2600">
                <a:latin typeface="Arial"/>
              </a:rPr>
              <a:t>Universal User</a:t>
            </a:r>
            <a:endParaRPr/>
          </a:p>
          <a:p>
            <a:endParaRPr/>
          </a:p>
          <a:p>
            <a:r>
              <a:rPr lang="en-US" sz="2600">
                <a:latin typeface="Arial"/>
              </a:rPr>
              <a:t>Flow of events</a:t>
            </a:r>
            <a:r>
              <a:rPr lang="en-US" sz="2600">
                <a:latin typeface="Arial"/>
              </a:rPr>
              <a:t>	</a:t>
            </a:r>
            <a:r>
              <a:rPr lang="en-US" sz="2600">
                <a:latin typeface="Arial"/>
              </a:rPr>
              <a:t>	</a:t>
            </a:r>
            <a:r>
              <a:rPr lang="en-US" sz="2600">
                <a:latin typeface="Arial"/>
              </a:rPr>
              <a:t>     1. The Universal User accesses analytics.</a:t>
            </a:r>
            <a:endParaRPr/>
          </a:p>
          <a:p>
            <a:r>
              <a:rPr lang="en-US" sz="2600">
                <a:latin typeface="Arial"/>
              </a:rPr>
              <a:t>                                   </a:t>
            </a:r>
            <a:r>
              <a:rPr lang="en-US" sz="2600">
                <a:latin typeface="Arial"/>
              </a:rPr>
              <a:t>2. iBLESS responds by presenting a form to the User.</a:t>
            </a:r>
            <a:endParaRPr/>
          </a:p>
          <a:p>
            <a:r>
              <a:rPr lang="en-US" sz="2600">
                <a:latin typeface="Arial"/>
              </a:rPr>
              <a:t>                                   </a:t>
            </a:r>
            <a:r>
              <a:rPr lang="en-US" sz="2600">
                <a:latin typeface="Arial"/>
              </a:rPr>
              <a:t>3. The Universal User provides the username and password.</a:t>
            </a:r>
            <a:endParaRPr/>
          </a:p>
          <a:p>
            <a:r>
              <a:rPr lang="en-US" sz="2600">
                <a:latin typeface="Arial"/>
              </a:rPr>
              <a:t>                                   </a:t>
            </a:r>
            <a:r>
              <a:rPr lang="en-US" sz="2600">
                <a:latin typeface="Arial"/>
              </a:rPr>
              <a:t>4. iBLESS responds by validating the information and presenting a form to the User.</a:t>
            </a:r>
            <a:endParaRPr/>
          </a:p>
          <a:p>
            <a:r>
              <a:rPr lang="en-US" sz="2600">
                <a:latin typeface="Arial"/>
              </a:rPr>
              <a:t>                                   </a:t>
            </a:r>
            <a:r>
              <a:rPr lang="en-US" sz="2600">
                <a:latin typeface="Arial"/>
              </a:rPr>
              <a:t>5. The Master User clicks in the analytics label that they want to review.</a:t>
            </a:r>
            <a:endParaRPr/>
          </a:p>
          <a:p>
            <a:r>
              <a:rPr lang="en-US" sz="2600">
                <a:latin typeface="Arial"/>
              </a:rPr>
              <a:t>                                   </a:t>
            </a:r>
            <a:r>
              <a:rPr lang="en-US" sz="2600">
                <a:latin typeface="Arial"/>
              </a:rPr>
              <a:t>6. iBLESS responds by presenting a form to the User.</a:t>
            </a:r>
            <a:r>
              <a:rPr lang="en-US" sz="2600">
                <a:latin typeface="Arial"/>
              </a:rPr>
              <a:t>	</a:t>
            </a:r>
            <a:r>
              <a:rPr lang="en-US" sz="2600">
                <a:latin typeface="Arial"/>
              </a:rPr>
              <a:t>	</a:t>
            </a:r>
            <a:r>
              <a:rPr lang="en-US" sz="2600">
                <a:latin typeface="Arial"/>
              </a:rPr>
              <a:t>             </a:t>
            </a:r>
            <a:endParaRPr/>
          </a:p>
          <a:p>
            <a:r>
              <a:rPr lang="en-US" sz="2600">
                <a:latin typeface="Arial"/>
              </a:rPr>
              <a:t>                                   </a:t>
            </a:r>
            <a:r>
              <a:rPr lang="en-US" sz="2600">
                <a:latin typeface="Arial"/>
              </a:rPr>
              <a:t>7. The Master User types or clicks the filters to use in the query.</a:t>
            </a:r>
            <a:endParaRPr/>
          </a:p>
          <a:p>
            <a:r>
              <a:rPr lang="en-US" sz="2600">
                <a:latin typeface="Arial"/>
              </a:rPr>
              <a:t>                                   </a:t>
            </a:r>
            <a:r>
              <a:rPr lang="en-US" sz="2600">
                <a:latin typeface="Arial"/>
              </a:rPr>
              <a:t>8. iBLESS responds by showing all data available that fulfill the criteria provided by the User.</a:t>
            </a:r>
            <a:endParaRPr/>
          </a:p>
          <a:p>
            <a:endParaRPr/>
          </a:p>
          <a:p>
            <a:r>
              <a:rPr lang="en-US" sz="2600">
                <a:latin typeface="Arial"/>
              </a:rPr>
              <a:t>Entry condition</a:t>
            </a:r>
            <a:r>
              <a:rPr lang="en-US" sz="2600">
                <a:latin typeface="Arial"/>
              </a:rPr>
              <a:t>	</a:t>
            </a:r>
            <a:r>
              <a:rPr lang="en-US" sz="2600">
                <a:latin typeface="Arial"/>
              </a:rPr>
              <a:t>          The Universal User is inside the “Analytics” section of the system.</a:t>
            </a:r>
            <a:endParaRPr/>
          </a:p>
          <a:p>
            <a:endParaRPr/>
          </a:p>
          <a:p>
            <a:r>
              <a:rPr lang="en-US" sz="2600">
                <a:latin typeface="Arial"/>
              </a:rPr>
              <a:t>Exit condition</a:t>
            </a:r>
            <a:r>
              <a:rPr lang="en-US" sz="2600">
                <a:latin typeface="Arial"/>
              </a:rPr>
              <a:t>	</a:t>
            </a:r>
            <a:r>
              <a:rPr lang="en-US" sz="2600">
                <a:latin typeface="Arial"/>
              </a:rPr>
              <a:t>	</a:t>
            </a:r>
            <a:r>
              <a:rPr lang="en-US" sz="2600">
                <a:latin typeface="Arial"/>
              </a:rPr>
              <a:t>     The Universal User has reviewed all the information based on the filters.</a:t>
            </a:r>
            <a:endParaRPr/>
          </a:p>
          <a:p>
            <a:endParaRPr/>
          </a:p>
          <a:p>
            <a:r>
              <a:rPr lang="en-US" sz="2600">
                <a:latin typeface="Arial"/>
              </a:rPr>
              <a:t>Quality requirements</a:t>
            </a:r>
            <a:r>
              <a:rPr lang="en-US" sz="2600">
                <a:latin typeface="Arial"/>
              </a:rPr>
              <a:t>	</a:t>
            </a:r>
            <a:r>
              <a:rPr lang="en-US" sz="2600">
                <a:latin typeface="Arial"/>
              </a:rPr>
              <a:t>The queries are attractive and responsive.</a:t>
            </a:r>
            <a:endParaRPr/>
          </a:p>
          <a:p>
            <a:endParaRPr/>
          </a:p>
          <a:p>
            <a:pPr>
              <a:lnSpc>
                <a:spcPct val="150000"/>
              </a:lnSpc>
            </a:pPr>
            <a:r>
              <a:rPr b="1" lang="en-US" sz="1600">
                <a:latin typeface="Arial"/>
              </a:rPr>
              <a:t>User Story Card: #118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576000"/>
            <a:ext cx="7200000" cy="7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3390">
                <a:latin typeface="Arial"/>
              </a:rPr>
              <a:t>Sequence Diagrams</a:t>
            </a:r>
            <a:endParaRPr/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173240" y="2194560"/>
            <a:ext cx="7819560" cy="4601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