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9" r:id="rId8"/>
    <p:sldId id="270" r:id="rId9"/>
    <p:sldId id="271" r:id="rId10"/>
    <p:sldId id="272" r:id="rId11"/>
    <p:sldId id="262" r:id="rId12"/>
    <p:sldId id="281" r:id="rId13"/>
    <p:sldId id="268" r:id="rId14"/>
    <p:sldId id="273" r:id="rId15"/>
    <p:sldId id="274" r:id="rId16"/>
    <p:sldId id="275" r:id="rId17"/>
    <p:sldId id="263" r:id="rId18"/>
    <p:sldId id="264" r:id="rId19"/>
    <p:sldId id="276" r:id="rId20"/>
    <p:sldId id="277" r:id="rId21"/>
    <p:sldId id="278" r:id="rId22"/>
    <p:sldId id="265" r:id="rId23"/>
    <p:sldId id="266" r:id="rId24"/>
    <p:sldId id="279" r:id="rId25"/>
    <p:sldId id="26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4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1"/>
    </mc:Choice>
    <mc:Fallback>
      <c:style val="21"/>
    </mc:Fallback>
  </mc:AlternateContent>
  <c:chart>
    <c:title>
      <c:tx>
        <c:rich>
          <a:bodyPr/>
          <a:lstStyle/>
          <a:p>
            <a:pPr>
              <a:defRPr/>
            </a:pPr>
            <a:r>
              <a:rPr lang="en-US"/>
              <a:t>Project Plan</a:t>
            </a:r>
          </a:p>
        </c:rich>
      </c:tx>
      <c:overlay val="0"/>
    </c:title>
    <c:autoTitleDeleted val="0"/>
    <c:plotArea>
      <c:layout/>
      <c:barChart>
        <c:barDir val="bar"/>
        <c:grouping val="stacked"/>
        <c:varyColors val="0"/>
        <c:dLbls>
          <c:showLegendKey val="0"/>
          <c:showVal val="0"/>
          <c:showCatName val="0"/>
          <c:showSerName val="0"/>
          <c:showPercent val="0"/>
          <c:showBubbleSize val="0"/>
        </c:dLbls>
        <c:gapWidth val="150"/>
        <c:overlap val="100"/>
        <c:axId val="1786335424"/>
        <c:axId val="1791581840"/>
      </c:barChart>
      <c:catAx>
        <c:axId val="1786335424"/>
        <c:scaling>
          <c:orientation val="minMax"/>
        </c:scaling>
        <c:delete val="0"/>
        <c:axPos val="l"/>
        <c:numFmt formatCode="General" sourceLinked="1"/>
        <c:majorTickMark val="out"/>
        <c:minorTickMark val="none"/>
        <c:tickLblPos val="nextTo"/>
        <c:crossAx val="1791581840"/>
        <c:crosses val="autoZero"/>
        <c:auto val="1"/>
        <c:lblAlgn val="ctr"/>
        <c:lblOffset val="100"/>
        <c:noMultiLvlLbl val="0"/>
      </c:catAx>
      <c:valAx>
        <c:axId val="1791581840"/>
        <c:scaling>
          <c:orientation val="minMax"/>
        </c:scaling>
        <c:delete val="0"/>
        <c:axPos val="b"/>
        <c:majorGridlines/>
        <c:numFmt formatCode="m/d/yy" sourceLinked="1"/>
        <c:majorTickMark val="out"/>
        <c:minorTickMark val="none"/>
        <c:tickLblPos val="nextTo"/>
        <c:crossAx val="1786335424"/>
        <c:crosses val="autoZero"/>
        <c:crossBetween val="between"/>
      </c:valAx>
    </c:plotArea>
    <c:plotVisOnly val="1"/>
    <c:dispBlanksAs val="gap"/>
    <c:showDLblsOverMax val="0"/>
  </c:chart>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229531" cy="3585516"/>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7E879E-1688-444C-82C2-7ACB9E9BDDF0}"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E879E-1688-444C-82C2-7ACB9E9BDDF0}"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E879E-1688-444C-82C2-7ACB9E9BDDF0}"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7E879E-1688-444C-82C2-7ACB9E9BDDF0}"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27E879E-1688-444C-82C2-7ACB9E9BDDF0}"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7E879E-1688-444C-82C2-7ACB9E9BDDF0}" type="datetimeFigureOut">
              <a:rPr lang="en-US" smtClean="0"/>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98A74-9C94-DB4C-A5E2-28AE7CEC0DA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7E879E-1688-444C-82C2-7ACB9E9BDDF0}" type="datetimeFigureOut">
              <a:rPr lang="en-US" smtClean="0"/>
              <a:t>7/31/2015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7E879E-1688-444C-82C2-7ACB9E9BDDF0}" type="datetimeFigureOut">
              <a:rPr lang="en-US" smtClean="0"/>
              <a:t>7/31/2015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E879E-1688-444C-82C2-7ACB9E9BDDF0}" type="datetimeFigureOut">
              <a:rPr lang="en-US" smtClean="0"/>
              <a:t>7/31/2015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27E879E-1688-444C-82C2-7ACB9E9BDDF0}" type="datetimeFigureOut">
              <a:rPr lang="en-US" smtClean="0"/>
              <a:t>7/31/2015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F798A74-9C94-DB4C-A5E2-28AE7CEC0D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E879E-1688-444C-82C2-7ACB9E9BDDF0}" type="datetimeFigureOut">
              <a:rPr lang="en-US" smtClean="0"/>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98A74-9C94-DB4C-A5E2-28AE7CEC0D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27E879E-1688-444C-82C2-7ACB9E9BDDF0}" type="datetimeFigureOut">
              <a:rPr lang="en-US" smtClean="0"/>
              <a:t>7/31/2015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F798A74-9C94-DB4C-A5E2-28AE7CEC0D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Labs </a:t>
            </a:r>
            <a:r>
              <a:rPr lang="en-US" dirty="0" smtClean="0"/>
              <a:t>3.0</a:t>
            </a:r>
            <a:endParaRPr lang="en-US" dirty="0"/>
          </a:p>
        </p:txBody>
      </p:sp>
      <p:sp>
        <p:nvSpPr>
          <p:cNvPr id="3" name="Subtitle 2"/>
          <p:cNvSpPr>
            <a:spLocks noGrp="1"/>
          </p:cNvSpPr>
          <p:nvPr>
            <p:ph type="subTitle" idx="1"/>
          </p:nvPr>
        </p:nvSpPr>
        <p:spPr/>
        <p:txBody>
          <a:bodyPr/>
          <a:lstStyle/>
          <a:p>
            <a:r>
              <a:rPr lang="en-US" dirty="0" smtClean="0"/>
              <a:t>Senior Project – Summer 2015</a:t>
            </a:r>
            <a:endParaRPr lang="en-US" dirty="0"/>
          </a:p>
        </p:txBody>
      </p:sp>
      <p:sp>
        <p:nvSpPr>
          <p:cNvPr id="7" name="Title 1"/>
          <p:cNvSpPr txBox="1">
            <a:spLocks/>
          </p:cNvSpPr>
          <p:nvPr/>
        </p:nvSpPr>
        <p:spPr>
          <a:xfrm rot="19140000">
            <a:off x="1851077" y="3031016"/>
            <a:ext cx="5648623" cy="1113767"/>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r>
              <a:rPr lang="en-US" sz="1400" spc="400" dirty="0">
                <a:latin typeface="+mn-lt"/>
                <a:cs typeface="Tunga" pitchFamily="2"/>
              </a:rPr>
              <a:t>Crystal </a:t>
            </a:r>
            <a:r>
              <a:rPr lang="en-US" sz="1400" spc="400" dirty="0" smtClean="0">
                <a:latin typeface="+mn-lt"/>
                <a:cs typeface="Tunga" pitchFamily="2"/>
              </a:rPr>
              <a:t>Rivera – Scrum Master</a:t>
            </a:r>
            <a:endParaRPr lang="en-US" sz="1400" spc="400" dirty="0">
              <a:latin typeface="+mn-lt"/>
              <a:cs typeface="Tunga" pitchFamily="2"/>
            </a:endParaRPr>
          </a:p>
          <a:p>
            <a:r>
              <a:rPr lang="en-US" sz="1400" spc="400" dirty="0">
                <a:latin typeface="+mn-lt"/>
                <a:cs typeface="Tunga" pitchFamily="2"/>
              </a:rPr>
              <a:t>Johann </a:t>
            </a:r>
            <a:r>
              <a:rPr lang="en-US" sz="1400" spc="400" dirty="0" err="1">
                <a:latin typeface="+mn-lt"/>
                <a:cs typeface="Tunga" pitchFamily="2"/>
              </a:rPr>
              <a:t>Henao</a:t>
            </a:r>
            <a:endParaRPr lang="en-US" sz="1400" spc="400" dirty="0">
              <a:latin typeface="+mn-lt"/>
              <a:cs typeface="Tunga" pitchFamily="2"/>
            </a:endParaRPr>
          </a:p>
          <a:p>
            <a:r>
              <a:rPr lang="en-US" sz="1400" spc="400" dirty="0">
                <a:latin typeface="+mn-lt"/>
                <a:cs typeface="Tunga" pitchFamily="2"/>
              </a:rPr>
              <a:t>Daniel Gonzalez</a:t>
            </a:r>
          </a:p>
          <a:p>
            <a:r>
              <a:rPr lang="en-US" sz="1400" spc="400" dirty="0">
                <a:latin typeface="+mn-lt"/>
                <a:cs typeface="Tunga" pitchFamily="2"/>
              </a:rPr>
              <a:t>Juan </a:t>
            </a:r>
            <a:r>
              <a:rPr lang="en-US" sz="1400" spc="400" dirty="0" err="1">
                <a:latin typeface="+mn-lt"/>
                <a:cs typeface="Tunga" pitchFamily="2"/>
              </a:rPr>
              <a:t>Riano</a:t>
            </a:r>
            <a:endParaRPr lang="en-US" sz="1400" spc="400" dirty="0">
              <a:latin typeface="+mn-lt"/>
              <a:cs typeface="Tunga" pitchFamily="2"/>
            </a:endParaRPr>
          </a:p>
          <a:p>
            <a:r>
              <a:rPr lang="en-US" sz="1400" spc="400" dirty="0" err="1">
                <a:latin typeface="+mn-lt"/>
                <a:cs typeface="Tunga" pitchFamily="2"/>
              </a:rPr>
              <a:t>Trung</a:t>
            </a:r>
            <a:r>
              <a:rPr lang="en-US" sz="1400" spc="400" dirty="0">
                <a:latin typeface="+mn-lt"/>
                <a:cs typeface="Tunga" pitchFamily="2"/>
              </a:rPr>
              <a:t> Ngo</a:t>
            </a:r>
          </a:p>
        </p:txBody>
      </p:sp>
    </p:spTree>
    <p:extLst>
      <p:ext uri="{BB962C8B-B14F-4D97-AF65-F5344CB8AC3E}">
        <p14:creationId xmlns:p14="http://schemas.microsoft.com/office/powerpoint/2010/main" val="1202092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Use Cases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43605246"/>
              </p:ext>
            </p:extLst>
          </p:nvPr>
        </p:nvGraphicFramePr>
        <p:xfrm>
          <a:off x="463639" y="1100138"/>
          <a:ext cx="8255358" cy="5222240"/>
        </p:xfrm>
        <a:graphic>
          <a:graphicData uri="http://schemas.openxmlformats.org/drawingml/2006/table">
            <a:tbl>
              <a:tblPr firstRow="1" bandRow="1">
                <a:tableStyleId>{5C22544A-7EE6-4342-B048-85BDC9FD1C3A}</a:tableStyleId>
              </a:tblPr>
              <a:tblGrid>
                <a:gridCol w="2099257"/>
                <a:gridCol w="6156101"/>
              </a:tblGrid>
              <a:tr h="370840">
                <a:tc>
                  <a:txBody>
                    <a:bodyPr/>
                    <a:lstStyle/>
                    <a:p>
                      <a:r>
                        <a:rPr lang="en-US" dirty="0" smtClean="0"/>
                        <a:t>Name</a:t>
                      </a:r>
                      <a:endParaRPr lang="en-US" dirty="0"/>
                    </a:p>
                  </a:txBody>
                  <a:tcPr/>
                </a:tc>
                <a:tc>
                  <a:txBody>
                    <a:bodyPr/>
                    <a:lstStyle/>
                    <a:p>
                      <a:r>
                        <a:rPr lang="en-US" dirty="0" smtClean="0"/>
                        <a:t>Stress</a:t>
                      </a:r>
                      <a:r>
                        <a:rPr lang="en-US" baseline="0" dirty="0" smtClean="0"/>
                        <a:t> test Guacamole &amp;</a:t>
                      </a:r>
                      <a:br>
                        <a:rPr lang="en-US" baseline="0" dirty="0" smtClean="0"/>
                      </a:br>
                      <a:r>
                        <a:rPr lang="en-US" baseline="0" dirty="0" smtClean="0"/>
                        <a:t>Monitor Guacamole’s impact on the Host Server.</a:t>
                      </a:r>
                      <a:endParaRPr lang="en-US" dirty="0"/>
                    </a:p>
                  </a:txBody>
                  <a:tcPr/>
                </a:tc>
              </a:tr>
              <a:tr h="370840">
                <a:tc>
                  <a:txBody>
                    <a:bodyPr/>
                    <a:lstStyle/>
                    <a:p>
                      <a:r>
                        <a:rPr lang="en-US" dirty="0" smtClean="0"/>
                        <a:t>Description:</a:t>
                      </a:r>
                      <a:endParaRPr lang="en-US" dirty="0"/>
                    </a:p>
                  </a:txBody>
                  <a:tcPr/>
                </a:tc>
                <a:tc>
                  <a:txBody>
                    <a:bodyPr/>
                    <a:lstStyle/>
                    <a:p>
                      <a:r>
                        <a:rPr lang="en-US" dirty="0" smtClean="0"/>
                        <a:t>Guacamole</a:t>
                      </a:r>
                      <a:r>
                        <a:rPr lang="en-US" baseline="0" dirty="0" smtClean="0"/>
                        <a:t> for Virtual Labs must be able to handle 100+ concurrent RDP sessions. Guacamole must handle that without bringing the host server to a halt.</a:t>
                      </a:r>
                      <a:endParaRPr lang="en-US" dirty="0"/>
                    </a:p>
                  </a:txBody>
                  <a:tcPr/>
                </a:tc>
              </a:tr>
              <a:tr h="370840">
                <a:tc>
                  <a:txBody>
                    <a:bodyPr/>
                    <a:lstStyle/>
                    <a:p>
                      <a:r>
                        <a:rPr lang="en-US" dirty="0" smtClean="0"/>
                        <a:t>Actors:</a:t>
                      </a:r>
                      <a:endParaRPr lang="en-US" dirty="0"/>
                    </a:p>
                  </a:txBody>
                  <a:tcPr/>
                </a:tc>
                <a:tc>
                  <a:txBody>
                    <a:bodyPr/>
                    <a:lstStyle/>
                    <a:p>
                      <a:r>
                        <a:rPr lang="en-US" dirty="0" smtClean="0"/>
                        <a:t>Guacamole administrator.</a:t>
                      </a:r>
                      <a:endParaRPr lang="en-US" dirty="0"/>
                    </a:p>
                  </a:txBody>
                  <a:tcPr/>
                </a:tc>
              </a:tr>
              <a:tr h="370840">
                <a:tc>
                  <a:txBody>
                    <a:bodyPr/>
                    <a:lstStyle/>
                    <a:p>
                      <a:r>
                        <a:rPr lang="en-US" dirty="0" smtClean="0"/>
                        <a:t>Pre conditions:</a:t>
                      </a:r>
                      <a:endParaRPr lang="en-US" dirty="0"/>
                    </a:p>
                  </a:txBody>
                  <a:tcPr/>
                </a:tc>
                <a:tc>
                  <a:txBody>
                    <a:bodyPr/>
                    <a:lstStyle/>
                    <a:p>
                      <a:r>
                        <a:rPr lang="en-US" dirty="0" smtClean="0"/>
                        <a:t>Ubuntu</a:t>
                      </a:r>
                      <a:r>
                        <a:rPr lang="en-US" baseline="0" dirty="0" smtClean="0"/>
                        <a:t> server 14.04 with Guacamole and the guacamole-</a:t>
                      </a:r>
                      <a:r>
                        <a:rPr lang="en-US" baseline="0" dirty="0" err="1" smtClean="0"/>
                        <a:t>noauth</a:t>
                      </a:r>
                      <a:r>
                        <a:rPr lang="en-US" baseline="0" dirty="0" smtClean="0"/>
                        <a:t> plugin setup.</a:t>
                      </a:r>
                      <a:endParaRPr lang="en-US" dirty="0"/>
                    </a:p>
                  </a:txBody>
                  <a:tcPr/>
                </a:tc>
              </a:tr>
              <a:tr h="370840">
                <a:tc>
                  <a:txBody>
                    <a:bodyPr/>
                    <a:lstStyle/>
                    <a:p>
                      <a:r>
                        <a:rPr lang="en-US" dirty="0" smtClean="0"/>
                        <a:t>Post conditions:</a:t>
                      </a:r>
                      <a:endParaRPr lang="en-US" dirty="0"/>
                    </a:p>
                  </a:txBody>
                  <a:tcPr/>
                </a:tc>
                <a:tc>
                  <a:txBody>
                    <a:bodyPr/>
                    <a:lstStyle/>
                    <a:p>
                      <a:r>
                        <a:rPr lang="en-US" dirty="0" smtClean="0"/>
                        <a:t>Logs files with test results. Charts</a:t>
                      </a:r>
                      <a:r>
                        <a:rPr lang="en-US" baseline="0" dirty="0" smtClean="0"/>
                        <a:t> bases on logs.</a:t>
                      </a:r>
                      <a:endParaRPr lang="en-US" dirty="0"/>
                    </a:p>
                  </a:txBody>
                  <a:tcPr/>
                </a:tc>
              </a:tr>
              <a:tr h="370840">
                <a:tc>
                  <a:txBody>
                    <a:bodyPr/>
                    <a:lstStyle/>
                    <a:p>
                      <a:r>
                        <a:rPr lang="en-US" dirty="0" smtClean="0"/>
                        <a:t>Success Scenario:</a:t>
                      </a:r>
                      <a:endParaRPr lang="en-US" dirty="0"/>
                    </a:p>
                  </a:txBody>
                  <a:tcPr/>
                </a:tc>
                <a:tc>
                  <a:txBody>
                    <a:bodyPr/>
                    <a:lstStyle/>
                    <a:p>
                      <a:pPr marL="342900" indent="-342900">
                        <a:buAutoNum type="arabicPeriod"/>
                      </a:pPr>
                      <a:r>
                        <a:rPr lang="en-US" dirty="0" smtClean="0"/>
                        <a:t>The</a:t>
                      </a:r>
                      <a:r>
                        <a:rPr lang="en-US" baseline="0" dirty="0" smtClean="0"/>
                        <a:t> administrator sets 100+ virtual windows machines. and 40+ bare metal windows computers.</a:t>
                      </a:r>
                    </a:p>
                    <a:p>
                      <a:pPr marL="342900" indent="-342900">
                        <a:buAutoNum type="arabicPeriod"/>
                      </a:pPr>
                      <a:r>
                        <a:rPr lang="en-US" baseline="0" dirty="0" smtClean="0"/>
                        <a:t>The administrator executes the guacamole-performance-test.py script.</a:t>
                      </a:r>
                    </a:p>
                    <a:p>
                      <a:pPr marL="342900" indent="-342900">
                        <a:buAutoNum type="arabicPeriod"/>
                      </a:pPr>
                      <a:r>
                        <a:rPr lang="en-US" baseline="0" dirty="0" smtClean="0"/>
                        <a:t>The administrator opens 3 RDP connections through Guacamole with each computer.</a:t>
                      </a:r>
                    </a:p>
                    <a:p>
                      <a:pPr marL="342900" indent="-342900">
                        <a:buAutoNum type="arabicPeriod"/>
                      </a:pPr>
                      <a:r>
                        <a:rPr lang="en-US" baseline="0" dirty="0" smtClean="0"/>
                        <a:t>The script displays and logs the server’s resources behavior as connections are added.</a:t>
                      </a:r>
                      <a:endParaRPr lang="en-US" dirty="0"/>
                    </a:p>
                  </a:txBody>
                  <a:tcPr/>
                </a:tc>
              </a:tr>
            </a:tbl>
          </a:graphicData>
        </a:graphic>
      </p:graphicFrame>
    </p:spTree>
    <p:extLst>
      <p:ext uri="{BB962C8B-B14F-4D97-AF65-F5344CB8AC3E}">
        <p14:creationId xmlns:p14="http://schemas.microsoft.com/office/powerpoint/2010/main" val="3421734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40" y="1100137"/>
            <a:ext cx="7536142" cy="5333551"/>
          </a:xfrm>
          <a:solidFill>
            <a:schemeClr val="bg1"/>
          </a:solidFill>
        </p:spPr>
      </p:pic>
    </p:spTree>
    <p:extLst>
      <p:ext uri="{BB962C8B-B14F-4D97-AF65-F5344CB8AC3E}">
        <p14:creationId xmlns:p14="http://schemas.microsoft.com/office/powerpoint/2010/main" val="405142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Sequence diagram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91" y="1100137"/>
            <a:ext cx="8055764" cy="4785508"/>
          </a:xfrm>
          <a:solidFill>
            <a:schemeClr val="bg1"/>
          </a:solidFill>
        </p:spPr>
      </p:pic>
    </p:spTree>
    <p:extLst>
      <p:ext uri="{BB962C8B-B14F-4D97-AF65-F5344CB8AC3E}">
        <p14:creationId xmlns:p14="http://schemas.microsoft.com/office/powerpoint/2010/main" val="3182942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a:t>
            </a:r>
            <a:endParaRPr lang="en-US" dirty="0"/>
          </a:p>
        </p:txBody>
      </p:sp>
      <p:sp>
        <p:nvSpPr>
          <p:cNvPr id="3" name="Content Placeholder 2"/>
          <p:cNvSpPr>
            <a:spLocks noGrp="1"/>
          </p:cNvSpPr>
          <p:nvPr>
            <p:ph idx="1"/>
          </p:nvPr>
        </p:nvSpPr>
        <p:spPr/>
        <p:txBody>
          <a:bodyPr>
            <a:normAutofit/>
          </a:bodyPr>
          <a:lstStyle/>
          <a:p>
            <a:endParaRPr lang="en-US" sz="1800" dirty="0"/>
          </a:p>
          <a:p>
            <a:r>
              <a:rPr lang="en-US" sz="1800" dirty="0" smtClean="0"/>
              <a:t>Virtual Labs is implemented with a three tier architecture pattern.</a:t>
            </a:r>
          </a:p>
          <a:p>
            <a:endParaRPr lang="en-US" sz="1800" dirty="0"/>
          </a:p>
          <a:p>
            <a:pPr marL="0" indent="0"/>
            <a:r>
              <a:rPr lang="en-US" sz="1800" dirty="0" smtClean="0"/>
              <a:t>Guacamole is located in the Presentation Tier, and interacts horizontally with other subsystems that are located in the same tier.</a:t>
            </a:r>
          </a:p>
          <a:p>
            <a:pPr marL="0" indent="0"/>
            <a:endParaRPr lang="en-US" sz="1800" dirty="0"/>
          </a:p>
          <a:p>
            <a:pPr marL="0" indent="0"/>
            <a:r>
              <a:rPr lang="en-US" sz="1800" dirty="0" smtClean="0"/>
              <a:t>Guacamole’s job is to serve as a bridge between an </a:t>
            </a:r>
            <a:r>
              <a:rPr lang="en-US" sz="1800" dirty="0" err="1" smtClean="0"/>
              <a:t>eFront</a:t>
            </a:r>
            <a:r>
              <a:rPr lang="en-US" sz="1800" dirty="0" smtClean="0"/>
              <a:t> module that displays a virtual lab, and the actual KVMs.</a:t>
            </a:r>
            <a:endParaRPr lang="en-US" sz="1800" dirty="0"/>
          </a:p>
        </p:txBody>
      </p:sp>
    </p:spTree>
    <p:extLst>
      <p:ext uri="{BB962C8B-B14F-4D97-AF65-F5344CB8AC3E}">
        <p14:creationId xmlns:p14="http://schemas.microsoft.com/office/powerpoint/2010/main" val="539162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deployment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569773"/>
              </p:ext>
            </p:extLst>
          </p:nvPr>
        </p:nvGraphicFramePr>
        <p:xfrm>
          <a:off x="914400" y="1466571"/>
          <a:ext cx="7429500" cy="2060662"/>
        </p:xfrm>
        <a:graphic>
          <a:graphicData uri="http://schemas.openxmlformats.org/drawingml/2006/table">
            <a:tbl>
              <a:tblPr firstRow="1" bandRow="1">
                <a:tableStyleId>{5C22544A-7EE6-4342-B048-85BDC9FD1C3A}</a:tableStyleId>
              </a:tblPr>
              <a:tblGrid>
                <a:gridCol w="3714750"/>
                <a:gridCol w="3714750"/>
              </a:tblGrid>
              <a:tr h="418923">
                <a:tc>
                  <a:txBody>
                    <a:bodyPr/>
                    <a:lstStyle/>
                    <a:p>
                      <a:r>
                        <a:rPr lang="en-US" dirty="0" smtClean="0"/>
                        <a:t>Hardware Requirements</a:t>
                      </a:r>
                      <a:endParaRPr lang="en-US" dirty="0"/>
                    </a:p>
                  </a:txBody>
                  <a:tcPr/>
                </a:tc>
                <a:tc>
                  <a:txBody>
                    <a:bodyPr/>
                    <a:lstStyle/>
                    <a:p>
                      <a:r>
                        <a:rPr lang="en-US" dirty="0" smtClean="0"/>
                        <a:t>Software</a:t>
                      </a:r>
                      <a:r>
                        <a:rPr lang="en-US" baseline="0" dirty="0" smtClean="0"/>
                        <a:t> Requirements</a:t>
                      </a:r>
                      <a:endParaRPr lang="en-US" dirty="0"/>
                    </a:p>
                  </a:txBody>
                  <a:tcPr/>
                </a:tc>
              </a:tr>
              <a:tr h="1641739">
                <a:tc>
                  <a:txBody>
                    <a:bodyPr/>
                    <a:lstStyle/>
                    <a:p>
                      <a:pPr>
                        <a:buFont typeface="Arial" panose="020B0604020202020204" pitchFamily="34" charset="0"/>
                        <a:buChar char="•"/>
                      </a:pPr>
                      <a:r>
                        <a:rPr lang="en-US" dirty="0" smtClean="0"/>
                        <a:t> Dual core 2.2 GHz processor</a:t>
                      </a:r>
                    </a:p>
                    <a:p>
                      <a:pPr>
                        <a:buFont typeface="Arial" panose="020B0604020202020204" pitchFamily="34" charset="0"/>
                        <a:buChar char="•"/>
                      </a:pPr>
                      <a:r>
                        <a:rPr lang="en-US" dirty="0" smtClean="0"/>
                        <a:t> 20 GB hard drive</a:t>
                      </a:r>
                    </a:p>
                    <a:p>
                      <a:pPr>
                        <a:buFont typeface="Arial" panose="020B0604020202020204" pitchFamily="34" charset="0"/>
                        <a:buChar char="•"/>
                      </a:pPr>
                      <a:r>
                        <a:rPr lang="en-US" dirty="0" smtClean="0"/>
                        <a:t> 4 GB of memory</a:t>
                      </a:r>
                    </a:p>
                    <a:p>
                      <a:pPr>
                        <a:buFont typeface="Arial" panose="020B0604020202020204" pitchFamily="34" charset="0"/>
                        <a:buChar char="•"/>
                      </a:pPr>
                      <a:r>
                        <a:rPr lang="en-US" baseline="0" dirty="0" smtClean="0"/>
                        <a:t> </a:t>
                      </a:r>
                      <a:r>
                        <a:rPr lang="en-US" dirty="0" smtClean="0"/>
                        <a:t>10/100 Mb/s network connection</a:t>
                      </a:r>
                      <a:endParaRPr lang="en-US" dirty="0"/>
                    </a:p>
                  </a:txBody>
                  <a:tcPr/>
                </a:tc>
                <a:tc>
                  <a:txBody>
                    <a:bodyPr/>
                    <a:lstStyle/>
                    <a:p>
                      <a:pPr>
                        <a:buFont typeface="Arial" panose="020B0604020202020204" pitchFamily="34" charset="0"/>
                        <a:buChar char="•"/>
                      </a:pPr>
                      <a:r>
                        <a:rPr lang="en-US" dirty="0" smtClean="0"/>
                        <a:t> Ubuntu server 14.04 and over</a:t>
                      </a:r>
                    </a:p>
                    <a:p>
                      <a:pPr>
                        <a:buFont typeface="Arial" panose="020B0604020202020204" pitchFamily="34" charset="0"/>
                        <a:buChar char="•"/>
                      </a:pPr>
                      <a:r>
                        <a:rPr lang="en-US" dirty="0" smtClean="0"/>
                        <a:t> Maven 2</a:t>
                      </a:r>
                    </a:p>
                    <a:p>
                      <a:pPr>
                        <a:buFont typeface="Arial" panose="020B0604020202020204" pitchFamily="34" charset="0"/>
                        <a:buChar char="•"/>
                      </a:pPr>
                      <a:r>
                        <a:rPr lang="en-US" dirty="0" smtClean="0"/>
                        <a:t> Java JDK 7 and over</a:t>
                      </a:r>
                    </a:p>
                    <a:p>
                      <a:pPr>
                        <a:buFont typeface="Arial" panose="020B0604020202020204" pitchFamily="34" charset="0"/>
                        <a:buChar char="•"/>
                      </a:pPr>
                      <a:r>
                        <a:rPr lang="en-US" dirty="0" smtClean="0"/>
                        <a:t> Apache Tomcat 7 and over</a:t>
                      </a:r>
                    </a:p>
                  </a:txBody>
                  <a:tcPr/>
                </a:tc>
              </a:tr>
            </a:tbl>
          </a:graphicData>
        </a:graphic>
      </p:graphicFrame>
    </p:spTree>
    <p:extLst>
      <p:ext uri="{BB962C8B-B14F-4D97-AF65-F5344CB8AC3E}">
        <p14:creationId xmlns:p14="http://schemas.microsoft.com/office/powerpoint/2010/main" val="2138868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data design</a:t>
            </a:r>
            <a:endParaRPr lang="en-US" dirty="0"/>
          </a:p>
        </p:txBody>
      </p:sp>
      <p:sp>
        <p:nvSpPr>
          <p:cNvPr id="3" name="Content Placeholder 2"/>
          <p:cNvSpPr>
            <a:spLocks noGrp="1"/>
          </p:cNvSpPr>
          <p:nvPr>
            <p:ph idx="1"/>
          </p:nvPr>
        </p:nvSpPr>
        <p:spPr/>
        <p:txBody>
          <a:bodyPr/>
          <a:lstStyle/>
          <a:p>
            <a:endParaRPr lang="en-US" dirty="0" smtClean="0"/>
          </a:p>
          <a:p>
            <a:pPr marL="0" indent="0"/>
            <a:r>
              <a:rPr lang="en-US" sz="1800" dirty="0" smtClean="0"/>
              <a:t>Guacamole does not implement a persistent data design.</a:t>
            </a:r>
          </a:p>
          <a:p>
            <a:pPr marL="0" indent="0"/>
            <a:endParaRPr lang="en-US" sz="1800" dirty="0"/>
          </a:p>
          <a:p>
            <a:pPr marL="0" indent="0"/>
            <a:r>
              <a:rPr lang="en-US" sz="1800" dirty="0" smtClean="0"/>
              <a:t> After receiving an RDP connection request, Guacamole processes it and keeps the connection information in RAM. </a:t>
            </a:r>
          </a:p>
          <a:p>
            <a:pPr marL="0" indent="0"/>
            <a:endParaRPr lang="en-US" sz="1800" dirty="0"/>
          </a:p>
          <a:p>
            <a:pPr marL="0" indent="0"/>
            <a:endParaRPr lang="en-US" sz="1800" dirty="0" smtClean="0"/>
          </a:p>
          <a:p>
            <a:pPr marL="0" indent="0"/>
            <a:endParaRPr lang="en-US" sz="1800" dirty="0"/>
          </a:p>
          <a:p>
            <a:pPr marL="0" indent="0"/>
            <a:endParaRPr lang="en-US" sz="1800" dirty="0" smtClean="0"/>
          </a:p>
          <a:p>
            <a:endParaRPr lang="en-US" dirty="0"/>
          </a:p>
        </p:txBody>
      </p:sp>
    </p:spTree>
    <p:extLst>
      <p:ext uri="{BB962C8B-B14F-4D97-AF65-F5344CB8AC3E}">
        <p14:creationId xmlns:p14="http://schemas.microsoft.com/office/powerpoint/2010/main" val="1577479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 privacy</a:t>
            </a:r>
            <a:endParaRPr lang="en-US" dirty="0"/>
          </a:p>
        </p:txBody>
      </p:sp>
      <p:sp>
        <p:nvSpPr>
          <p:cNvPr id="3" name="Content Placeholder 2"/>
          <p:cNvSpPr>
            <a:spLocks noGrp="1"/>
          </p:cNvSpPr>
          <p:nvPr>
            <p:ph idx="1"/>
          </p:nvPr>
        </p:nvSpPr>
        <p:spPr/>
        <p:txBody>
          <a:bodyPr/>
          <a:lstStyle/>
          <a:p>
            <a:endParaRPr lang="en-US" dirty="0" smtClean="0"/>
          </a:p>
          <a:p>
            <a:pPr marL="0" indent="0"/>
            <a:r>
              <a:rPr lang="en-US" sz="1800" dirty="0" smtClean="0"/>
              <a:t>To keep users information safe, the guacamole-</a:t>
            </a:r>
            <a:r>
              <a:rPr lang="en-US" sz="1800" dirty="0" err="1" smtClean="0"/>
              <a:t>auth</a:t>
            </a:r>
            <a:r>
              <a:rPr lang="en-US" sz="1800" dirty="0" smtClean="0"/>
              <a:t>-</a:t>
            </a:r>
            <a:r>
              <a:rPr lang="en-US" sz="1800" dirty="0" err="1" smtClean="0"/>
              <a:t>url</a:t>
            </a:r>
            <a:r>
              <a:rPr lang="en-US" sz="1800" dirty="0" smtClean="0"/>
              <a:t> plugin can accept encrypted passwords.</a:t>
            </a:r>
          </a:p>
          <a:p>
            <a:pPr marL="0" indent="0"/>
            <a:endParaRPr lang="en-US" sz="1800" dirty="0"/>
          </a:p>
          <a:p>
            <a:pPr marL="0" indent="0"/>
            <a:r>
              <a:rPr lang="en-US" sz="1800" dirty="0" smtClean="0"/>
              <a:t>Once the user has been authenticated, an authorized user context is created, and the password is disposed. The user context can continue using the system without needing the password until the session is closed either by the user or after it times out after 1 hour of inactivity.</a:t>
            </a:r>
            <a:endParaRPr lang="en-US" sz="1800" dirty="0"/>
          </a:p>
          <a:p>
            <a:endParaRPr lang="en-US" dirty="0"/>
          </a:p>
          <a:p>
            <a:endParaRPr lang="en-US" dirty="0" smtClean="0"/>
          </a:p>
          <a:p>
            <a:endParaRPr lang="en-US" dirty="0"/>
          </a:p>
        </p:txBody>
      </p:sp>
    </p:spTree>
    <p:extLst>
      <p:ext uri="{BB962C8B-B14F-4D97-AF65-F5344CB8AC3E}">
        <p14:creationId xmlns:p14="http://schemas.microsoft.com/office/powerpoint/2010/main" val="1643753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Text Placeholder 2"/>
          <p:cNvSpPr>
            <a:spLocks noGrp="1"/>
          </p:cNvSpPr>
          <p:nvPr>
            <p:ph type="body" idx="1"/>
          </p:nvPr>
        </p:nvSpPr>
        <p:spPr/>
        <p:txBody>
          <a:bodyPr/>
          <a:lstStyle/>
          <a:p>
            <a:r>
              <a:rPr lang="en-US" dirty="0" smtClean="0"/>
              <a:t>Class &amp; object</a:t>
            </a:r>
            <a:endParaRPr lang="en-US" dirty="0"/>
          </a:p>
        </p:txBody>
      </p:sp>
    </p:spTree>
    <p:extLst>
      <p:ext uri="{BB962C8B-B14F-4D97-AF65-F5344CB8AC3E}">
        <p14:creationId xmlns:p14="http://schemas.microsoft.com/office/powerpoint/2010/main" val="2816418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241" y="1413852"/>
            <a:ext cx="8557619" cy="4458913"/>
          </a:xfrm>
          <a:solidFill>
            <a:schemeClr val="bg1"/>
          </a:solidFill>
        </p:spPr>
      </p:pic>
      <p:sp>
        <p:nvSpPr>
          <p:cNvPr id="5" name="TextBox 4"/>
          <p:cNvSpPr txBox="1"/>
          <p:nvPr/>
        </p:nvSpPr>
        <p:spPr>
          <a:xfrm>
            <a:off x="1635617" y="5962918"/>
            <a:ext cx="3262432" cy="369332"/>
          </a:xfrm>
          <a:prstGeom prst="rect">
            <a:avLst/>
          </a:prstGeom>
          <a:noFill/>
        </p:spPr>
        <p:txBody>
          <a:bodyPr wrap="none" rtlCol="0">
            <a:spAutoFit/>
          </a:bodyPr>
          <a:lstStyle/>
          <a:p>
            <a:r>
              <a:rPr lang="en-US" dirty="0" smtClean="0"/>
              <a:t>Identify design patterns used?</a:t>
            </a:r>
            <a:endParaRPr lang="en-US" dirty="0"/>
          </a:p>
        </p:txBody>
      </p:sp>
      <p:sp>
        <p:nvSpPr>
          <p:cNvPr id="6" name="TextBox 5"/>
          <p:cNvSpPr txBox="1"/>
          <p:nvPr/>
        </p:nvSpPr>
        <p:spPr>
          <a:xfrm>
            <a:off x="3157398" y="1043190"/>
            <a:ext cx="2852063" cy="369332"/>
          </a:xfrm>
          <a:prstGeom prst="rect">
            <a:avLst/>
          </a:prstGeom>
          <a:noFill/>
        </p:spPr>
        <p:txBody>
          <a:bodyPr wrap="none" rtlCol="0">
            <a:spAutoFit/>
          </a:bodyPr>
          <a:lstStyle/>
          <a:p>
            <a:r>
              <a:rPr lang="en-US" dirty="0" smtClean="0"/>
              <a:t>guacamole-</a:t>
            </a:r>
            <a:r>
              <a:rPr lang="en-US" dirty="0" err="1" smtClean="0"/>
              <a:t>auth</a:t>
            </a:r>
            <a:r>
              <a:rPr lang="en-US" dirty="0" smtClean="0"/>
              <a:t>-</a:t>
            </a:r>
            <a:r>
              <a:rPr lang="en-US" dirty="0" err="1" smtClean="0"/>
              <a:t>url</a:t>
            </a:r>
            <a:r>
              <a:rPr lang="en-US" dirty="0" smtClean="0"/>
              <a:t> plugin</a:t>
            </a:r>
            <a:endParaRPr lang="en-US" dirty="0"/>
          </a:p>
        </p:txBody>
      </p:sp>
    </p:spTree>
    <p:extLst>
      <p:ext uri="{BB962C8B-B14F-4D97-AF65-F5344CB8AC3E}">
        <p14:creationId xmlns:p14="http://schemas.microsoft.com/office/powerpoint/2010/main" val="1689425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6" name="TextBox 5"/>
          <p:cNvSpPr txBox="1"/>
          <p:nvPr/>
        </p:nvSpPr>
        <p:spPr>
          <a:xfrm>
            <a:off x="3694111" y="1022893"/>
            <a:ext cx="1290738" cy="369332"/>
          </a:xfrm>
          <a:prstGeom prst="rect">
            <a:avLst/>
          </a:prstGeom>
          <a:noFill/>
        </p:spPr>
        <p:txBody>
          <a:bodyPr wrap="none" rtlCol="0">
            <a:spAutoFit/>
          </a:bodyPr>
          <a:lstStyle/>
          <a:p>
            <a:r>
              <a:rPr lang="en-US" dirty="0" smtClean="0"/>
              <a:t>Guacamole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245" y="1460750"/>
            <a:ext cx="7896446" cy="4364658"/>
          </a:xfrm>
          <a:solidFill>
            <a:schemeClr val="bg1"/>
          </a:solidFill>
        </p:spPr>
      </p:pic>
    </p:spTree>
    <p:extLst>
      <p:ext uri="{BB962C8B-B14F-4D97-AF65-F5344CB8AC3E}">
        <p14:creationId xmlns:p14="http://schemas.microsoft.com/office/powerpoint/2010/main" val="2816174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Definition</a:t>
            </a:r>
            <a:endParaRPr lang="en-US" dirty="0"/>
          </a:p>
        </p:txBody>
      </p:sp>
      <p:sp>
        <p:nvSpPr>
          <p:cNvPr id="3" name="Content Placeholder 2"/>
          <p:cNvSpPr>
            <a:spLocks noGrp="1"/>
          </p:cNvSpPr>
          <p:nvPr>
            <p:ph idx="1"/>
          </p:nvPr>
        </p:nvSpPr>
        <p:spPr/>
        <p:txBody>
          <a:bodyPr>
            <a:normAutofit lnSpcReduction="10000"/>
          </a:bodyPr>
          <a:lstStyle/>
          <a:p>
            <a:pPr algn="ctr"/>
            <a:r>
              <a:rPr lang="en-US" dirty="0"/>
              <a:t>The current system </a:t>
            </a:r>
            <a:r>
              <a:rPr lang="en-US" dirty="0" smtClean="0"/>
              <a:t>provides </a:t>
            </a:r>
            <a:r>
              <a:rPr lang="en-US" dirty="0"/>
              <a:t>an interface </a:t>
            </a:r>
            <a:r>
              <a:rPr lang="en-US" dirty="0" smtClean="0"/>
              <a:t>in </a:t>
            </a:r>
            <a:r>
              <a:rPr lang="en-US" dirty="0" err="1" smtClean="0"/>
              <a:t>eFront</a:t>
            </a:r>
            <a:r>
              <a:rPr lang="en-US" dirty="0" smtClean="0"/>
              <a:t> ,which integrates with Moodle, </a:t>
            </a:r>
            <a:r>
              <a:rPr lang="en-US" dirty="0"/>
              <a:t>that allows students </a:t>
            </a:r>
            <a:r>
              <a:rPr lang="en-US" dirty="0" smtClean="0"/>
              <a:t>to reserve </a:t>
            </a:r>
            <a:r>
              <a:rPr lang="en-US" dirty="0"/>
              <a:t>different types of resources which include virtual labs, mentoring and certificate exams. </a:t>
            </a:r>
            <a:r>
              <a:rPr lang="en-US" dirty="0" smtClean="0"/>
              <a:t>The system also utilizes a combination of </a:t>
            </a:r>
            <a:r>
              <a:rPr lang="en-US" dirty="0" err="1" smtClean="0"/>
              <a:t>Vmware</a:t>
            </a:r>
            <a:r>
              <a:rPr lang="en-US" dirty="0" smtClean="0"/>
              <a:t>, KVM, and Java applets to host the RDP sessions for the labs.</a:t>
            </a:r>
          </a:p>
          <a:p>
            <a:pPr algn="ctr"/>
            <a:endParaRPr lang="en-US" dirty="0" smtClean="0">
              <a:latin typeface="+mj-lt"/>
            </a:endParaRPr>
          </a:p>
          <a:p>
            <a:pPr algn="ctr"/>
            <a:r>
              <a:rPr lang="en-US" dirty="0" smtClean="0">
                <a:latin typeface="+mj-lt"/>
              </a:rPr>
              <a:t>Current Limitations</a:t>
            </a:r>
            <a:endParaRPr lang="en-US" dirty="0">
              <a:latin typeface="+mj-lt"/>
            </a:endParaRPr>
          </a:p>
          <a:p>
            <a:pPr>
              <a:buFont typeface="Arial"/>
              <a:buChar char="•"/>
            </a:pPr>
            <a:r>
              <a:rPr lang="en-US" dirty="0" smtClean="0"/>
              <a:t>Utilizing Moodle is unnecessary since the </a:t>
            </a:r>
            <a:r>
              <a:rPr lang="en-US" dirty="0" err="1" smtClean="0"/>
              <a:t>eFront</a:t>
            </a:r>
            <a:r>
              <a:rPr lang="en-US" dirty="0" smtClean="0"/>
              <a:t> LMS can handle the modular functionality we need. </a:t>
            </a:r>
            <a:endParaRPr lang="en-US" dirty="0"/>
          </a:p>
          <a:p>
            <a:pPr>
              <a:buFont typeface="Arial"/>
              <a:buChar char="•"/>
            </a:pPr>
            <a:r>
              <a:rPr lang="en-US" dirty="0" smtClean="0"/>
              <a:t>Java </a:t>
            </a:r>
            <a:r>
              <a:rPr lang="en-US" dirty="0"/>
              <a:t>applets are becoming outdated </a:t>
            </a:r>
            <a:r>
              <a:rPr lang="en-US" dirty="0" smtClean="0"/>
              <a:t>and are being phased out of most </a:t>
            </a:r>
            <a:r>
              <a:rPr lang="en-US" dirty="0"/>
              <a:t>major browsers. </a:t>
            </a:r>
            <a:endParaRPr lang="en-US" dirty="0" smtClean="0"/>
          </a:p>
          <a:p>
            <a:pPr>
              <a:buFont typeface="Arial"/>
              <a:buChar char="•"/>
            </a:pPr>
            <a:r>
              <a:rPr lang="en-US" dirty="0" smtClean="0"/>
              <a:t>Rather than using both KVM and </a:t>
            </a:r>
            <a:r>
              <a:rPr lang="en-US" dirty="0" err="1" smtClean="0"/>
              <a:t>Vmware</a:t>
            </a:r>
            <a:r>
              <a:rPr lang="en-US" dirty="0" smtClean="0"/>
              <a:t>, it was decided for uniformity to convert to just KVM</a:t>
            </a:r>
            <a:endParaRPr lang="en-US" dirty="0"/>
          </a:p>
          <a:p>
            <a:endParaRPr lang="en-US" dirty="0"/>
          </a:p>
        </p:txBody>
      </p:sp>
    </p:spTree>
    <p:extLst>
      <p:ext uri="{BB962C8B-B14F-4D97-AF65-F5344CB8AC3E}">
        <p14:creationId xmlns:p14="http://schemas.microsoft.com/office/powerpoint/2010/main" val="2838710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Algorithms</a:t>
            </a:r>
            <a:endParaRPr lang="en-US" dirty="0"/>
          </a:p>
        </p:txBody>
      </p:sp>
      <p:sp>
        <p:nvSpPr>
          <p:cNvPr id="6" name="TextBox 5"/>
          <p:cNvSpPr txBox="1"/>
          <p:nvPr/>
        </p:nvSpPr>
        <p:spPr>
          <a:xfrm>
            <a:off x="3157398" y="1043190"/>
            <a:ext cx="2852063" cy="369332"/>
          </a:xfrm>
          <a:prstGeom prst="rect">
            <a:avLst/>
          </a:prstGeom>
          <a:noFill/>
        </p:spPr>
        <p:txBody>
          <a:bodyPr wrap="none" rtlCol="0">
            <a:spAutoFit/>
          </a:bodyPr>
          <a:lstStyle/>
          <a:p>
            <a:r>
              <a:rPr lang="en-US" dirty="0" smtClean="0"/>
              <a:t>guacamole-</a:t>
            </a:r>
            <a:r>
              <a:rPr lang="en-US" dirty="0" err="1" smtClean="0"/>
              <a:t>auth</a:t>
            </a:r>
            <a:r>
              <a:rPr lang="en-US" dirty="0" smtClean="0"/>
              <a:t>-</a:t>
            </a:r>
            <a:r>
              <a:rPr lang="en-US" dirty="0" err="1" smtClean="0"/>
              <a:t>url</a:t>
            </a:r>
            <a:r>
              <a:rPr lang="en-US" dirty="0" smtClean="0"/>
              <a:t> plugin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06" y="1100137"/>
            <a:ext cx="8379694" cy="5641448"/>
          </a:xfrm>
        </p:spPr>
      </p:pic>
    </p:spTree>
    <p:extLst>
      <p:ext uri="{BB962C8B-B14F-4D97-AF65-F5344CB8AC3E}">
        <p14:creationId xmlns:p14="http://schemas.microsoft.com/office/powerpoint/2010/main" val="569694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Algorithms</a:t>
            </a:r>
            <a:endParaRPr lang="en-US" dirty="0"/>
          </a:p>
        </p:txBody>
      </p:sp>
      <p:sp>
        <p:nvSpPr>
          <p:cNvPr id="6" name="TextBox 5"/>
          <p:cNvSpPr txBox="1"/>
          <p:nvPr/>
        </p:nvSpPr>
        <p:spPr>
          <a:xfrm>
            <a:off x="3157398" y="1043190"/>
            <a:ext cx="2852063" cy="369332"/>
          </a:xfrm>
          <a:prstGeom prst="rect">
            <a:avLst/>
          </a:prstGeom>
          <a:noFill/>
        </p:spPr>
        <p:txBody>
          <a:bodyPr wrap="none" rtlCol="0">
            <a:spAutoFit/>
          </a:bodyPr>
          <a:lstStyle/>
          <a:p>
            <a:r>
              <a:rPr lang="en-US" dirty="0" smtClean="0"/>
              <a:t>guacamole-</a:t>
            </a:r>
            <a:r>
              <a:rPr lang="en-US" dirty="0" err="1" smtClean="0"/>
              <a:t>auth</a:t>
            </a:r>
            <a:r>
              <a:rPr lang="en-US" dirty="0" smtClean="0"/>
              <a:t>-</a:t>
            </a:r>
            <a:r>
              <a:rPr lang="en-US" dirty="0" err="1" smtClean="0"/>
              <a:t>url</a:t>
            </a:r>
            <a:r>
              <a:rPr lang="en-US" dirty="0" smtClean="0"/>
              <a:t> plugin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930" y="914400"/>
            <a:ext cx="6066865" cy="5894451"/>
          </a:xfrm>
        </p:spPr>
      </p:pic>
    </p:spTree>
    <p:extLst>
      <p:ext uri="{BB962C8B-B14F-4D97-AF65-F5344CB8AC3E}">
        <p14:creationId xmlns:p14="http://schemas.microsoft.com/office/powerpoint/2010/main" val="3399871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Text Placeholder 2"/>
          <p:cNvSpPr>
            <a:spLocks noGrp="1"/>
          </p:cNvSpPr>
          <p:nvPr>
            <p:ph type="body" idx="1"/>
          </p:nvPr>
        </p:nvSpPr>
        <p:spPr/>
        <p:txBody>
          <a:bodyPr/>
          <a:lstStyle/>
          <a:p>
            <a:r>
              <a:rPr lang="en-US" dirty="0" smtClean="0"/>
              <a:t>testing</a:t>
            </a:r>
            <a:endParaRPr lang="en-US" dirty="0"/>
          </a:p>
        </p:txBody>
      </p:sp>
    </p:spTree>
    <p:extLst>
      <p:ext uri="{BB962C8B-B14F-4D97-AF65-F5344CB8AC3E}">
        <p14:creationId xmlns:p14="http://schemas.microsoft.com/office/powerpoint/2010/main" val="2696742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pPr marL="0" indent="0"/>
            <a:endParaRPr lang="en-US" sz="1800" dirty="0" smtClean="0"/>
          </a:p>
          <a:p>
            <a:pPr marL="0" indent="0"/>
            <a:r>
              <a:rPr lang="en-US" sz="1800" dirty="0" smtClean="0"/>
              <a:t>Performance Testing was used in the application selection phase of the project to make sure that Guacamole would meet Virtual Labs’ system requirements.</a:t>
            </a:r>
          </a:p>
          <a:p>
            <a:pPr marL="0" indent="0"/>
            <a:endParaRPr lang="en-US" sz="1800" dirty="0"/>
          </a:p>
          <a:p>
            <a:pPr marL="0" indent="0"/>
            <a:r>
              <a:rPr lang="en-US" sz="1800" dirty="0" smtClean="0"/>
              <a:t>During the development phase of  the guacamole-</a:t>
            </a:r>
            <a:r>
              <a:rPr lang="en-US" sz="1800" dirty="0" err="1" smtClean="0"/>
              <a:t>auth</a:t>
            </a:r>
            <a:r>
              <a:rPr lang="en-US" sz="1800" dirty="0" smtClean="0"/>
              <a:t>-</a:t>
            </a:r>
            <a:r>
              <a:rPr lang="en-US" sz="1800" dirty="0" err="1" smtClean="0"/>
              <a:t>url</a:t>
            </a:r>
            <a:r>
              <a:rPr lang="en-US" sz="1800" dirty="0" smtClean="0"/>
              <a:t> plugin, a Black Box approach was used</a:t>
            </a:r>
            <a:r>
              <a:rPr lang="en-US" sz="1800" dirty="0"/>
              <a:t> </a:t>
            </a:r>
            <a:r>
              <a:rPr lang="en-US" sz="1800" dirty="0" smtClean="0"/>
              <a:t>to test proper coupling with Guacamole.</a:t>
            </a:r>
          </a:p>
          <a:p>
            <a:pPr marL="0" indent="0"/>
            <a:endParaRPr lang="en-US" sz="1800" dirty="0"/>
          </a:p>
          <a:p>
            <a:pPr marL="0" indent="0"/>
            <a:r>
              <a:rPr lang="en-US" sz="1800" dirty="0" smtClean="0"/>
              <a:t>Unit testing was also used to maintain the code quality.</a:t>
            </a:r>
            <a:endParaRPr lang="en-US" sz="1800" dirty="0"/>
          </a:p>
        </p:txBody>
      </p:sp>
    </p:spTree>
    <p:extLst>
      <p:ext uri="{BB962C8B-B14F-4D97-AF65-F5344CB8AC3E}">
        <p14:creationId xmlns:p14="http://schemas.microsoft.com/office/powerpoint/2010/main" val="771796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00136"/>
            <a:ext cx="7802880" cy="4620897"/>
          </a:xfrm>
        </p:spPr>
      </p:pic>
    </p:spTree>
    <p:extLst>
      <p:ext uri="{BB962C8B-B14F-4D97-AF65-F5344CB8AC3E}">
        <p14:creationId xmlns:p14="http://schemas.microsoft.com/office/powerpoint/2010/main" val="2115844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33607" y="1956229"/>
            <a:ext cx="5650992" cy="1207509"/>
          </a:xfrm>
        </p:spPr>
        <p:txBody>
          <a:bodyPr/>
          <a:lstStyle/>
          <a:p>
            <a:r>
              <a:rPr lang="en-US" dirty="0" smtClean="0"/>
              <a:t>end</a:t>
            </a:r>
            <a:endParaRPr lang="en-US" dirty="0"/>
          </a:p>
        </p:txBody>
      </p:sp>
    </p:spTree>
    <p:extLst>
      <p:ext uri="{BB962C8B-B14F-4D97-AF65-F5344CB8AC3E}">
        <p14:creationId xmlns:p14="http://schemas.microsoft.com/office/powerpoint/2010/main" val="3767393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Management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889477042"/>
              </p:ext>
            </p:extLst>
          </p:nvPr>
        </p:nvGraphicFramePr>
        <p:xfrm>
          <a:off x="321973" y="1203227"/>
          <a:ext cx="8538692" cy="3368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4929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Text Placeholder 2"/>
          <p:cNvSpPr>
            <a:spLocks noGrp="1"/>
          </p:cNvSpPr>
          <p:nvPr>
            <p:ph type="body" idx="1"/>
          </p:nvPr>
        </p:nvSpPr>
        <p:spPr/>
        <p:txBody>
          <a:bodyPr/>
          <a:lstStyle/>
          <a:p>
            <a:r>
              <a:rPr lang="en-US" dirty="0" smtClean="0"/>
              <a:t>implemented use cases</a:t>
            </a:r>
            <a:endParaRPr lang="en-US" dirty="0"/>
          </a:p>
        </p:txBody>
      </p:sp>
    </p:spTree>
    <p:extLst>
      <p:ext uri="{BB962C8B-B14F-4D97-AF65-F5344CB8AC3E}">
        <p14:creationId xmlns:p14="http://schemas.microsoft.com/office/powerpoint/2010/main" val="2277364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Guacamole for </a:t>
            </a:r>
            <a:r>
              <a:rPr lang="en-US" dirty="0" err="1" smtClean="0"/>
              <a:t>vlabs</a:t>
            </a:r>
            <a:r>
              <a:rPr lang="en-US" dirty="0"/>
              <a:t/>
            </a:r>
            <a:br>
              <a:rPr lang="en-US" dirty="0"/>
            </a:br>
            <a:r>
              <a:rPr lang="en-US" dirty="0" smtClean="0"/>
              <a:t>implemented stories</a:t>
            </a:r>
            <a:endParaRPr lang="en-US" dirty="0"/>
          </a:p>
        </p:txBody>
      </p:sp>
      <p:sp>
        <p:nvSpPr>
          <p:cNvPr id="3" name="Content Placeholder 2"/>
          <p:cNvSpPr>
            <a:spLocks noGrp="1"/>
          </p:cNvSpPr>
          <p:nvPr>
            <p:ph idx="1"/>
          </p:nvPr>
        </p:nvSpPr>
        <p:spPr>
          <a:xfrm>
            <a:off x="822960" y="1538509"/>
            <a:ext cx="7520940" cy="3579849"/>
          </a:xfrm>
        </p:spPr>
        <p:txBody>
          <a:bodyPr/>
          <a:lstStyle/>
          <a:p>
            <a:pPr>
              <a:buFont typeface="Arial" panose="020B0604020202020204" pitchFamily="34" charset="0"/>
              <a:buChar char="•"/>
            </a:pPr>
            <a:r>
              <a:rPr lang="en-US" dirty="0" smtClean="0"/>
              <a:t>Device a performance test for Guacamole.</a:t>
            </a:r>
          </a:p>
          <a:p>
            <a:pPr>
              <a:buFont typeface="Arial" panose="020B0604020202020204" pitchFamily="34" charset="0"/>
              <a:buChar char="•"/>
            </a:pPr>
            <a:r>
              <a:rPr lang="en-US" dirty="0" smtClean="0"/>
              <a:t> Accept REST calls with parameters to relay RDP sessions.</a:t>
            </a:r>
          </a:p>
          <a:p>
            <a:pPr>
              <a:buFont typeface="Arial" panose="020B0604020202020204" pitchFamily="34" charset="0"/>
              <a:buChar char="•"/>
            </a:pPr>
            <a:r>
              <a:rPr lang="en-US" dirty="0" smtClean="0"/>
              <a:t>Create a Guacamole installer.</a:t>
            </a:r>
          </a:p>
          <a:p>
            <a:pPr>
              <a:buFont typeface="Arial" panose="020B0604020202020204" pitchFamily="34" charset="0"/>
              <a:buChar char="•"/>
            </a:pPr>
            <a:r>
              <a:rPr lang="en-US" dirty="0" smtClean="0"/>
              <a:t>Create documentation for the Guacamole performance test script.</a:t>
            </a:r>
          </a:p>
          <a:p>
            <a:pPr>
              <a:buFont typeface="Arial" panose="020B0604020202020204" pitchFamily="34" charset="0"/>
              <a:buChar char="•"/>
            </a:pPr>
            <a:r>
              <a:rPr lang="en-US" dirty="0" smtClean="0"/>
              <a:t>Find out what Guacamole parameters can be passed via URL.</a:t>
            </a:r>
          </a:p>
          <a:p>
            <a:pPr>
              <a:buFont typeface="Arial" panose="020B0604020202020204" pitchFamily="34" charset="0"/>
              <a:buChar char="•"/>
            </a:pPr>
            <a:r>
              <a:rPr lang="en-US" dirty="0" smtClean="0"/>
              <a:t>Encrypt/Decrypt password in URL passed to Guacamole.</a:t>
            </a:r>
          </a:p>
          <a:p>
            <a:pPr>
              <a:buFont typeface="Arial" panose="020B0604020202020204" pitchFamily="34" charset="0"/>
              <a:buChar char="•"/>
            </a:pPr>
            <a:r>
              <a:rPr lang="en-US" dirty="0" smtClean="0"/>
              <a:t>Restrict machines to which Guacamole allows connections.</a:t>
            </a:r>
          </a:p>
          <a:p>
            <a:pPr>
              <a:buFont typeface="Arial" panose="020B0604020202020204" pitchFamily="34" charset="0"/>
              <a:buChar char="•"/>
            </a:pPr>
            <a:r>
              <a:rPr lang="en-US" dirty="0" smtClean="0"/>
              <a:t>Deploy Guacamole to </a:t>
            </a:r>
            <a:r>
              <a:rPr lang="en-US" dirty="0" err="1" smtClean="0"/>
              <a:t>vLabs</a:t>
            </a:r>
            <a:r>
              <a:rPr lang="en-US" dirty="0" smtClean="0"/>
              <a:t> servers.</a:t>
            </a:r>
          </a:p>
          <a:p>
            <a:pPr>
              <a:buFont typeface="Arial" panose="020B0604020202020204" pitchFamily="34" charset="0"/>
              <a:buChar char="•"/>
            </a:pPr>
            <a:r>
              <a:rPr lang="en-US" dirty="0" smtClean="0"/>
              <a:t>Finish testing, commenting and documenting the Guacamole plugin.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6636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Text Placeholder 2"/>
          <p:cNvSpPr>
            <a:spLocks noGrp="1"/>
          </p:cNvSpPr>
          <p:nvPr>
            <p:ph type="body" idx="1"/>
          </p:nvPr>
        </p:nvSpPr>
        <p:spPr/>
        <p:txBody>
          <a:bodyPr/>
          <a:lstStyle/>
          <a:p>
            <a:r>
              <a:rPr lang="en-US" dirty="0" smtClean="0"/>
              <a:t>Design &amp; deployment</a:t>
            </a:r>
            <a:endParaRPr lang="en-US" dirty="0"/>
          </a:p>
        </p:txBody>
      </p:sp>
    </p:spTree>
    <p:extLst>
      <p:ext uri="{BB962C8B-B14F-4D97-AF65-F5344CB8AC3E}">
        <p14:creationId xmlns:p14="http://schemas.microsoft.com/office/powerpoint/2010/main" val="219431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Use Cases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67072958"/>
              </p:ext>
            </p:extLst>
          </p:nvPr>
        </p:nvGraphicFramePr>
        <p:xfrm>
          <a:off x="463639" y="1100138"/>
          <a:ext cx="8255358" cy="5323840"/>
        </p:xfrm>
        <a:graphic>
          <a:graphicData uri="http://schemas.openxmlformats.org/drawingml/2006/table">
            <a:tbl>
              <a:tblPr firstRow="1" bandRow="1">
                <a:tableStyleId>{5C22544A-7EE6-4342-B048-85BDC9FD1C3A}</a:tableStyleId>
              </a:tblPr>
              <a:tblGrid>
                <a:gridCol w="2099257"/>
                <a:gridCol w="6156101"/>
              </a:tblGrid>
              <a:tr h="370840">
                <a:tc>
                  <a:txBody>
                    <a:bodyPr/>
                    <a:lstStyle/>
                    <a:p>
                      <a:r>
                        <a:rPr lang="en-US" dirty="0" smtClean="0"/>
                        <a:t>Name</a:t>
                      </a:r>
                      <a:endParaRPr lang="en-US" dirty="0"/>
                    </a:p>
                  </a:txBody>
                  <a:tcPr/>
                </a:tc>
                <a:tc>
                  <a:txBody>
                    <a:bodyPr/>
                    <a:lstStyle/>
                    <a:p>
                      <a:r>
                        <a:rPr lang="en-US" dirty="0" smtClean="0"/>
                        <a:t>Open a</a:t>
                      </a:r>
                      <a:r>
                        <a:rPr lang="en-US" baseline="0" dirty="0" smtClean="0"/>
                        <a:t> Guacamole </a:t>
                      </a:r>
                      <a:r>
                        <a:rPr lang="en-US" dirty="0" smtClean="0"/>
                        <a:t>RDP session.</a:t>
                      </a:r>
                      <a:endParaRPr lang="en-US" dirty="0"/>
                    </a:p>
                  </a:txBody>
                  <a:tcPr/>
                </a:tc>
              </a:tr>
              <a:tr h="370840">
                <a:tc>
                  <a:txBody>
                    <a:bodyPr/>
                    <a:lstStyle/>
                    <a:p>
                      <a:r>
                        <a:rPr lang="en-US" dirty="0" smtClean="0"/>
                        <a:t>Description:</a:t>
                      </a:r>
                      <a:endParaRPr lang="en-US" dirty="0"/>
                    </a:p>
                  </a:txBody>
                  <a:tcPr/>
                </a:tc>
                <a:tc>
                  <a:txBody>
                    <a:bodyPr/>
                    <a:lstStyle/>
                    <a:p>
                      <a:r>
                        <a:rPr lang="en-US" dirty="0" smtClean="0"/>
                        <a:t>Open</a:t>
                      </a:r>
                      <a:r>
                        <a:rPr lang="en-US" baseline="0" dirty="0" smtClean="0"/>
                        <a:t> a Guacamole RDP session by providing it with the remote host and user information via the URL.</a:t>
                      </a:r>
                      <a:endParaRPr lang="en-US" dirty="0"/>
                    </a:p>
                  </a:txBody>
                  <a:tcPr/>
                </a:tc>
              </a:tr>
              <a:tr h="370840">
                <a:tc>
                  <a:txBody>
                    <a:bodyPr/>
                    <a:lstStyle/>
                    <a:p>
                      <a:r>
                        <a:rPr lang="en-US" dirty="0" smtClean="0"/>
                        <a:t>Actors:</a:t>
                      </a:r>
                      <a:endParaRPr lang="en-US" dirty="0"/>
                    </a:p>
                  </a:txBody>
                  <a:tcPr/>
                </a:tc>
                <a:tc>
                  <a:txBody>
                    <a:bodyPr/>
                    <a:lstStyle/>
                    <a:p>
                      <a:r>
                        <a:rPr lang="en-US" dirty="0" smtClean="0"/>
                        <a:t>Tomcat application server.</a:t>
                      </a:r>
                      <a:endParaRPr lang="en-US" dirty="0"/>
                    </a:p>
                  </a:txBody>
                  <a:tcPr/>
                </a:tc>
              </a:tr>
              <a:tr h="370840">
                <a:tc>
                  <a:txBody>
                    <a:bodyPr/>
                    <a:lstStyle/>
                    <a:p>
                      <a:r>
                        <a:rPr lang="en-US" dirty="0" smtClean="0"/>
                        <a:t>Pre conditions:</a:t>
                      </a:r>
                      <a:endParaRPr lang="en-US" dirty="0"/>
                    </a:p>
                  </a:txBody>
                  <a:tcPr/>
                </a:tc>
                <a:tc>
                  <a:txBody>
                    <a:bodyPr/>
                    <a:lstStyle/>
                    <a:p>
                      <a:r>
                        <a:rPr lang="en-US" dirty="0" smtClean="0"/>
                        <a:t>Ubuntu server with Tomcat and Guacamole.</a:t>
                      </a:r>
                      <a:endParaRPr lang="en-US" dirty="0"/>
                    </a:p>
                  </a:txBody>
                  <a:tcPr/>
                </a:tc>
              </a:tr>
              <a:tr h="370840">
                <a:tc>
                  <a:txBody>
                    <a:bodyPr/>
                    <a:lstStyle/>
                    <a:p>
                      <a:r>
                        <a:rPr lang="en-US" dirty="0" smtClean="0"/>
                        <a:t>Post conditions:</a:t>
                      </a:r>
                      <a:endParaRPr lang="en-US" dirty="0"/>
                    </a:p>
                  </a:txBody>
                  <a:tcPr/>
                </a:tc>
                <a:tc>
                  <a:txBody>
                    <a:bodyPr/>
                    <a:lstStyle/>
                    <a:p>
                      <a:r>
                        <a:rPr lang="en-US" dirty="0" smtClean="0"/>
                        <a:t>Tomcat</a:t>
                      </a:r>
                      <a:r>
                        <a:rPr lang="en-US" baseline="0" dirty="0" smtClean="0"/>
                        <a:t> delivers an RDP session to the web browser.</a:t>
                      </a:r>
                      <a:endParaRPr lang="en-US" dirty="0"/>
                    </a:p>
                  </a:txBody>
                  <a:tcPr/>
                </a:tc>
              </a:tr>
              <a:tr h="370840">
                <a:tc>
                  <a:txBody>
                    <a:bodyPr/>
                    <a:lstStyle/>
                    <a:p>
                      <a:r>
                        <a:rPr lang="en-US" dirty="0" smtClean="0"/>
                        <a:t>Success Scenario:</a:t>
                      </a:r>
                      <a:endParaRPr lang="en-US" dirty="0"/>
                    </a:p>
                  </a:txBody>
                  <a:tcPr/>
                </a:tc>
                <a:tc>
                  <a:txBody>
                    <a:bodyPr/>
                    <a:lstStyle/>
                    <a:p>
                      <a:pPr marL="342900" indent="-342900">
                        <a:buAutoNum type="arabicPeriod"/>
                      </a:pPr>
                      <a:r>
                        <a:rPr lang="en-US" dirty="0" smtClean="0"/>
                        <a:t>Tomcat receives</a:t>
                      </a:r>
                      <a:r>
                        <a:rPr lang="en-US" baseline="0" dirty="0" smtClean="0"/>
                        <a:t> a request for a Guacamole URL which includes a remote server and user information.</a:t>
                      </a:r>
                    </a:p>
                    <a:p>
                      <a:pPr marL="342900" indent="-342900">
                        <a:buAutoNum type="arabicPeriod"/>
                      </a:pPr>
                      <a:r>
                        <a:rPr lang="en-US" baseline="0" dirty="0" smtClean="0"/>
                        <a:t>Tomcat requests Guacamole to handle the request.</a:t>
                      </a:r>
                    </a:p>
                    <a:p>
                      <a:pPr marL="342900" indent="-342900">
                        <a:buAutoNum type="arabicPeriod"/>
                      </a:pPr>
                      <a:r>
                        <a:rPr lang="en-US" baseline="0" dirty="0" smtClean="0"/>
                        <a:t>Guacamole validates the host information and authenticate the user.</a:t>
                      </a:r>
                    </a:p>
                    <a:p>
                      <a:pPr marL="342900" indent="-342900">
                        <a:buAutoNum type="arabicPeriod"/>
                      </a:pPr>
                      <a:r>
                        <a:rPr lang="en-US" baseline="0" dirty="0" smtClean="0"/>
                        <a:t>Guacamole creates the RDP session and returns it to Tomcat to be displayed in the browser.</a:t>
                      </a:r>
                      <a:endParaRPr lang="en-US" dirty="0"/>
                    </a:p>
                  </a:txBody>
                  <a:tcPr/>
                </a:tc>
              </a:tr>
              <a:tr h="370840">
                <a:tc>
                  <a:txBody>
                    <a:bodyPr/>
                    <a:lstStyle/>
                    <a:p>
                      <a:r>
                        <a:rPr lang="en-US" dirty="0" smtClean="0"/>
                        <a:t>Extensions:</a:t>
                      </a:r>
                      <a:endParaRPr lang="en-US" dirty="0"/>
                    </a:p>
                  </a:txBody>
                  <a:tcPr/>
                </a:tc>
                <a:tc>
                  <a:txBody>
                    <a:bodyPr/>
                    <a:lstStyle/>
                    <a:p>
                      <a:pPr marL="285750" indent="-285750">
                        <a:buFont typeface="Arial" panose="020B0604020202020204" pitchFamily="34" charset="0"/>
                        <a:buChar char="•"/>
                      </a:pPr>
                      <a:r>
                        <a:rPr lang="en-US" dirty="0" smtClean="0"/>
                        <a:t>The</a:t>
                      </a:r>
                      <a:r>
                        <a:rPr lang="en-US" baseline="0" dirty="0" smtClean="0"/>
                        <a:t> remote computer is not available.</a:t>
                      </a:r>
                    </a:p>
                    <a:p>
                      <a:pPr marL="285750" indent="-285750">
                        <a:buFont typeface="Arial" panose="020B0604020202020204" pitchFamily="34" charset="0"/>
                        <a:buChar char="•"/>
                      </a:pPr>
                      <a:r>
                        <a:rPr lang="en-US" baseline="0" dirty="0" smtClean="0"/>
                        <a:t>The remote computer information is incorrect.</a:t>
                      </a:r>
                    </a:p>
                    <a:p>
                      <a:pPr marL="285750" indent="-285750">
                        <a:buFont typeface="Arial" panose="020B0604020202020204" pitchFamily="34" charset="0"/>
                        <a:buChar char="•"/>
                      </a:pPr>
                      <a:r>
                        <a:rPr lang="en-US" baseline="0" dirty="0" smtClean="0"/>
                        <a:t>The remote computer is not in the permitted range.</a:t>
                      </a:r>
                    </a:p>
                    <a:p>
                      <a:pPr marL="285750" indent="-285750">
                        <a:buFont typeface="Arial" panose="020B0604020202020204" pitchFamily="34" charset="0"/>
                        <a:buChar char="•"/>
                      </a:pPr>
                      <a:r>
                        <a:rPr lang="en-US" baseline="0" dirty="0" smtClean="0"/>
                        <a:t>The user credentials are incorrect.</a:t>
                      </a:r>
                    </a:p>
                  </a:txBody>
                  <a:tcPr/>
                </a:tc>
              </a:tr>
            </a:tbl>
          </a:graphicData>
        </a:graphic>
      </p:graphicFrame>
    </p:spTree>
    <p:extLst>
      <p:ext uri="{BB962C8B-B14F-4D97-AF65-F5344CB8AC3E}">
        <p14:creationId xmlns:p14="http://schemas.microsoft.com/office/powerpoint/2010/main" val="349167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Use Cases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3070065"/>
              </p:ext>
            </p:extLst>
          </p:nvPr>
        </p:nvGraphicFramePr>
        <p:xfrm>
          <a:off x="463639" y="1100138"/>
          <a:ext cx="8255358" cy="4775200"/>
        </p:xfrm>
        <a:graphic>
          <a:graphicData uri="http://schemas.openxmlformats.org/drawingml/2006/table">
            <a:tbl>
              <a:tblPr firstRow="1" bandRow="1">
                <a:tableStyleId>{5C22544A-7EE6-4342-B048-85BDC9FD1C3A}</a:tableStyleId>
              </a:tblPr>
              <a:tblGrid>
                <a:gridCol w="2099257"/>
                <a:gridCol w="6156101"/>
              </a:tblGrid>
              <a:tr h="370840">
                <a:tc>
                  <a:txBody>
                    <a:bodyPr/>
                    <a:lstStyle/>
                    <a:p>
                      <a:r>
                        <a:rPr lang="en-US" dirty="0" smtClean="0"/>
                        <a:t>Name</a:t>
                      </a:r>
                      <a:endParaRPr lang="en-US" dirty="0"/>
                    </a:p>
                  </a:txBody>
                  <a:tcPr/>
                </a:tc>
                <a:tc>
                  <a:txBody>
                    <a:bodyPr/>
                    <a:lstStyle/>
                    <a:p>
                      <a:r>
                        <a:rPr lang="en-US" dirty="0" smtClean="0"/>
                        <a:t>Restrict</a:t>
                      </a:r>
                      <a:r>
                        <a:rPr lang="en-US" baseline="0" dirty="0" smtClean="0"/>
                        <a:t> host to which Guacamole can connect.</a:t>
                      </a:r>
                      <a:endParaRPr lang="en-US" dirty="0"/>
                    </a:p>
                  </a:txBody>
                  <a:tcPr/>
                </a:tc>
              </a:tr>
              <a:tr h="370840">
                <a:tc>
                  <a:txBody>
                    <a:bodyPr/>
                    <a:lstStyle/>
                    <a:p>
                      <a:r>
                        <a:rPr lang="en-US" dirty="0" smtClean="0"/>
                        <a:t>Description:</a:t>
                      </a:r>
                      <a:endParaRPr lang="en-US" dirty="0"/>
                    </a:p>
                  </a:txBody>
                  <a:tcPr/>
                </a:tc>
                <a:tc>
                  <a:txBody>
                    <a:bodyPr/>
                    <a:lstStyle/>
                    <a:p>
                      <a:r>
                        <a:rPr lang="en-US" dirty="0" smtClean="0"/>
                        <a:t>To prevent</a:t>
                      </a:r>
                      <a:r>
                        <a:rPr lang="en-US" baseline="0" dirty="0" smtClean="0"/>
                        <a:t> abuse, Guacamole should limit access only to a set of specific remote host ranges.</a:t>
                      </a:r>
                      <a:endParaRPr lang="en-US" dirty="0"/>
                    </a:p>
                  </a:txBody>
                  <a:tcPr/>
                </a:tc>
              </a:tr>
              <a:tr h="370840">
                <a:tc>
                  <a:txBody>
                    <a:bodyPr/>
                    <a:lstStyle/>
                    <a:p>
                      <a:r>
                        <a:rPr lang="en-US" dirty="0" smtClean="0"/>
                        <a:t>Actors:</a:t>
                      </a:r>
                      <a:endParaRPr lang="en-US" dirty="0"/>
                    </a:p>
                  </a:txBody>
                  <a:tcPr/>
                </a:tc>
                <a:tc>
                  <a:txBody>
                    <a:bodyPr/>
                    <a:lstStyle/>
                    <a:p>
                      <a:r>
                        <a:rPr lang="en-US" dirty="0" smtClean="0"/>
                        <a:t>Guacamole administrator.</a:t>
                      </a:r>
                      <a:endParaRPr lang="en-US" dirty="0"/>
                    </a:p>
                  </a:txBody>
                  <a:tcPr/>
                </a:tc>
              </a:tr>
              <a:tr h="370840">
                <a:tc>
                  <a:txBody>
                    <a:bodyPr/>
                    <a:lstStyle/>
                    <a:p>
                      <a:r>
                        <a:rPr lang="en-US" dirty="0" smtClean="0"/>
                        <a:t>Pre conditions:</a:t>
                      </a:r>
                      <a:endParaRPr lang="en-US" dirty="0"/>
                    </a:p>
                  </a:txBody>
                  <a:tcPr/>
                </a:tc>
                <a:tc>
                  <a:txBody>
                    <a:bodyPr/>
                    <a:lstStyle/>
                    <a:p>
                      <a:r>
                        <a:rPr lang="en-US" dirty="0" smtClean="0"/>
                        <a:t>Guacamole with guacamole-</a:t>
                      </a:r>
                      <a:r>
                        <a:rPr lang="en-US" dirty="0" err="1" smtClean="0"/>
                        <a:t>auth</a:t>
                      </a:r>
                      <a:r>
                        <a:rPr lang="en-US" dirty="0" smtClean="0"/>
                        <a:t>-</a:t>
                      </a:r>
                      <a:r>
                        <a:rPr lang="en-US" dirty="0" err="1" smtClean="0"/>
                        <a:t>url</a:t>
                      </a:r>
                      <a:r>
                        <a:rPr lang="en-US" dirty="0" smtClean="0"/>
                        <a:t> plugin installed.</a:t>
                      </a:r>
                      <a:endParaRPr lang="en-US" dirty="0"/>
                    </a:p>
                  </a:txBody>
                  <a:tcPr/>
                </a:tc>
              </a:tr>
              <a:tr h="370840">
                <a:tc>
                  <a:txBody>
                    <a:bodyPr/>
                    <a:lstStyle/>
                    <a:p>
                      <a:r>
                        <a:rPr lang="en-US" dirty="0" smtClean="0"/>
                        <a:t>Post conditions:</a:t>
                      </a:r>
                      <a:endParaRPr lang="en-US" dirty="0"/>
                    </a:p>
                  </a:txBody>
                  <a:tcPr/>
                </a:tc>
                <a:tc>
                  <a:txBody>
                    <a:bodyPr/>
                    <a:lstStyle/>
                    <a:p>
                      <a:r>
                        <a:rPr lang="en-US" baseline="0" dirty="0" smtClean="0"/>
                        <a:t>RDP connections are authorized only if the host is in the list of approved ranges.</a:t>
                      </a:r>
                      <a:endParaRPr lang="en-US" dirty="0"/>
                    </a:p>
                  </a:txBody>
                  <a:tcPr/>
                </a:tc>
              </a:tr>
              <a:tr h="370840">
                <a:tc>
                  <a:txBody>
                    <a:bodyPr/>
                    <a:lstStyle/>
                    <a:p>
                      <a:r>
                        <a:rPr lang="en-US" dirty="0" smtClean="0"/>
                        <a:t>Success Scenario:</a:t>
                      </a:r>
                      <a:endParaRPr lang="en-US" dirty="0"/>
                    </a:p>
                  </a:txBody>
                  <a:tcPr/>
                </a:tc>
                <a:tc>
                  <a:txBody>
                    <a:bodyPr/>
                    <a:lstStyle/>
                    <a:p>
                      <a:pPr marL="342900" indent="-342900">
                        <a:buAutoNum type="arabicPeriod"/>
                      </a:pPr>
                      <a:r>
                        <a:rPr lang="en-US" dirty="0" smtClean="0"/>
                        <a:t>Guacamole</a:t>
                      </a:r>
                      <a:r>
                        <a:rPr lang="en-US" baseline="0" dirty="0" smtClean="0"/>
                        <a:t> received an RDP connection request.</a:t>
                      </a:r>
                    </a:p>
                    <a:p>
                      <a:pPr marL="342900" indent="-342900">
                        <a:buAutoNum type="arabicPeriod"/>
                      </a:pPr>
                      <a:r>
                        <a:rPr lang="en-US" baseline="0" dirty="0" smtClean="0"/>
                        <a:t>Guacamole invokes the guacamole-</a:t>
                      </a:r>
                      <a:r>
                        <a:rPr lang="en-US" baseline="0" dirty="0" err="1" smtClean="0"/>
                        <a:t>auth</a:t>
                      </a:r>
                      <a:r>
                        <a:rPr lang="en-US" baseline="0" dirty="0" smtClean="0"/>
                        <a:t>-</a:t>
                      </a:r>
                      <a:r>
                        <a:rPr lang="en-US" baseline="0" dirty="0" err="1" smtClean="0"/>
                        <a:t>url</a:t>
                      </a:r>
                      <a:r>
                        <a:rPr lang="en-US" baseline="0" dirty="0" smtClean="0"/>
                        <a:t> plugin to handle the authentication.</a:t>
                      </a:r>
                    </a:p>
                    <a:p>
                      <a:pPr marL="342900" indent="-342900">
                        <a:buAutoNum type="arabicPeriod"/>
                      </a:pPr>
                      <a:r>
                        <a:rPr lang="en-US" baseline="0" dirty="0" smtClean="0"/>
                        <a:t>The plugin validates the remote host information against the ranges stored in the restructions.txt file.</a:t>
                      </a:r>
                    </a:p>
                    <a:p>
                      <a:pPr marL="342900" indent="-342900">
                        <a:buAutoNum type="arabicPeriod"/>
                      </a:pPr>
                      <a:r>
                        <a:rPr lang="en-US" baseline="0" dirty="0" smtClean="0"/>
                        <a:t>After host validation the user is authenticated and the RDP session is established.</a:t>
                      </a:r>
                      <a:endParaRPr lang="en-US" dirty="0"/>
                    </a:p>
                  </a:txBody>
                  <a:tcPr/>
                </a:tc>
              </a:tr>
              <a:tr h="370840">
                <a:tc>
                  <a:txBody>
                    <a:bodyPr/>
                    <a:lstStyle/>
                    <a:p>
                      <a:r>
                        <a:rPr lang="en-US" dirty="0" smtClean="0"/>
                        <a:t>Extensions:</a:t>
                      </a:r>
                      <a:endParaRPr lang="en-US" dirty="0"/>
                    </a:p>
                  </a:txBody>
                  <a:tcPr/>
                </a:tc>
                <a:tc>
                  <a:txBody>
                    <a:bodyPr/>
                    <a:lstStyle/>
                    <a:p>
                      <a:pPr marL="285750" indent="-285750">
                        <a:buFont typeface="Arial" panose="020B0604020202020204" pitchFamily="34" charset="0"/>
                        <a:buChar char="•"/>
                      </a:pPr>
                      <a:r>
                        <a:rPr lang="en-US" dirty="0" smtClean="0"/>
                        <a:t>The</a:t>
                      </a:r>
                      <a:r>
                        <a:rPr lang="en-US" baseline="0" dirty="0" smtClean="0"/>
                        <a:t> remote host is not within any permitted range.</a:t>
                      </a:r>
                    </a:p>
                  </a:txBody>
                  <a:tcPr/>
                </a:tc>
              </a:tr>
            </a:tbl>
          </a:graphicData>
        </a:graphic>
      </p:graphicFrame>
    </p:spTree>
    <p:extLst>
      <p:ext uri="{BB962C8B-B14F-4D97-AF65-F5344CB8AC3E}">
        <p14:creationId xmlns:p14="http://schemas.microsoft.com/office/powerpoint/2010/main" val="47956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Use Cases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6873854"/>
              </p:ext>
            </p:extLst>
          </p:nvPr>
        </p:nvGraphicFramePr>
        <p:xfrm>
          <a:off x="463639" y="1100138"/>
          <a:ext cx="8255358" cy="4770120"/>
        </p:xfrm>
        <a:graphic>
          <a:graphicData uri="http://schemas.openxmlformats.org/drawingml/2006/table">
            <a:tbl>
              <a:tblPr firstRow="1" bandRow="1">
                <a:tableStyleId>{5C22544A-7EE6-4342-B048-85BDC9FD1C3A}</a:tableStyleId>
              </a:tblPr>
              <a:tblGrid>
                <a:gridCol w="2099257"/>
                <a:gridCol w="6156101"/>
              </a:tblGrid>
              <a:tr h="370840">
                <a:tc>
                  <a:txBody>
                    <a:bodyPr/>
                    <a:lstStyle/>
                    <a:p>
                      <a:r>
                        <a:rPr lang="en-US" dirty="0" smtClean="0"/>
                        <a:t>Name</a:t>
                      </a:r>
                      <a:endParaRPr lang="en-US" dirty="0"/>
                    </a:p>
                  </a:txBody>
                  <a:tcPr/>
                </a:tc>
                <a:tc>
                  <a:txBody>
                    <a:bodyPr/>
                    <a:lstStyle/>
                    <a:p>
                      <a:r>
                        <a:rPr lang="en-US" dirty="0" smtClean="0"/>
                        <a:t>Install Guacamole and guacamole-</a:t>
                      </a:r>
                      <a:r>
                        <a:rPr lang="en-US" dirty="0" err="1" smtClean="0"/>
                        <a:t>auth</a:t>
                      </a:r>
                      <a:r>
                        <a:rPr lang="en-US" dirty="0" smtClean="0"/>
                        <a:t>-</a:t>
                      </a:r>
                      <a:r>
                        <a:rPr lang="en-US" dirty="0" err="1" smtClean="0"/>
                        <a:t>url</a:t>
                      </a:r>
                      <a:endParaRPr lang="en-US" dirty="0"/>
                    </a:p>
                  </a:txBody>
                  <a:tcPr/>
                </a:tc>
              </a:tr>
              <a:tr h="370840">
                <a:tc>
                  <a:txBody>
                    <a:bodyPr/>
                    <a:lstStyle/>
                    <a:p>
                      <a:r>
                        <a:rPr lang="en-US" dirty="0" smtClean="0"/>
                        <a:t>Description:</a:t>
                      </a:r>
                      <a:endParaRPr lang="en-US" dirty="0"/>
                    </a:p>
                  </a:txBody>
                  <a:tcPr/>
                </a:tc>
                <a:tc>
                  <a:txBody>
                    <a:bodyPr/>
                    <a:lstStyle/>
                    <a:p>
                      <a:r>
                        <a:rPr lang="en-US" dirty="0" smtClean="0"/>
                        <a:t>Virtual Labs specific</a:t>
                      </a:r>
                      <a:r>
                        <a:rPr lang="en-US" baseline="0" dirty="0" smtClean="0"/>
                        <a:t> requirements that guacamole-</a:t>
                      </a:r>
                      <a:r>
                        <a:rPr lang="en-US" baseline="0" dirty="0" err="1" smtClean="0"/>
                        <a:t>auth</a:t>
                      </a:r>
                      <a:r>
                        <a:rPr lang="en-US" baseline="0" dirty="0" smtClean="0"/>
                        <a:t>-</a:t>
                      </a:r>
                      <a:r>
                        <a:rPr lang="en-US" baseline="0" dirty="0" err="1" smtClean="0"/>
                        <a:t>url</a:t>
                      </a:r>
                      <a:r>
                        <a:rPr lang="en-US" baseline="0" dirty="0" smtClean="0"/>
                        <a:t> provides. Install Guacamole along with the plugin.</a:t>
                      </a:r>
                      <a:endParaRPr lang="en-US" dirty="0"/>
                    </a:p>
                  </a:txBody>
                  <a:tcPr/>
                </a:tc>
              </a:tr>
              <a:tr h="370840">
                <a:tc>
                  <a:txBody>
                    <a:bodyPr/>
                    <a:lstStyle/>
                    <a:p>
                      <a:r>
                        <a:rPr lang="en-US" dirty="0" smtClean="0"/>
                        <a:t>Actors:</a:t>
                      </a:r>
                      <a:endParaRPr lang="en-US" dirty="0"/>
                    </a:p>
                  </a:txBody>
                  <a:tcPr/>
                </a:tc>
                <a:tc>
                  <a:txBody>
                    <a:bodyPr/>
                    <a:lstStyle/>
                    <a:p>
                      <a:r>
                        <a:rPr lang="en-US" dirty="0" smtClean="0"/>
                        <a:t>Guacamole administrator.</a:t>
                      </a:r>
                      <a:endParaRPr lang="en-US" dirty="0"/>
                    </a:p>
                  </a:txBody>
                  <a:tcPr/>
                </a:tc>
              </a:tr>
              <a:tr h="370840">
                <a:tc>
                  <a:txBody>
                    <a:bodyPr/>
                    <a:lstStyle/>
                    <a:p>
                      <a:r>
                        <a:rPr lang="en-US" dirty="0" smtClean="0"/>
                        <a:t>Pre conditions:</a:t>
                      </a:r>
                      <a:endParaRPr lang="en-US" dirty="0"/>
                    </a:p>
                  </a:txBody>
                  <a:tcPr/>
                </a:tc>
                <a:tc>
                  <a:txBody>
                    <a:bodyPr/>
                    <a:lstStyle/>
                    <a:p>
                      <a:r>
                        <a:rPr lang="en-US" dirty="0" smtClean="0"/>
                        <a:t>Ubuntu server 14.04 with internet access.</a:t>
                      </a:r>
                      <a:endParaRPr lang="en-US" dirty="0"/>
                    </a:p>
                  </a:txBody>
                  <a:tcPr/>
                </a:tc>
              </a:tr>
              <a:tr h="370840">
                <a:tc>
                  <a:txBody>
                    <a:bodyPr/>
                    <a:lstStyle/>
                    <a:p>
                      <a:r>
                        <a:rPr lang="en-US" dirty="0" smtClean="0"/>
                        <a:t>Post conditions:</a:t>
                      </a:r>
                      <a:endParaRPr lang="en-US" dirty="0"/>
                    </a:p>
                  </a:txBody>
                  <a:tcPr/>
                </a:tc>
                <a:tc>
                  <a:txBody>
                    <a:bodyPr/>
                    <a:lstStyle/>
                    <a:p>
                      <a:r>
                        <a:rPr lang="en-US" baseline="0" dirty="0" smtClean="0"/>
                        <a:t>Guacamole, guacamole-</a:t>
                      </a:r>
                      <a:r>
                        <a:rPr lang="en-US" baseline="0" dirty="0" err="1" smtClean="0"/>
                        <a:t>auth</a:t>
                      </a:r>
                      <a:r>
                        <a:rPr lang="en-US" baseline="0" dirty="0" smtClean="0"/>
                        <a:t>-</a:t>
                      </a:r>
                      <a:r>
                        <a:rPr lang="en-US" baseline="0" dirty="0" err="1" smtClean="0"/>
                        <a:t>url</a:t>
                      </a:r>
                      <a:r>
                        <a:rPr lang="en-US" baseline="0" dirty="0" smtClean="0"/>
                        <a:t> and all the software requirements are installed.</a:t>
                      </a:r>
                      <a:endParaRPr lang="en-US" dirty="0"/>
                    </a:p>
                  </a:txBody>
                  <a:tcPr/>
                </a:tc>
              </a:tr>
              <a:tr h="370840">
                <a:tc>
                  <a:txBody>
                    <a:bodyPr/>
                    <a:lstStyle/>
                    <a:p>
                      <a:r>
                        <a:rPr lang="en-US" dirty="0" smtClean="0"/>
                        <a:t>Success Scenario:</a:t>
                      </a:r>
                      <a:endParaRPr lang="en-US" dirty="0"/>
                    </a:p>
                  </a:txBody>
                  <a:tcPr/>
                </a:tc>
                <a:tc>
                  <a:txBody>
                    <a:bodyPr/>
                    <a:lstStyle/>
                    <a:p>
                      <a:pPr marL="342900" indent="-342900">
                        <a:buAutoNum type="arabicPeriod"/>
                      </a:pPr>
                      <a:r>
                        <a:rPr lang="en-US" dirty="0" smtClean="0"/>
                        <a:t>The</a:t>
                      </a:r>
                      <a:r>
                        <a:rPr lang="en-US" baseline="0" dirty="0" smtClean="0"/>
                        <a:t> a</a:t>
                      </a:r>
                      <a:r>
                        <a:rPr lang="en-US" dirty="0" smtClean="0"/>
                        <a:t>dministrator set the</a:t>
                      </a:r>
                      <a:r>
                        <a:rPr lang="en-US" baseline="0" dirty="0" smtClean="0"/>
                        <a:t> 2 configuration files (</a:t>
                      </a:r>
                      <a:r>
                        <a:rPr lang="en-US" baseline="0" dirty="0" err="1" smtClean="0"/>
                        <a:t>key.key</a:t>
                      </a:r>
                      <a:r>
                        <a:rPr lang="en-US" baseline="0" dirty="0" smtClean="0"/>
                        <a:t> and restrictions.txt)</a:t>
                      </a:r>
                    </a:p>
                    <a:p>
                      <a:pPr marL="342900" indent="-342900">
                        <a:buAutoNum type="arabicPeriod"/>
                      </a:pPr>
                      <a:r>
                        <a:rPr lang="en-US" baseline="0" dirty="0" smtClean="0"/>
                        <a:t>The administrator execute as root the guacamole-vlabs-installer.sh script.</a:t>
                      </a:r>
                    </a:p>
                    <a:p>
                      <a:pPr marL="342900" indent="-342900">
                        <a:buAutoNum type="arabicPeriod"/>
                      </a:pPr>
                      <a:r>
                        <a:rPr lang="en-US" baseline="0" dirty="0" smtClean="0"/>
                        <a:t>The administrator execute as root the guacamole-properties.sh script.</a:t>
                      </a:r>
                      <a:endParaRPr lang="en-US" dirty="0"/>
                    </a:p>
                  </a:txBody>
                  <a:tcPr/>
                </a:tc>
              </a:tr>
              <a:tr h="370840">
                <a:tc>
                  <a:txBody>
                    <a:bodyPr/>
                    <a:lstStyle/>
                    <a:p>
                      <a:r>
                        <a:rPr lang="en-US" dirty="0" smtClean="0"/>
                        <a:t>Extensions:</a:t>
                      </a:r>
                      <a:endParaRPr lang="en-US" dirty="0"/>
                    </a:p>
                  </a:txBody>
                  <a:tcPr/>
                </a:tc>
                <a:tc>
                  <a:txBody>
                    <a:bodyPr/>
                    <a:lstStyle/>
                    <a:p>
                      <a:pPr marL="285750" indent="-285750">
                        <a:buFont typeface="Arial" panose="020B0604020202020204" pitchFamily="34" charset="0"/>
                        <a:buChar char="•"/>
                      </a:pPr>
                      <a:r>
                        <a:rPr lang="en-US" baseline="0" dirty="0" smtClean="0"/>
                        <a:t>Required libraries fail to download.</a:t>
                      </a:r>
                    </a:p>
                    <a:p>
                      <a:pPr marL="285750" indent="-285750">
                        <a:buFont typeface="Arial" panose="020B0604020202020204" pitchFamily="34" charset="0"/>
                        <a:buChar char="•"/>
                      </a:pPr>
                      <a:r>
                        <a:rPr lang="en-US" baseline="0" dirty="0" smtClean="0"/>
                        <a:t>Internet connection is unavailable.</a:t>
                      </a:r>
                    </a:p>
                  </a:txBody>
                  <a:tcPr/>
                </a:tc>
              </a:tr>
            </a:tbl>
          </a:graphicData>
        </a:graphic>
      </p:graphicFrame>
    </p:spTree>
    <p:extLst>
      <p:ext uri="{BB962C8B-B14F-4D97-AF65-F5344CB8AC3E}">
        <p14:creationId xmlns:p14="http://schemas.microsoft.com/office/powerpoint/2010/main" val="1886540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1380</TotalTime>
  <Words>1019</Words>
  <Application>Microsoft Office PowerPoint</Application>
  <PresentationFormat>On-screen Show (4:3)</PresentationFormat>
  <Paragraphs>159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Franklin Gothic Book</vt:lpstr>
      <vt:lpstr>Franklin Gothic Medium</vt:lpstr>
      <vt:lpstr>Tunga</vt:lpstr>
      <vt:lpstr>Wingdings</vt:lpstr>
      <vt:lpstr>Angles</vt:lpstr>
      <vt:lpstr>Virtual Labs 3.0</vt:lpstr>
      <vt:lpstr>PROBLEM Definition</vt:lpstr>
      <vt:lpstr>Project Management</vt:lpstr>
      <vt:lpstr>Requirements</vt:lpstr>
      <vt:lpstr>Guacamole for vlabs implemented stories</vt:lpstr>
      <vt:lpstr>System design</vt:lpstr>
      <vt:lpstr>Completed Use Cases</vt:lpstr>
      <vt:lpstr>Completed Use Cases</vt:lpstr>
      <vt:lpstr>Completed Use Cases</vt:lpstr>
      <vt:lpstr>Completed Use Cases</vt:lpstr>
      <vt:lpstr>Use case diagram</vt:lpstr>
      <vt:lpstr>Sequence diagram</vt:lpstr>
      <vt:lpstr>System decomposition</vt:lpstr>
      <vt:lpstr>System deployment</vt:lpstr>
      <vt:lpstr>Persistent data design</vt:lpstr>
      <vt:lpstr>Security / privacy</vt:lpstr>
      <vt:lpstr>Detailed design</vt:lpstr>
      <vt:lpstr>Minimal class design</vt:lpstr>
      <vt:lpstr>State machine</vt:lpstr>
      <vt:lpstr>Main Algorithms</vt:lpstr>
      <vt:lpstr>Main Algorithms</vt:lpstr>
      <vt:lpstr>verification</vt:lpstr>
      <vt:lpstr>Testing</vt:lpstr>
      <vt:lpstr>Testing</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Labs 7.0</dc:title>
  <dc:creator>Crystal Rivera</dc:creator>
  <cp:lastModifiedBy>Juan Riano</cp:lastModifiedBy>
  <cp:revision>73</cp:revision>
  <dcterms:created xsi:type="dcterms:W3CDTF">2015-07-27T18:09:41Z</dcterms:created>
  <dcterms:modified xsi:type="dcterms:W3CDTF">2015-07-31T10:53:12Z</dcterms:modified>
</cp:coreProperties>
</file>