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</p:sldMasterIdLst>
  <p:notesMasterIdLst>
    <p:notesMasterId r:id="rId27"/>
  </p:notesMasterIdLst>
  <p:sldIdLst>
    <p:sldId id="256" r:id="rId2"/>
    <p:sldId id="257" r:id="rId3"/>
    <p:sldId id="258" r:id="rId4"/>
    <p:sldId id="279" r:id="rId5"/>
    <p:sldId id="260" r:id="rId6"/>
    <p:sldId id="261" r:id="rId7"/>
    <p:sldId id="283" r:id="rId8"/>
    <p:sldId id="262" r:id="rId9"/>
    <p:sldId id="284" r:id="rId10"/>
    <p:sldId id="280" r:id="rId11"/>
    <p:sldId id="264" r:id="rId12"/>
    <p:sldId id="265" r:id="rId13"/>
    <p:sldId id="266" r:id="rId14"/>
    <p:sldId id="267" r:id="rId15"/>
    <p:sldId id="281" r:id="rId16"/>
    <p:sldId id="269" r:id="rId17"/>
    <p:sldId id="270" r:id="rId18"/>
    <p:sldId id="285" r:id="rId19"/>
    <p:sldId id="271" r:id="rId20"/>
    <p:sldId id="276" r:id="rId21"/>
    <p:sldId id="282" r:id="rId22"/>
    <p:sldId id="272" r:id="rId23"/>
    <p:sldId id="273" r:id="rId24"/>
    <p:sldId id="277" r:id="rId25"/>
    <p:sldId id="278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8" d="100"/>
          <a:sy n="108" d="100"/>
        </p:scale>
        <p:origin x="-1656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1ECB8A-F9F6-EE43-9CCA-D7372AFEAFC8}" type="datetimeFigureOut">
              <a:rPr lang="en-US" smtClean="0"/>
              <a:t>8/2/15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5FC74-9A45-1745-9679-56CBE58CE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17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5FC74-9A45-1745-9679-56CBE58CE99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21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8BA8A-AAA4-A542-8773-4C49E8BAE8B1}" type="datetimeFigureOut">
              <a:rPr lang="en-US" smtClean="0"/>
              <a:t>8/2/15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A485-8F15-CC41-8FDC-68CC9801EE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8BA8A-AAA4-A542-8773-4C49E8BAE8B1}" type="datetimeFigureOut">
              <a:rPr lang="en-US" smtClean="0"/>
              <a:t>8/2/15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A485-8F15-CC41-8FDC-68CC9801EE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8BA8A-AAA4-A542-8773-4C49E8BAE8B1}" type="datetimeFigureOut">
              <a:rPr lang="en-US" smtClean="0"/>
              <a:t>8/2/15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A485-8F15-CC41-8FDC-68CC9801EE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8BA8A-AAA4-A542-8773-4C49E8BAE8B1}" type="datetimeFigureOut">
              <a:rPr lang="en-US" smtClean="0"/>
              <a:t>8/2/15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A485-8F15-CC41-8FDC-68CC9801EE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8BA8A-AAA4-A542-8773-4C49E8BAE8B1}" type="datetimeFigureOut">
              <a:rPr lang="en-US" smtClean="0"/>
              <a:t>8/2/15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A485-8F15-CC41-8FDC-68CC9801EE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8BA8A-AAA4-A542-8773-4C49E8BAE8B1}" type="datetimeFigureOut">
              <a:rPr lang="en-US" smtClean="0"/>
              <a:t>8/2/15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8BA8A-AAA4-A542-8773-4C49E8BAE8B1}" type="datetimeFigureOut">
              <a:rPr lang="en-US" smtClean="0"/>
              <a:t>8/2/15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A485-8F15-CC41-8FDC-68CC9801EE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8BA8A-AAA4-A542-8773-4C49E8BAE8B1}" type="datetimeFigureOut">
              <a:rPr lang="en-US" smtClean="0"/>
              <a:t>8/2/15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A485-8F15-CC41-8FDC-68CC9801EE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8BA8A-AAA4-A542-8773-4C49E8BAE8B1}" type="datetimeFigureOut">
              <a:rPr lang="en-US" smtClean="0"/>
              <a:t>8/2/15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A485-8F15-CC41-8FDC-68CC9801EE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8BA8A-AAA4-A542-8773-4C49E8BAE8B1}" type="datetimeFigureOut">
              <a:rPr lang="en-US" smtClean="0"/>
              <a:t>8/2/15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A485-8F15-CC41-8FDC-68CC9801EE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8BA8A-AAA4-A542-8773-4C49E8BAE8B1}" type="datetimeFigureOut">
              <a:rPr lang="en-US" smtClean="0"/>
              <a:t>8/2/15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A485-8F15-CC41-8FDC-68CC9801EE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8BA8A-AAA4-A542-8773-4C49E8BAE8B1}" type="datetimeFigureOut">
              <a:rPr lang="en-US" smtClean="0"/>
              <a:t>8/2/15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A485-8F15-CC41-8FDC-68CC9801EE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3828BA8A-AAA4-A542-8773-4C49E8BAE8B1}" type="datetimeFigureOut">
              <a:rPr lang="en-US" smtClean="0"/>
              <a:t>8/2/15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2570A485-8F15-CC41-8FDC-68CC9801EE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0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Virtual Labs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1163" y="4474838"/>
            <a:ext cx="6498159" cy="1814590"/>
          </a:xfrm>
        </p:spPr>
        <p:txBody>
          <a:bodyPr>
            <a:normAutofit/>
          </a:bodyPr>
          <a:lstStyle/>
          <a:p>
            <a:r>
              <a:rPr lang="en-US" dirty="0" smtClean="0"/>
              <a:t>Name: </a:t>
            </a:r>
            <a:r>
              <a:rPr lang="en-US" dirty="0" err="1" smtClean="0"/>
              <a:t>Trung</a:t>
            </a:r>
            <a:r>
              <a:rPr lang="en-US" dirty="0" smtClean="0"/>
              <a:t> Ngo</a:t>
            </a:r>
          </a:p>
          <a:p>
            <a:r>
              <a:rPr lang="en-US" dirty="0" err="1" smtClean="0"/>
              <a:t>Memebers</a:t>
            </a:r>
            <a:r>
              <a:rPr lang="en-US" dirty="0" smtClean="0"/>
              <a:t>: Crystal Rivera, Scrum Master</a:t>
            </a:r>
          </a:p>
          <a:p>
            <a:r>
              <a:rPr lang="en-US" smtClean="0"/>
              <a:t>Daniel </a:t>
            </a:r>
            <a:r>
              <a:rPr lang="en-US" smtClean="0"/>
              <a:t>Gonzalez </a:t>
            </a:r>
            <a:r>
              <a:rPr lang="en-US" dirty="0" smtClean="0"/>
              <a:t>, </a:t>
            </a:r>
            <a:r>
              <a:rPr lang="en-US" dirty="0" smtClean="0"/>
              <a:t>Developer</a:t>
            </a:r>
          </a:p>
          <a:p>
            <a:r>
              <a:rPr lang="en-US" dirty="0" smtClean="0"/>
              <a:t>Johann </a:t>
            </a:r>
            <a:r>
              <a:rPr lang="en-US" dirty="0" err="1" smtClean="0"/>
              <a:t>Henao</a:t>
            </a:r>
            <a:r>
              <a:rPr lang="en-US" dirty="0" smtClean="0"/>
              <a:t>, Developer</a:t>
            </a:r>
          </a:p>
          <a:p>
            <a:r>
              <a:rPr lang="en-US" dirty="0" smtClean="0"/>
              <a:t>Juan </a:t>
            </a:r>
            <a:r>
              <a:rPr lang="en-US" dirty="0" err="1" smtClean="0"/>
              <a:t>Riano</a:t>
            </a:r>
            <a:r>
              <a:rPr lang="en-US" dirty="0" smtClean="0"/>
              <a:t>, Developer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491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System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78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Decomposition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239" y="2300044"/>
            <a:ext cx="3708400" cy="3810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49275" y="1446189"/>
            <a:ext cx="74232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Both the Quota System and Scheduler share the same design architecture.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456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Deployment</a:t>
            </a:r>
            <a:endParaRPr lang="en-US" dirty="0"/>
          </a:p>
        </p:txBody>
      </p:sp>
      <p:pic>
        <p:nvPicPr>
          <p:cNvPr id="8" name="Picture 7" descr="HardwareandSoftwar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4532"/>
            <a:ext cx="9144000" cy="528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156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Persistent Data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/>
              <a:t>Quota system </a:t>
            </a:r>
            <a:r>
              <a:rPr lang="en-US" dirty="0" smtClean="0"/>
              <a:t>maintains    several tables:</a:t>
            </a:r>
          </a:p>
          <a:p>
            <a:pPr lvl="1"/>
            <a:r>
              <a:rPr lang="en-US" dirty="0" smtClean="0"/>
              <a:t>Courses</a:t>
            </a:r>
          </a:p>
          <a:p>
            <a:pPr lvl="1"/>
            <a:r>
              <a:rPr lang="en-US" dirty="0" smtClean="0"/>
              <a:t>Course enrollment</a:t>
            </a:r>
          </a:p>
          <a:p>
            <a:pPr lvl="1"/>
            <a:r>
              <a:rPr lang="en-US" dirty="0" smtClean="0"/>
              <a:t>Course quota</a:t>
            </a:r>
          </a:p>
          <a:p>
            <a:pPr lvl="1"/>
            <a:r>
              <a:rPr lang="en-US" dirty="0" smtClean="0"/>
              <a:t>Policy</a:t>
            </a:r>
          </a:p>
          <a:p>
            <a:pPr lvl="1"/>
            <a:r>
              <a:rPr lang="en-US" dirty="0" smtClean="0"/>
              <a:t>Credit type</a:t>
            </a:r>
          </a:p>
          <a:p>
            <a:pPr lvl="1"/>
            <a:r>
              <a:rPr lang="en-US" dirty="0" smtClean="0"/>
              <a:t>Used quota</a:t>
            </a:r>
          </a:p>
          <a:p>
            <a:pPr lvl="1"/>
            <a:r>
              <a:rPr lang="en-US" dirty="0" smtClean="0"/>
              <a:t>Used assigned quota</a:t>
            </a:r>
          </a:p>
          <a:p>
            <a:pPr lvl="1"/>
            <a:r>
              <a:rPr lang="en-US" dirty="0" smtClean="0"/>
              <a:t>User profile</a:t>
            </a:r>
            <a:endParaRPr lang="en-US" dirty="0"/>
          </a:p>
          <a:p>
            <a:r>
              <a:rPr lang="en-US" dirty="0" smtClean="0"/>
              <a:t>Scheduler maintains several tables:</a:t>
            </a:r>
            <a:endParaRPr lang="en-US" dirty="0"/>
          </a:p>
          <a:p>
            <a:pPr lvl="1"/>
            <a:r>
              <a:rPr lang="en-US" dirty="0" err="1" smtClean="0"/>
              <a:t>Colormap</a:t>
            </a:r>
            <a:endParaRPr lang="en-US" dirty="0" smtClean="0"/>
          </a:p>
          <a:p>
            <a:pPr lvl="1"/>
            <a:r>
              <a:rPr lang="en-US" dirty="0" smtClean="0"/>
              <a:t>User info</a:t>
            </a:r>
          </a:p>
          <a:p>
            <a:pPr lvl="1"/>
            <a:r>
              <a:rPr lang="en-US" dirty="0" smtClean="0"/>
              <a:t>User fields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253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Security/Privacy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Quota system manages policy and credit types for Virtual Labs.</a:t>
            </a:r>
          </a:p>
          <a:p>
            <a:pPr lvl="1"/>
            <a:r>
              <a:rPr lang="en-US" dirty="0"/>
              <a:t>Views: Separate views depending on roles</a:t>
            </a:r>
          </a:p>
          <a:p>
            <a:pPr lvl="1"/>
            <a:r>
              <a:rPr lang="en-US" dirty="0"/>
              <a:t>SOAP calls: external data retrieval </a:t>
            </a:r>
          </a:p>
          <a:p>
            <a:r>
              <a:rPr lang="en-US" dirty="0"/>
              <a:t>Scheduler manages host, colors, VE configurations, and time allotments.</a:t>
            </a:r>
          </a:p>
          <a:p>
            <a:pPr lvl="1"/>
            <a:r>
              <a:rPr lang="en-US" dirty="0"/>
              <a:t>Views: Separate views depending on roles</a:t>
            </a:r>
          </a:p>
          <a:p>
            <a:pPr lvl="1"/>
            <a:r>
              <a:rPr lang="en-US" dirty="0"/>
              <a:t>SOAP calls: external data retrieval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2296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Detail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87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Minimal Class Diagram</a:t>
            </a:r>
            <a:endParaRPr lang="en-US" dirty="0"/>
          </a:p>
        </p:txBody>
      </p:sp>
      <p:pic>
        <p:nvPicPr>
          <p:cNvPr id="9" name="Picture 8" descr="QS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98"/>
          <a:stretch/>
        </p:blipFill>
        <p:spPr>
          <a:xfrm>
            <a:off x="549275" y="1397000"/>
            <a:ext cx="3009900" cy="5117071"/>
          </a:xfrm>
          <a:prstGeom prst="rect">
            <a:avLst/>
          </a:prstGeom>
        </p:spPr>
      </p:pic>
      <p:pic>
        <p:nvPicPr>
          <p:cNvPr id="10" name="Picture 9" descr="Sch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465" y="1674087"/>
            <a:ext cx="2984500" cy="26162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33396" y="4703300"/>
            <a:ext cx="5068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class diagram for the Quota System is on the left and the Scheduler is above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296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 Quota system</a:t>
            </a:r>
            <a:endParaRPr lang="en-US" dirty="0"/>
          </a:p>
        </p:txBody>
      </p:sp>
      <p:pic>
        <p:nvPicPr>
          <p:cNvPr id="4" name="Picture 3" descr="DSSta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655" y="1415571"/>
            <a:ext cx="5961752" cy="528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332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 Scheduler</a:t>
            </a:r>
            <a:endParaRPr lang="en-US" dirty="0"/>
          </a:p>
        </p:txBody>
      </p:sp>
      <p:pic>
        <p:nvPicPr>
          <p:cNvPr id="5" name="Picture 4" descr="SchSta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206" y="1517659"/>
            <a:ext cx="5867684" cy="520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228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Algorithm-Quota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en-US" dirty="0" smtClean="0"/>
              <a:t>Policy</a:t>
            </a:r>
          </a:p>
          <a:p>
            <a:pPr lvl="1"/>
            <a:r>
              <a:rPr lang="en-US" dirty="0" smtClean="0"/>
              <a:t>To add a policy, click the add policy button, fill in the relative data for the policy, validate data to send to server, send data to the server, validate returned data.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Credit type</a:t>
            </a:r>
          </a:p>
          <a:p>
            <a:pPr lvl="1"/>
            <a:r>
              <a:rPr lang="en-US" dirty="0"/>
              <a:t>To add a policy, click the add </a:t>
            </a:r>
            <a:r>
              <a:rPr lang="en-US" dirty="0" smtClean="0"/>
              <a:t>credit type button</a:t>
            </a:r>
            <a:r>
              <a:rPr lang="en-US" dirty="0"/>
              <a:t>, fill in the relative data for the policy, validate data to send to server, send data to the server, validate returned data.</a:t>
            </a:r>
          </a:p>
          <a:p>
            <a:pPr lvl="1"/>
            <a:endParaRPr lang="en-US" dirty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530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1649411"/>
          </a:xfrm>
        </p:spPr>
        <p:txBody>
          <a:bodyPr/>
          <a:lstStyle/>
          <a:p>
            <a:r>
              <a:rPr lang="en-US" dirty="0" smtClean="0"/>
              <a:t>The current system utilizes Moodle as a means to keep track of resources allocated to them as well as view future resources. This data is then used through </a:t>
            </a:r>
            <a:r>
              <a:rPr lang="en-US" dirty="0" err="1" smtClean="0"/>
              <a:t>eFront</a:t>
            </a:r>
            <a:r>
              <a:rPr lang="en-US" dirty="0" smtClean="0"/>
              <a:t> to use their resources.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49275" y="2581134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Current Limitations</a:t>
            </a:r>
            <a:endParaRPr lang="en-US" sz="4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9275" y="4226924"/>
            <a:ext cx="8042276" cy="2305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user must login through Moodle to view and request their resources.</a:t>
            </a:r>
          </a:p>
          <a:p>
            <a:r>
              <a:rPr lang="en-US" dirty="0" smtClean="0"/>
              <a:t>The user must login to </a:t>
            </a:r>
            <a:r>
              <a:rPr lang="en-US" dirty="0" err="1" smtClean="0"/>
              <a:t>eFront</a:t>
            </a:r>
            <a:r>
              <a:rPr lang="en-US" dirty="0" smtClean="0"/>
              <a:t> to use the requested resources.</a:t>
            </a:r>
          </a:p>
        </p:txBody>
      </p:sp>
    </p:spTree>
    <p:extLst>
      <p:ext uri="{BB962C8B-B14F-4D97-AF65-F5344CB8AC3E}">
        <p14:creationId xmlns:p14="http://schemas.microsoft.com/office/powerpoint/2010/main" val="1259215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Algorithm-Scheduler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lvl="2"/>
            <a:r>
              <a:rPr lang="en-US" dirty="0" smtClean="0"/>
              <a:t>Scheduler</a:t>
            </a:r>
          </a:p>
          <a:p>
            <a:pPr lvl="3"/>
            <a:r>
              <a:rPr lang="en-US" dirty="0" smtClean="0"/>
              <a:t>Determine the user and present them with a corresponding view. The admin will be given a view of all resource allotment or future allotment for all students. Students will be given a view of all resource allotment they have been given or will be given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136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Verification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1917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Cases – Sunny Day</a:t>
            </a:r>
            <a:br>
              <a:rPr lang="en-US" dirty="0" smtClean="0"/>
            </a:br>
            <a:r>
              <a:rPr lang="en-US" dirty="0" smtClean="0"/>
              <a:t>Quota System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1605166"/>
              </p:ext>
            </p:extLst>
          </p:nvPr>
        </p:nvGraphicFramePr>
        <p:xfrm>
          <a:off x="549275" y="1600200"/>
          <a:ext cx="8042276" cy="4404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509"/>
                <a:gridCol w="58987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</a:t>
                      </a:r>
                      <a:r>
                        <a:rPr lang="en-US" baseline="0" dirty="0" smtClean="0"/>
                        <a:t>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No</a:t>
                      </a:r>
                      <a:r>
                        <a:rPr lang="en-US" baseline="0" dirty="0" smtClean="0"/>
                        <a:t> Expiration </a:t>
                      </a:r>
                      <a:r>
                        <a:rPr lang="en-US" dirty="0" smtClean="0"/>
                        <a:t>Policy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a no expiration policy to the database and inform the user</a:t>
                      </a:r>
                      <a:r>
                        <a:rPr lang="en-US" baseline="0" dirty="0" smtClean="0"/>
                        <a:t> that the policy has been added.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Set 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 is logged</a:t>
                      </a:r>
                      <a:r>
                        <a:rPr lang="en-US" baseline="0" dirty="0" smtClean="0"/>
                        <a:t> in to the website, has the module open, and clicked the Add Policy button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Name: TestTN-100</a:t>
                      </a:r>
                    </a:p>
                    <a:p>
                      <a:r>
                        <a:rPr lang="en-US" dirty="0" smtClean="0"/>
                        <a:t>Quota In Period: 120</a:t>
                      </a:r>
                    </a:p>
                    <a:p>
                      <a:r>
                        <a:rPr lang="en-US" dirty="0" smtClean="0"/>
                        <a:t>Active: True</a:t>
                      </a:r>
                    </a:p>
                    <a:p>
                      <a:r>
                        <a:rPr lang="en-US" dirty="0" smtClean="0"/>
                        <a:t>Assignable</a:t>
                      </a:r>
                      <a:r>
                        <a:rPr lang="en-US" baseline="0" dirty="0" smtClean="0"/>
                        <a:t>: True</a:t>
                      </a:r>
                    </a:p>
                    <a:p>
                      <a:r>
                        <a:rPr lang="en-US" baseline="0" dirty="0" smtClean="0"/>
                        <a:t>Type: No Expiration, Relative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No.</a:t>
                      </a:r>
                      <a:r>
                        <a:rPr lang="en-US" baseline="0" dirty="0" smtClean="0"/>
                        <a:t> of Days: 5</a:t>
                      </a:r>
                    </a:p>
                    <a:p>
                      <a:r>
                        <a:rPr lang="en-US" baseline="0" dirty="0" smtClean="0"/>
                        <a:t>Description: Test quota for 120 minutes.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Expected 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Policy is added to the database.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Actual</a:t>
                      </a:r>
                      <a:r>
                        <a:rPr lang="en-US" baseline="0" dirty="0" smtClean="0"/>
                        <a:t> 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 expected.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00841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Cases – Rainy Day</a:t>
            </a:r>
            <a:br>
              <a:rPr lang="en-US" dirty="0" smtClean="0"/>
            </a:br>
            <a:r>
              <a:rPr lang="en-US" dirty="0" smtClean="0"/>
              <a:t>Quota System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5696858"/>
              </p:ext>
            </p:extLst>
          </p:nvPr>
        </p:nvGraphicFramePr>
        <p:xfrm>
          <a:off x="549275" y="1600200"/>
          <a:ext cx="8042276" cy="4678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1750"/>
                <a:gridCol w="59105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</a:t>
                      </a:r>
                      <a:r>
                        <a:rPr lang="en-US" baseline="0" dirty="0" smtClean="0"/>
                        <a:t>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No</a:t>
                      </a:r>
                      <a:r>
                        <a:rPr lang="en-US" baseline="0" dirty="0" smtClean="0"/>
                        <a:t> Expiration </a:t>
                      </a:r>
                      <a:r>
                        <a:rPr lang="en-US" dirty="0" smtClean="0"/>
                        <a:t>Policy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a no expiration policy to the database and inform the user</a:t>
                      </a:r>
                      <a:r>
                        <a:rPr lang="en-US" baseline="0" dirty="0" smtClean="0"/>
                        <a:t> that the entry already exists.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Set 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 is logged</a:t>
                      </a:r>
                      <a:r>
                        <a:rPr lang="en-US" baseline="0" dirty="0" smtClean="0"/>
                        <a:t> in to the website, has the module open, and clicked the Add Policy button. A database entry with the name TestTN-100 exists.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Name: TestTN-100</a:t>
                      </a:r>
                    </a:p>
                    <a:p>
                      <a:r>
                        <a:rPr lang="en-US" dirty="0" smtClean="0"/>
                        <a:t>Quota In Period: 120</a:t>
                      </a:r>
                    </a:p>
                    <a:p>
                      <a:r>
                        <a:rPr lang="en-US" dirty="0" smtClean="0"/>
                        <a:t>Active: True</a:t>
                      </a:r>
                    </a:p>
                    <a:p>
                      <a:r>
                        <a:rPr lang="en-US" dirty="0" smtClean="0"/>
                        <a:t>Assignable</a:t>
                      </a:r>
                      <a:r>
                        <a:rPr lang="en-US" baseline="0" dirty="0" smtClean="0"/>
                        <a:t>: True</a:t>
                      </a:r>
                    </a:p>
                    <a:p>
                      <a:r>
                        <a:rPr lang="en-US" baseline="0" dirty="0" smtClean="0"/>
                        <a:t>Type: No Expiration, Relative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No.</a:t>
                      </a:r>
                      <a:r>
                        <a:rPr lang="en-US" baseline="0" dirty="0" smtClean="0"/>
                        <a:t> of Days: 5</a:t>
                      </a:r>
                    </a:p>
                    <a:p>
                      <a:r>
                        <a:rPr lang="en-US" baseline="0" dirty="0" smtClean="0"/>
                        <a:t>Description: Test quota for 120 minutes.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Expected 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 is informed</a:t>
                      </a:r>
                      <a:r>
                        <a:rPr lang="en-US" baseline="0" dirty="0" smtClean="0"/>
                        <a:t> that the entry already exists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Actual</a:t>
                      </a:r>
                      <a:r>
                        <a:rPr lang="en-US" baseline="0" dirty="0" smtClean="0"/>
                        <a:t> 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 expected.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64716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Cases – Sunny Day</a:t>
            </a:r>
            <a:br>
              <a:rPr lang="en-US" dirty="0"/>
            </a:br>
            <a:r>
              <a:rPr lang="en-US" dirty="0" smtClean="0"/>
              <a:t>Scheduler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9926384"/>
              </p:ext>
            </p:extLst>
          </p:nvPr>
        </p:nvGraphicFramePr>
        <p:xfrm>
          <a:off x="549275" y="1600200"/>
          <a:ext cx="8042276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1750"/>
                <a:gridCol w="59105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</a:t>
                      </a:r>
                      <a:r>
                        <a:rPr lang="en-US" baseline="0" dirty="0" smtClean="0"/>
                        <a:t>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Display</a:t>
                      </a:r>
                      <a:r>
                        <a:rPr lang="en-US" baseline="0" dirty="0" smtClean="0"/>
                        <a:t> appointment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Display all appointments for the admin.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Set 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 is logged</a:t>
                      </a:r>
                      <a:r>
                        <a:rPr lang="en-US" baseline="0" dirty="0" smtClean="0"/>
                        <a:t> in to the website, has the module open, and the cookie for displaying the data exists.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Expected 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Amin will see all the appointments</a:t>
                      </a:r>
                      <a:r>
                        <a:rPr lang="en-US" baseline="0" dirty="0" smtClean="0"/>
                        <a:t> that have been made.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Actual</a:t>
                      </a:r>
                      <a:r>
                        <a:rPr lang="en-US" baseline="0" dirty="0" smtClean="0"/>
                        <a:t> 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 expected.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81723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Cases – Rainy Day </a:t>
            </a:r>
            <a:r>
              <a:rPr lang="en-US" dirty="0"/>
              <a:t>Scheduler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6204516"/>
              </p:ext>
            </p:extLst>
          </p:nvPr>
        </p:nvGraphicFramePr>
        <p:xfrm>
          <a:off x="549275" y="1600200"/>
          <a:ext cx="8042276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8232"/>
                <a:gridCol w="59340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</a:t>
                      </a:r>
                      <a:r>
                        <a:rPr lang="en-US" baseline="0" dirty="0" smtClean="0"/>
                        <a:t>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Display</a:t>
                      </a:r>
                      <a:r>
                        <a:rPr lang="en-US" baseline="0" dirty="0" smtClean="0"/>
                        <a:t> appointment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Display all appointments for the admin, for the virtual environments.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Set 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 is logged</a:t>
                      </a:r>
                      <a:r>
                        <a:rPr lang="en-US" baseline="0" dirty="0" smtClean="0"/>
                        <a:t> in to the website, has the module open.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Expected 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Amin will see all the appointments</a:t>
                      </a:r>
                      <a:r>
                        <a:rPr lang="en-US" baseline="0" dirty="0" smtClean="0"/>
                        <a:t> that have been made for the virtual environments.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Actual</a:t>
                      </a:r>
                      <a:r>
                        <a:rPr lang="en-US" baseline="0" dirty="0" smtClean="0"/>
                        <a:t> 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 expected.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1290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pic>
        <p:nvPicPr>
          <p:cNvPr id="4" name="Picture 3" descr="Screen Shot 2015-07-31 at 3.43.51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61" b="6000"/>
          <a:stretch/>
        </p:blipFill>
        <p:spPr>
          <a:xfrm>
            <a:off x="0" y="1834287"/>
            <a:ext cx="9144000" cy="459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958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155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 Implement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Major:</a:t>
            </a:r>
          </a:p>
          <a:p>
            <a:pPr lvl="1"/>
            <a:r>
              <a:rPr lang="en-US" dirty="0"/>
              <a:t>Story 165: Migrate Quota System from Moodle to </a:t>
            </a:r>
            <a:r>
              <a:rPr lang="en-US" dirty="0" err="1"/>
              <a:t>eFront</a:t>
            </a:r>
            <a:endParaRPr lang="en-US" dirty="0"/>
          </a:p>
          <a:p>
            <a:r>
              <a:rPr lang="en-US" dirty="0"/>
              <a:t>Minor:</a:t>
            </a:r>
          </a:p>
          <a:p>
            <a:pPr lvl="1"/>
            <a:r>
              <a:rPr lang="en-US" dirty="0"/>
              <a:t>Story 166: Migrate add quota policy from Moodle to </a:t>
            </a:r>
            <a:r>
              <a:rPr lang="en-US" dirty="0" err="1"/>
              <a:t>eFront</a:t>
            </a:r>
            <a:endParaRPr lang="en-US" dirty="0"/>
          </a:p>
          <a:p>
            <a:pPr lvl="1"/>
            <a:r>
              <a:rPr lang="en-US" dirty="0"/>
              <a:t>Story 176: Migrate credit types form in the Quota System from Moodle to </a:t>
            </a:r>
            <a:r>
              <a:rPr lang="en-US" dirty="0" err="1"/>
              <a:t>eFront</a:t>
            </a:r>
            <a:endParaRPr lang="en-US" dirty="0"/>
          </a:p>
          <a:p>
            <a:pPr lvl="1"/>
            <a:r>
              <a:rPr lang="en-US" dirty="0"/>
              <a:t>Story 227: Enable the view to be separated by roles for the Scheduler module</a:t>
            </a:r>
          </a:p>
          <a:p>
            <a:pPr lvl="1"/>
            <a:r>
              <a:rPr lang="en-US" dirty="0"/>
              <a:t>Story 228: Convert existing Moodle Database calls to </a:t>
            </a:r>
            <a:r>
              <a:rPr lang="en-US" dirty="0" err="1"/>
              <a:t>eFront</a:t>
            </a:r>
            <a:r>
              <a:rPr lang="en-US" dirty="0"/>
              <a:t> equivalents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153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Use Cases Quota System</a:t>
            </a:r>
            <a:endParaRPr lang="en-US" dirty="0"/>
          </a:p>
        </p:txBody>
      </p:sp>
      <p:pic>
        <p:nvPicPr>
          <p:cNvPr id="6" name="Picture 5" descr="QSuseCas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37" y="1361213"/>
            <a:ext cx="7831414" cy="560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335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Use Cases </a:t>
            </a:r>
            <a:br>
              <a:rPr lang="en-US" dirty="0" smtClean="0"/>
            </a:br>
            <a:r>
              <a:rPr lang="en-US" dirty="0" smtClean="0"/>
              <a:t>Scheduler</a:t>
            </a:r>
            <a:endParaRPr lang="en-US" dirty="0"/>
          </a:p>
        </p:txBody>
      </p:sp>
      <p:pic>
        <p:nvPicPr>
          <p:cNvPr id="3" name="Picture 2" descr="SchUseCas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16" y="1536732"/>
            <a:ext cx="6949499" cy="515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354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Sequence Diagram</a:t>
            </a:r>
            <a:endParaRPr lang="en-US" dirty="0"/>
          </a:p>
        </p:txBody>
      </p:sp>
      <p:pic>
        <p:nvPicPr>
          <p:cNvPr id="4" name="Picture 3" descr="Add Polic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6071"/>
            <a:ext cx="9144000" cy="427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578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Sequence Diagram</a:t>
            </a:r>
            <a:endParaRPr lang="en-US" dirty="0"/>
          </a:p>
        </p:txBody>
      </p:sp>
      <p:pic>
        <p:nvPicPr>
          <p:cNvPr id="3" name="Picture 2" descr="Display Appointment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571"/>
          <a:stretch/>
        </p:blipFill>
        <p:spPr>
          <a:xfrm>
            <a:off x="94071" y="1859230"/>
            <a:ext cx="9144000" cy="352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41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2561</TotalTime>
  <Words>790</Words>
  <Application>Microsoft Macintosh PowerPoint</Application>
  <PresentationFormat>On-screen Show (4:3)</PresentationFormat>
  <Paragraphs>132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Breeze</vt:lpstr>
      <vt:lpstr>Virtual Labs</vt:lpstr>
      <vt:lpstr>Problem Definition</vt:lpstr>
      <vt:lpstr>Project Management</vt:lpstr>
      <vt:lpstr>Requirements</vt:lpstr>
      <vt:lpstr>User Stories Implement</vt:lpstr>
      <vt:lpstr>UML Use Cases Quota System</vt:lpstr>
      <vt:lpstr>UML Use Cases  Scheduler</vt:lpstr>
      <vt:lpstr>UML Sequence Diagram</vt:lpstr>
      <vt:lpstr>UML Sequence Diagram</vt:lpstr>
      <vt:lpstr>System Design</vt:lpstr>
      <vt:lpstr>System Decomposition</vt:lpstr>
      <vt:lpstr>System Deployment</vt:lpstr>
      <vt:lpstr>Persistent Data Design</vt:lpstr>
      <vt:lpstr>Security/Privacy</vt:lpstr>
      <vt:lpstr>Detail design</vt:lpstr>
      <vt:lpstr>Minimal Class Diagram</vt:lpstr>
      <vt:lpstr>State Machine Quota system</vt:lpstr>
      <vt:lpstr>State Machine Scheduler</vt:lpstr>
      <vt:lpstr>Main Algorithm-Quota System</vt:lpstr>
      <vt:lpstr>Main Algorithm-Scheduler</vt:lpstr>
      <vt:lpstr>Verification</vt:lpstr>
      <vt:lpstr>Test Cases – Sunny Day Quota System</vt:lpstr>
      <vt:lpstr>Test Cases – Rainy Day Quota System</vt:lpstr>
      <vt:lpstr>Test Cases – Sunny Day Scheduler</vt:lpstr>
      <vt:lpstr>Test Cases – Rainy Day Scheduler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Cover</dc:title>
  <dc:creator>Vy</dc:creator>
  <cp:lastModifiedBy>Vy</cp:lastModifiedBy>
  <cp:revision>23</cp:revision>
  <dcterms:created xsi:type="dcterms:W3CDTF">2015-07-29T19:36:31Z</dcterms:created>
  <dcterms:modified xsi:type="dcterms:W3CDTF">2015-08-02T21:56:47Z</dcterms:modified>
</cp:coreProperties>
</file>