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5" r:id="rId9"/>
    <p:sldId id="276" r:id="rId10"/>
    <p:sldId id="261" r:id="rId11"/>
    <p:sldId id="262" r:id="rId12"/>
    <p:sldId id="270" r:id="rId13"/>
    <p:sldId id="272" r:id="rId14"/>
    <p:sldId id="273" r:id="rId15"/>
    <p:sldId id="263" r:id="rId16"/>
    <p:sldId id="279" r:id="rId17"/>
    <p:sldId id="280" r:id="rId18"/>
    <p:sldId id="283" r:id="rId19"/>
    <p:sldId id="284" r:id="rId20"/>
    <p:sldId id="281" r:id="rId21"/>
    <p:sldId id="265" r:id="rId22"/>
    <p:sldId id="282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366" autoAdjust="0"/>
  </p:normalViewPr>
  <p:slideViewPr>
    <p:cSldViewPr snapToGrid="0" snapToObjects="1">
      <p:cViewPr>
        <p:scale>
          <a:sx n="156" d="100"/>
          <a:sy n="156" d="100"/>
        </p:scale>
        <p:origin x="-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B5740-CF77-C542-9B56-18FAEFC3FB6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4AAD6-260C-7741-9D35-5C8FFA44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8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6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3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3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04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77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5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3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1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4AAD6-260C-7741-9D35-5C8FFA44A2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7E879E-1688-444C-82C2-7ACB9E9BDDF0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F798A74-9C94-DB4C-A5E2-28AE7CEC0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Labs </a:t>
            </a:r>
            <a:r>
              <a:rPr lang="en-US" dirty="0" smtClean="0"/>
              <a:t>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Senior Project – Summer 2015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9140000">
            <a:off x="1824437" y="3032002"/>
            <a:ext cx="5648623" cy="1170561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400" dirty="0">
                <a:solidFill>
                  <a:srgbClr val="000000"/>
                </a:solidFill>
                <a:latin typeface="+mn-lt"/>
                <a:cs typeface="Tunga" pitchFamily="2"/>
              </a:rPr>
              <a:t>Crystal </a:t>
            </a:r>
            <a:r>
              <a:rPr lang="en-US" sz="1400" spc="400" dirty="0" smtClean="0">
                <a:solidFill>
                  <a:srgbClr val="000000"/>
                </a:solidFill>
                <a:latin typeface="+mn-lt"/>
                <a:cs typeface="Tunga" pitchFamily="2"/>
              </a:rPr>
              <a:t>Rivera – Scrum </a:t>
            </a:r>
            <a:r>
              <a:rPr lang="en-US" sz="1400" spc="400" dirty="0" smtClean="0">
                <a:solidFill>
                  <a:srgbClr val="000000"/>
                </a:solidFill>
                <a:latin typeface="+mn-lt"/>
                <a:cs typeface="Tunga" pitchFamily="2"/>
              </a:rPr>
              <a:t>Master</a:t>
            </a:r>
          </a:p>
          <a:p>
            <a:r>
              <a:rPr lang="en-US" sz="1400" spc="400" dirty="0" smtClean="0">
                <a:latin typeface="+mn-lt"/>
                <a:cs typeface="Tunga" pitchFamily="2"/>
              </a:rPr>
              <a:t>Daniel Gonzalez</a:t>
            </a:r>
          </a:p>
          <a:p>
            <a:r>
              <a:rPr lang="en-US" sz="1400" spc="400" dirty="0" smtClean="0">
                <a:latin typeface="+mn-lt"/>
                <a:cs typeface="Tunga" pitchFamily="2"/>
              </a:rPr>
              <a:t>Johann </a:t>
            </a:r>
            <a:r>
              <a:rPr lang="en-US" sz="1400" spc="400" dirty="0" err="1" smtClean="0">
                <a:latin typeface="+mn-lt"/>
                <a:cs typeface="Tunga" pitchFamily="2"/>
              </a:rPr>
              <a:t>Henao</a:t>
            </a:r>
            <a:endParaRPr lang="en-US" sz="1400" spc="400" dirty="0" smtClean="0">
              <a:latin typeface="+mn-lt"/>
              <a:cs typeface="Tunga" pitchFamily="2"/>
            </a:endParaRPr>
          </a:p>
          <a:p>
            <a:r>
              <a:rPr lang="en-US" sz="1400" spc="400" dirty="0" smtClean="0">
                <a:latin typeface="+mn-lt"/>
                <a:cs typeface="Tunga" pitchFamily="2"/>
              </a:rPr>
              <a:t>Juan </a:t>
            </a:r>
            <a:r>
              <a:rPr lang="en-US" sz="1400" spc="400" dirty="0" err="1" smtClean="0">
                <a:latin typeface="+mn-lt"/>
                <a:cs typeface="Tunga" pitchFamily="2"/>
              </a:rPr>
              <a:t>Riano</a:t>
            </a:r>
            <a:endParaRPr lang="en-US" sz="1400" spc="400" dirty="0" smtClean="0">
              <a:latin typeface="+mn-lt"/>
              <a:cs typeface="Tunga" pitchFamily="2"/>
            </a:endParaRPr>
          </a:p>
          <a:p>
            <a:r>
              <a:rPr lang="en-US" sz="1400" spc="400" dirty="0" err="1" smtClean="0">
                <a:latin typeface="+mn-lt"/>
                <a:cs typeface="Tunga" pitchFamily="2"/>
              </a:rPr>
              <a:t>Trung</a:t>
            </a:r>
            <a:r>
              <a:rPr lang="en-US" sz="1400" spc="400" dirty="0" smtClean="0">
                <a:latin typeface="+mn-lt"/>
                <a:cs typeface="Tunga" pitchFamily="2"/>
              </a:rPr>
              <a:t> Ngo</a:t>
            </a:r>
            <a:endParaRPr lang="en-US" sz="1400" spc="400" dirty="0">
              <a:latin typeface="+mn-lt"/>
              <a:cs typeface="Tunga" pitchFamily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9140000">
            <a:off x="2327699" y="3767489"/>
            <a:ext cx="6613309" cy="454435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400" dirty="0" smtClean="0">
                <a:solidFill>
                  <a:schemeClr val="bg1"/>
                </a:solidFill>
                <a:latin typeface="+mn-lt"/>
                <a:cs typeface="Tunga" pitchFamily="2"/>
              </a:rPr>
              <a:t>Mentor &amp; Product Owner: Dr. </a:t>
            </a:r>
            <a:r>
              <a:rPr lang="en-US" sz="1400" spc="400" dirty="0" err="1" smtClean="0">
                <a:solidFill>
                  <a:schemeClr val="bg1"/>
                </a:solidFill>
                <a:latin typeface="+mn-lt"/>
                <a:cs typeface="Tunga" pitchFamily="2"/>
              </a:rPr>
              <a:t>Masoud</a:t>
            </a:r>
            <a:r>
              <a:rPr lang="en-US" sz="1400" spc="400" dirty="0" smtClean="0">
                <a:solidFill>
                  <a:schemeClr val="bg1"/>
                </a:solidFill>
                <a:latin typeface="+mn-lt"/>
                <a:cs typeface="Tunga" pitchFamily="2"/>
              </a:rPr>
              <a:t> </a:t>
            </a:r>
            <a:r>
              <a:rPr lang="en-US" sz="1400" spc="400" dirty="0" err="1" smtClean="0">
                <a:solidFill>
                  <a:schemeClr val="bg1"/>
                </a:solidFill>
                <a:latin typeface="+mn-lt"/>
                <a:cs typeface="Tunga" pitchFamily="2"/>
              </a:rPr>
              <a:t>Sadjadi</a:t>
            </a:r>
            <a:endParaRPr lang="en-US" sz="1400" spc="400" dirty="0">
              <a:latin typeface="+mn-lt"/>
              <a:cs typeface="Tung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0209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- System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Virtual Labs system utilizes a </a:t>
            </a:r>
            <a:r>
              <a:rPr lang="en-US" dirty="0" smtClean="0"/>
              <a:t>Multi-</a:t>
            </a:r>
            <a:r>
              <a:rPr lang="en-US" dirty="0"/>
              <a:t>T</a:t>
            </a:r>
            <a:r>
              <a:rPr lang="en-US" dirty="0" smtClean="0"/>
              <a:t>ier </a:t>
            </a:r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7" y="2054261"/>
            <a:ext cx="9144000" cy="12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– System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308"/>
            <a:ext cx="9144000" cy="39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6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55" y="1024132"/>
            <a:ext cx="8020766" cy="4162399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Virtual Labs maintains a schedule object for each student. This object consists of:</a:t>
            </a:r>
          </a:p>
          <a:p>
            <a:pPr lvl="3">
              <a:buFont typeface="Arial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eInsSchId</a:t>
            </a:r>
            <a:r>
              <a:rPr lang="en-US" dirty="0" smtClean="0"/>
              <a:t>: a unique id to identify the schedule object</a:t>
            </a:r>
          </a:p>
          <a:p>
            <a:pPr lvl="3">
              <a:buFont typeface="Arial"/>
              <a:buChar char="•"/>
            </a:pPr>
            <a:r>
              <a:rPr lang="en-US" dirty="0" err="1" smtClean="0"/>
              <a:t>curDate</a:t>
            </a:r>
            <a:r>
              <a:rPr lang="en-US" dirty="0" smtClean="0"/>
              <a:t>: the current date</a:t>
            </a:r>
            <a:endParaRPr lang="en-US" dirty="0"/>
          </a:p>
          <a:p>
            <a:pPr lvl="3">
              <a:buFont typeface="Arial"/>
              <a:buChar char="•"/>
            </a:pPr>
            <a:r>
              <a:rPr lang="en-US" dirty="0" err="1" smtClean="0"/>
              <a:t>endDate</a:t>
            </a:r>
            <a:r>
              <a:rPr lang="en-US" dirty="0" smtClean="0"/>
              <a:t>: the end date for the appointment</a:t>
            </a:r>
          </a:p>
          <a:p>
            <a:pPr lvl="3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eason: status message</a:t>
            </a:r>
          </a:p>
          <a:p>
            <a:pPr lvl="3">
              <a:buFont typeface="Arial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: “VIRTUAL_LAB” – </a:t>
            </a:r>
            <a:r>
              <a:rPr lang="en-US" dirty="0" err="1" smtClean="0"/>
              <a:t>specificies</a:t>
            </a:r>
            <a:r>
              <a:rPr lang="en-US" dirty="0" smtClean="0"/>
              <a:t> the appointment type</a:t>
            </a:r>
          </a:p>
          <a:p>
            <a:pPr lvl="3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uccess: status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3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In addition to this object, we also maintain an Instance Info object that holds the virtual environment information:</a:t>
            </a:r>
          </a:p>
          <a:p>
            <a:pPr lvl="3">
              <a:buFont typeface="Arial"/>
              <a:buChar char="•"/>
            </a:pPr>
            <a:r>
              <a:rPr lang="en-US" dirty="0" err="1"/>
              <a:t>k</a:t>
            </a:r>
            <a:r>
              <a:rPr lang="en-US" dirty="0" err="1" smtClean="0"/>
              <a:t>server</a:t>
            </a:r>
            <a:r>
              <a:rPr lang="en-US" dirty="0" smtClean="0"/>
              <a:t>: this virtual environment’s </a:t>
            </a:r>
            <a:r>
              <a:rPr lang="en-US" dirty="0" err="1" smtClean="0"/>
              <a:t>Kaseya</a:t>
            </a:r>
            <a:r>
              <a:rPr lang="en-US" dirty="0" smtClean="0"/>
              <a:t> Server instance and its connection info</a:t>
            </a:r>
          </a:p>
          <a:p>
            <a:pPr lvl="3">
              <a:buFont typeface="Arial"/>
              <a:buChar char="•"/>
            </a:pPr>
            <a:r>
              <a:rPr lang="en-US" dirty="0" err="1"/>
              <a:t>v</a:t>
            </a:r>
            <a:r>
              <a:rPr lang="en-US" dirty="0" err="1" smtClean="0"/>
              <a:t>minfo</a:t>
            </a:r>
            <a:r>
              <a:rPr lang="en-US" dirty="0" smtClean="0"/>
              <a:t>: this virtual environment’s virtual machine instances and their connection info</a:t>
            </a:r>
          </a:p>
          <a:p>
            <a:pPr lvl="3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eason: status message </a:t>
            </a:r>
          </a:p>
          <a:p>
            <a:pPr lvl="3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uccess: status </a:t>
            </a:r>
            <a:r>
              <a:rPr lang="en-US" dirty="0" err="1" smtClean="0"/>
              <a:t>boolean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21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53623"/>
            <a:ext cx="7520940" cy="327502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There is a predefined set of user types that dictates which are granted </a:t>
            </a:r>
            <a:r>
              <a:rPr lang="en-US" dirty="0" err="1" smtClean="0"/>
              <a:t>vLabs</a:t>
            </a:r>
            <a:r>
              <a:rPr lang="en-US" dirty="0" smtClean="0"/>
              <a:t> access and which are not. If the user type is not in this list, it defaults to false (i.e. no access)</a:t>
            </a:r>
          </a:p>
          <a:p>
            <a:pPr marL="0" indent="0"/>
            <a:endParaRPr lang="en-US" sz="1100" dirty="0" smtClean="0"/>
          </a:p>
          <a:p>
            <a:pPr>
              <a:buFont typeface="Arial"/>
              <a:buChar char="•"/>
            </a:pPr>
            <a:r>
              <a:rPr lang="en-US" dirty="0" smtClean="0"/>
              <a:t>Each user’s virtual lab is scheduled with a unique </a:t>
            </a:r>
            <a:r>
              <a:rPr lang="en-US" dirty="0" err="1" smtClean="0"/>
              <a:t>veInsSchId</a:t>
            </a:r>
            <a:r>
              <a:rPr lang="en-US" dirty="0" smtClean="0"/>
              <a:t> that is used to load the appropriate virtual labs instance in combination with user credentials.</a:t>
            </a:r>
          </a:p>
          <a:p>
            <a:pPr lvl="3">
              <a:buFont typeface="Arial"/>
              <a:buChar char="•"/>
            </a:pPr>
            <a:r>
              <a:rPr lang="en-US" dirty="0"/>
              <a:t>No </a:t>
            </a:r>
            <a:r>
              <a:rPr lang="en-US" dirty="0" smtClean="0"/>
              <a:t>user </a:t>
            </a:r>
            <a:r>
              <a:rPr lang="en-US" dirty="0"/>
              <a:t>can access a virtual lab instance that is not their own</a:t>
            </a:r>
            <a:r>
              <a:rPr lang="en-US" dirty="0" smtClean="0"/>
              <a:t>.</a:t>
            </a:r>
          </a:p>
          <a:p>
            <a:pPr lvl="3"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Similarly, each virtual machine for the virtual environment has its own unique </a:t>
            </a:r>
            <a:r>
              <a:rPr lang="en-US" dirty="0" err="1" smtClean="0"/>
              <a:t>vmInsSchId</a:t>
            </a:r>
            <a:r>
              <a:rPr lang="en-US" dirty="0" smtClean="0"/>
              <a:t> to identify the individual machines.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This ensures isolation of the workspace</a:t>
            </a:r>
          </a:p>
        </p:txBody>
      </p:sp>
    </p:spTree>
    <p:extLst>
      <p:ext uri="{BB962C8B-B14F-4D97-AF65-F5344CB8AC3E}">
        <p14:creationId xmlns:p14="http://schemas.microsoft.com/office/powerpoint/2010/main" val="41288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18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5664"/>
            <a:ext cx="9144000" cy="58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7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6226"/>
          <a:stretch/>
        </p:blipFill>
        <p:spPr>
          <a:xfrm>
            <a:off x="0" y="914400"/>
            <a:ext cx="9144000" cy="558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458"/>
          <a:stretch/>
        </p:blipFill>
        <p:spPr>
          <a:xfrm>
            <a:off x="0" y="914400"/>
            <a:ext cx="9144000" cy="55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9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Controls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algorithm implemented for altering an appointment is as follows: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add or remove, grab number of minutes from input field.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Along with user credentials and </a:t>
            </a:r>
            <a:r>
              <a:rPr lang="en-US" dirty="0" err="1" smtClean="0"/>
              <a:t>veInsSchId</a:t>
            </a:r>
            <a:r>
              <a:rPr lang="en-US" dirty="0" smtClean="0"/>
              <a:t>, the request is sent to the scheduler and the appointment is updated accordingly. </a:t>
            </a:r>
          </a:p>
          <a:p>
            <a:pPr marL="466344" lvl="3" indent="0">
              <a:lnSpc>
                <a:spcPct val="120000"/>
              </a:lnSpc>
              <a:buNone/>
            </a:pPr>
            <a:endParaRPr lang="en-US" dirty="0" smtClean="0"/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If cancel appointment, </a:t>
            </a:r>
          </a:p>
          <a:p>
            <a:pPr lvl="3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user credentials and </a:t>
            </a:r>
            <a:r>
              <a:rPr lang="en-US" dirty="0" err="1" smtClean="0"/>
              <a:t>veInsSchId</a:t>
            </a:r>
            <a:r>
              <a:rPr lang="en-US" dirty="0"/>
              <a:t> </a:t>
            </a:r>
            <a:r>
              <a:rPr lang="en-US" dirty="0" smtClean="0"/>
              <a:t>are sent to calendar and the appointment is cancelled and the user is redirected away from virtual labs. </a:t>
            </a:r>
          </a:p>
        </p:txBody>
      </p:sp>
    </p:spTree>
    <p:extLst>
      <p:ext uri="{BB962C8B-B14F-4D97-AF65-F5344CB8AC3E}">
        <p14:creationId xmlns:p14="http://schemas.microsoft.com/office/powerpoint/2010/main" val="125973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current system </a:t>
            </a:r>
            <a:r>
              <a:rPr lang="en-US" dirty="0" smtClean="0"/>
              <a:t>provides </a:t>
            </a:r>
            <a:r>
              <a:rPr lang="en-US" dirty="0"/>
              <a:t>an interface </a:t>
            </a:r>
            <a:r>
              <a:rPr lang="en-US" dirty="0" smtClean="0"/>
              <a:t>in </a:t>
            </a:r>
            <a:r>
              <a:rPr lang="en-US" dirty="0" err="1" smtClean="0"/>
              <a:t>eFront</a:t>
            </a:r>
            <a:r>
              <a:rPr lang="en-US" dirty="0" smtClean="0"/>
              <a:t> , which integrates with Moodle, </a:t>
            </a:r>
            <a:r>
              <a:rPr lang="en-US" dirty="0"/>
              <a:t>that allows students </a:t>
            </a:r>
            <a:r>
              <a:rPr lang="en-US" dirty="0" smtClean="0"/>
              <a:t>to reserve </a:t>
            </a:r>
            <a:r>
              <a:rPr lang="en-US" dirty="0"/>
              <a:t>different types of resources which include virtual labs, mentoring and certificate exams. </a:t>
            </a:r>
            <a:r>
              <a:rPr lang="en-US" dirty="0" smtClean="0"/>
              <a:t>The system also utilizes a combination of </a:t>
            </a:r>
            <a:r>
              <a:rPr lang="en-US" dirty="0" err="1" smtClean="0"/>
              <a:t>Vmware</a:t>
            </a:r>
            <a:r>
              <a:rPr lang="en-US" dirty="0" smtClean="0"/>
              <a:t>, KVM, and Java applets to host the RDP sessions for the labs.</a:t>
            </a: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r>
              <a:rPr lang="en-US" dirty="0" smtClean="0">
                <a:latin typeface="+mj-lt"/>
              </a:rPr>
              <a:t>Current Limitations</a:t>
            </a:r>
            <a:endParaRPr lang="en-US" dirty="0">
              <a:latin typeface="+mj-lt"/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Utilizing Moodle is unnecessary since the </a:t>
            </a:r>
            <a:r>
              <a:rPr lang="en-US" dirty="0" err="1" smtClean="0"/>
              <a:t>eFront</a:t>
            </a:r>
            <a:r>
              <a:rPr lang="en-US" dirty="0" smtClean="0"/>
              <a:t> LMS can handle the modular functionality we need.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Java </a:t>
            </a:r>
            <a:r>
              <a:rPr lang="en-US" dirty="0"/>
              <a:t>applets are becoming outdated </a:t>
            </a:r>
            <a:r>
              <a:rPr lang="en-US" dirty="0" smtClean="0"/>
              <a:t>and are being phased out of most </a:t>
            </a:r>
            <a:r>
              <a:rPr lang="en-US" dirty="0"/>
              <a:t>major browsers.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Rather than using both KVM and </a:t>
            </a:r>
            <a:r>
              <a:rPr lang="en-US" dirty="0" err="1" smtClean="0"/>
              <a:t>Vmware</a:t>
            </a:r>
            <a:r>
              <a:rPr lang="en-US" dirty="0" smtClean="0"/>
              <a:t>, it was decided for uniformity to convert to just KVM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Controls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The algorithm implemented for controlling a VM is as follows: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command is grabbed from the clicked button.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vmcObj</a:t>
            </a:r>
            <a:r>
              <a:rPr lang="en-US" dirty="0" smtClean="0"/>
              <a:t> is built around this command along with the </a:t>
            </a:r>
            <a:r>
              <a:rPr lang="en-US" dirty="0" err="1" smtClean="0"/>
              <a:t>veInsSchId</a:t>
            </a:r>
            <a:r>
              <a:rPr lang="en-US" dirty="0"/>
              <a:t> </a:t>
            </a:r>
            <a:r>
              <a:rPr lang="en-US" dirty="0" smtClean="0"/>
              <a:t>and the virtual machine name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Then an AJAX call is used with the objects information along with user credentials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receiver then interacts with web services to send the appropriate command to the virtual machine.</a:t>
            </a:r>
          </a:p>
          <a:p>
            <a:pPr lvl="2">
              <a:lnSpc>
                <a:spcPct val="120000"/>
              </a:lnSpc>
              <a:buFont typeface="Arial"/>
              <a:buChar char="•"/>
            </a:pPr>
            <a:r>
              <a:rPr lang="en-US" dirty="0" smtClean="0"/>
              <a:t>The calls return, with the user interface displaying a status message and the virtual machine’s status updated accordingly.</a:t>
            </a:r>
          </a:p>
        </p:txBody>
      </p:sp>
    </p:spTree>
    <p:extLst>
      <p:ext uri="{BB962C8B-B14F-4D97-AF65-F5344CB8AC3E}">
        <p14:creationId xmlns:p14="http://schemas.microsoft.com/office/powerpoint/2010/main" val="34383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2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Time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512989"/>
              </p:ext>
            </p:extLst>
          </p:nvPr>
        </p:nvGraphicFramePr>
        <p:xfrm>
          <a:off x="822325" y="1100138"/>
          <a:ext cx="7521576" cy="33070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Time to Appointment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adding a</a:t>
                      </a:r>
                      <a:r>
                        <a:rPr lang="en-US" baseline="0" dirty="0" smtClean="0"/>
                        <a:t> specified time updates the appointment accordingly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Timer</a:t>
                      </a:r>
                      <a:r>
                        <a:rPr lang="en-US" baseline="0" dirty="0" smtClean="0"/>
                        <a:t> increased by 60 minutes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expected.</a:t>
                      </a:r>
                    </a:p>
                    <a:p>
                      <a:r>
                        <a:rPr lang="en-US" dirty="0" smtClean="0"/>
                        <a:t>*when</a:t>
                      </a:r>
                      <a:r>
                        <a:rPr lang="en-US" baseline="0" dirty="0" smtClean="0"/>
                        <a:t> server is down or crashes, update not successful.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1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VM Controls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10217"/>
              </p:ext>
            </p:extLst>
          </p:nvPr>
        </p:nvGraphicFramePr>
        <p:xfrm>
          <a:off x="822325" y="1100138"/>
          <a:ext cx="7521576" cy="330707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760788"/>
                <a:gridCol w="3760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</a:t>
                      </a:r>
                      <a:r>
                        <a:rPr lang="en-US" baseline="0" dirty="0" smtClean="0"/>
                        <a:t> Command to VM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verify the command buttons on toolbar change</a:t>
                      </a:r>
                      <a:r>
                        <a:rPr lang="en-US" baseline="0" dirty="0" smtClean="0"/>
                        <a:t> the virtual machine state appropriately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has logged into their Virtual</a:t>
                      </a:r>
                      <a:r>
                        <a:rPr lang="en-US" baseline="0" dirty="0" smtClean="0"/>
                        <a:t> Labs session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 message followed by RDP session when appropriate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Actual 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expected.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3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7896"/>
            <a:ext cx="5856599" cy="323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716" y="3267182"/>
            <a:ext cx="5766284" cy="3590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65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607"/>
          <a:stretch/>
        </p:blipFill>
        <p:spPr>
          <a:xfrm>
            <a:off x="0" y="1052095"/>
            <a:ext cx="9144000" cy="52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implemented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Labs – implemented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28"/>
            <a:ext cx="7944265" cy="396350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0" dirty="0" smtClean="0">
                <a:latin typeface="+mj-lt"/>
              </a:rPr>
              <a:t>Major Feature Stories: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201/232 – Migrate Moodle </a:t>
            </a:r>
            <a:r>
              <a:rPr lang="en-US" dirty="0" err="1" smtClean="0"/>
              <a:t>vLabs</a:t>
            </a:r>
            <a:r>
              <a:rPr lang="en-US" dirty="0" smtClean="0"/>
              <a:t> into </a:t>
            </a:r>
            <a:r>
              <a:rPr lang="en-US" dirty="0" err="1" smtClean="0"/>
              <a:t>eFront</a:t>
            </a:r>
            <a:r>
              <a:rPr lang="en-US" dirty="0" smtClean="0"/>
              <a:t> &amp; Finalize </a:t>
            </a:r>
            <a:r>
              <a:rPr lang="en-US" dirty="0" err="1" smtClean="0"/>
              <a:t>vLabs</a:t>
            </a:r>
            <a:r>
              <a:rPr lang="en-US" dirty="0" smtClean="0"/>
              <a:t> Module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dirty="0"/>
              <a:t>Story 153 -- Create REST Calls with Parameters for User RDP Sessions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137 – Create module themes consistent with </a:t>
            </a:r>
            <a:r>
              <a:rPr lang="en-US" b="0" dirty="0" err="1" smtClean="0"/>
              <a:t>eFront</a:t>
            </a:r>
            <a:endParaRPr lang="en-US" b="0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188/190 </a:t>
            </a:r>
            <a:r>
              <a:rPr lang="en-US" dirty="0" smtClean="0"/>
              <a:t>– </a:t>
            </a:r>
            <a:r>
              <a:rPr lang="en-US" b="0" dirty="0" smtClean="0"/>
              <a:t>Create control </a:t>
            </a:r>
            <a:r>
              <a:rPr lang="en-US" b="0" dirty="0" err="1" smtClean="0"/>
              <a:t>navbar</a:t>
            </a:r>
            <a:r>
              <a:rPr lang="en-US" b="0" dirty="0" smtClean="0"/>
              <a:t> in </a:t>
            </a:r>
            <a:r>
              <a:rPr lang="en-US" b="0" dirty="0" err="1" smtClean="0"/>
              <a:t>vLabs</a:t>
            </a:r>
            <a:r>
              <a:rPr lang="en-US" b="0" dirty="0" smtClean="0"/>
              <a:t> &amp; Implement </a:t>
            </a:r>
            <a:r>
              <a:rPr lang="en-US" b="0" dirty="0" err="1" smtClean="0"/>
              <a:t>navbar</a:t>
            </a:r>
            <a:r>
              <a:rPr lang="en-US" b="0" dirty="0" smtClean="0"/>
              <a:t> functionality</a:t>
            </a:r>
          </a:p>
          <a:p>
            <a:pPr marL="237744" lvl="2" indent="0">
              <a:buNone/>
            </a:pPr>
            <a:r>
              <a:rPr lang="en-US" i="1" dirty="0" smtClean="0"/>
              <a:t>*User interface customization was an ongoing process across all stories assigned.</a:t>
            </a:r>
          </a:p>
          <a:p>
            <a:pPr>
              <a:buFont typeface="Arial"/>
              <a:buChar char="•"/>
            </a:pPr>
            <a:r>
              <a:rPr lang="en-US" b="0" dirty="0" smtClean="0">
                <a:latin typeface="+mj-lt"/>
              </a:rPr>
              <a:t>Other Stories Completed:</a:t>
            </a:r>
          </a:p>
          <a:p>
            <a:pPr lvl="2">
              <a:buFont typeface="Arial"/>
              <a:buChar char="•"/>
            </a:pPr>
            <a:r>
              <a:rPr lang="en-US" b="0" dirty="0" smtClean="0"/>
              <a:t>Story 138 </a:t>
            </a:r>
            <a:r>
              <a:rPr lang="en-US" dirty="0" smtClean="0"/>
              <a:t>– Resize module according to browser window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213 </a:t>
            </a:r>
            <a:r>
              <a:rPr lang="en-US" dirty="0"/>
              <a:t>– Replace scripts in </a:t>
            </a:r>
            <a:r>
              <a:rPr lang="en-US" dirty="0" err="1"/>
              <a:t>vLabs</a:t>
            </a:r>
            <a:r>
              <a:rPr lang="en-US" dirty="0"/>
              <a:t> Module with their equivalent online </a:t>
            </a:r>
            <a:r>
              <a:rPr lang="en-US" dirty="0" smtClean="0"/>
              <a:t>versions</a:t>
            </a:r>
          </a:p>
          <a:p>
            <a:pPr lvl="2">
              <a:buFont typeface="Arial"/>
              <a:buChar char="•"/>
            </a:pPr>
            <a:r>
              <a:rPr lang="en-US" dirty="0"/>
              <a:t>Story 225 – Fix the cookie for the encrypted password in </a:t>
            </a:r>
            <a:r>
              <a:rPr lang="en-US" dirty="0" err="1"/>
              <a:t>eFront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Story 173 – Create </a:t>
            </a:r>
            <a:r>
              <a:rPr lang="en-US" dirty="0" err="1" smtClean="0"/>
              <a:t>vLabsAdmin</a:t>
            </a:r>
            <a:r>
              <a:rPr lang="en-US" dirty="0" smtClean="0"/>
              <a:t> module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Story 167 – Grant/Deny </a:t>
            </a:r>
            <a:r>
              <a:rPr lang="en-US" dirty="0" err="1" smtClean="0"/>
              <a:t>vLabs</a:t>
            </a:r>
            <a:r>
              <a:rPr lang="en-US" dirty="0" smtClean="0"/>
              <a:t> access to user type through </a:t>
            </a:r>
            <a:r>
              <a:rPr lang="en-US" dirty="0" err="1" smtClean="0"/>
              <a:t>vLabsAdmin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b="0" dirty="0" smtClean="0"/>
              <a:t>Story 171 </a:t>
            </a:r>
            <a:r>
              <a:rPr lang="en-US" dirty="0" smtClean="0"/>
              <a:t>– Present </a:t>
            </a:r>
            <a:r>
              <a:rPr lang="en-US" dirty="0" err="1" smtClean="0"/>
              <a:t>jQuery</a:t>
            </a:r>
            <a:r>
              <a:rPr lang="en-US" dirty="0" smtClean="0"/>
              <a:t> to the team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663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51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time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2" y="914400"/>
            <a:ext cx="8185802" cy="41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 – VM controls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460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2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65760"/>
            <a:ext cx="7653553" cy="548640"/>
          </a:xfrm>
        </p:spPr>
        <p:txBody>
          <a:bodyPr/>
          <a:lstStyle/>
          <a:p>
            <a:r>
              <a:rPr lang="en-US" dirty="0" smtClean="0"/>
              <a:t>Sequence Diagrams – RDP session options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43" y="914400"/>
            <a:ext cx="6456839" cy="40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3880</TotalTime>
  <Words>857</Words>
  <Application>Microsoft Macintosh PowerPoint</Application>
  <PresentationFormat>On-screen Show (4:3)</PresentationFormat>
  <Paragraphs>135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Angles</vt:lpstr>
      <vt:lpstr>Virtual Labs 3.0</vt:lpstr>
      <vt:lpstr>PROBLEM Definition</vt:lpstr>
      <vt:lpstr>Project Management</vt:lpstr>
      <vt:lpstr>Requirements</vt:lpstr>
      <vt:lpstr>Virtual Labs – implemented stories</vt:lpstr>
      <vt:lpstr>Use Case Diagram</vt:lpstr>
      <vt:lpstr>Sequence Diagrams – time controls</vt:lpstr>
      <vt:lpstr>Sequence Diagrams – VM controls</vt:lpstr>
      <vt:lpstr>Sequence Diagrams – RDP session options</vt:lpstr>
      <vt:lpstr>System design</vt:lpstr>
      <vt:lpstr>Virtual Labs - System Decomposition</vt:lpstr>
      <vt:lpstr>Virtual Labs – System Deployment</vt:lpstr>
      <vt:lpstr>Persistent Data design</vt:lpstr>
      <vt:lpstr>Security &amp; Privacy</vt:lpstr>
      <vt:lpstr>Detailed design</vt:lpstr>
      <vt:lpstr>Design Diagram</vt:lpstr>
      <vt:lpstr>State Diagram</vt:lpstr>
      <vt:lpstr>State Diagram</vt:lpstr>
      <vt:lpstr>Time Controls Algorithm</vt:lpstr>
      <vt:lpstr>VM Controls Algorithm</vt:lpstr>
      <vt:lpstr>verification</vt:lpstr>
      <vt:lpstr>Testing Time Controls</vt:lpstr>
      <vt:lpstr>Testing VM Controls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Labs 7.0</dc:title>
  <dc:creator>Crystal Rivera</dc:creator>
  <cp:lastModifiedBy>Crystal Rivera</cp:lastModifiedBy>
  <cp:revision>69</cp:revision>
  <dcterms:created xsi:type="dcterms:W3CDTF">2015-07-27T18:09:41Z</dcterms:created>
  <dcterms:modified xsi:type="dcterms:W3CDTF">2015-07-31T15:29:29Z</dcterms:modified>
</cp:coreProperties>
</file>