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gif" ContentType="image/gif"/>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43891200"/>
  <p:notesSz cx="6858000" cy="9144000"/>
  <p:defaultTextStyle>
    <a:defPPr>
      <a:defRPr lang="en-US"/>
    </a:defPPr>
    <a:lvl1pPr algn="l" rtl="0" fontAlgn="base">
      <a:spcBef>
        <a:spcPct val="0"/>
      </a:spcBef>
      <a:spcAft>
        <a:spcPct val="0"/>
      </a:spcAft>
      <a:defRPr sz="8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8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8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8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8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8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8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8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8400"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2744" y="8000"/>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4DDEEBFA-2AE5-8142-9C3A-12289FEE0E65}" type="datetime1">
              <a:rPr lang="en-US"/>
              <a:pPr/>
              <a:t>7/27/15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2043C0D-E0D5-8B45-BB72-26BA138F7616}" type="slidenum">
              <a:rPr lang="en-US"/>
              <a:pPr/>
              <a:t>‹#›</a:t>
            </a:fld>
            <a:endParaRPr lang="en-US"/>
          </a:p>
        </p:txBody>
      </p:sp>
    </p:spTree>
    <p:extLst>
      <p:ext uri="{BB962C8B-B14F-4D97-AF65-F5344CB8AC3E}">
        <p14:creationId xmlns:p14="http://schemas.microsoft.com/office/powerpoint/2010/main" val="1957390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Calibri" charset="0"/>
              <a:ea typeface="ＭＳ Ｐゴシック" charset="0"/>
              <a:cs typeface="ＭＳ Ｐゴシック" charset="0"/>
            </a:endParaRP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400">
                <a:solidFill>
                  <a:schemeClr val="tx1"/>
                </a:solidFill>
                <a:latin typeface="Arial" charset="0"/>
                <a:ea typeface="ＭＳ Ｐゴシック" charset="0"/>
                <a:cs typeface="ＭＳ Ｐゴシック" charset="0"/>
              </a:defRPr>
            </a:lvl1pPr>
            <a:lvl2pPr marL="37931725" indent="-37474525"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eaLnBrk="1" hangingPunct="1"/>
            <a:fld id="{C5442FFC-6D5D-D647-9D30-04103E7C1DA6}" type="slidenum">
              <a:rPr lang="en-US" sz="1200"/>
              <a:pPr eaLnBrk="1" hangingPunct="1"/>
              <a:t>1</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8" y="13635321"/>
            <a:ext cx="27979687" cy="9408459"/>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523" y="24872579"/>
            <a:ext cx="23043356" cy="11214847"/>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2B77340-2AA4-0549-BE13-7D56A894A05D}" type="slidenum">
              <a:rPr lang="en-US"/>
              <a:pPr/>
              <a:t>‹#›</a:t>
            </a:fld>
            <a:endParaRPr lang="en-US"/>
          </a:p>
        </p:txBody>
      </p:sp>
    </p:spTree>
    <p:extLst>
      <p:ext uri="{BB962C8B-B14F-4D97-AF65-F5344CB8AC3E}">
        <p14:creationId xmlns:p14="http://schemas.microsoft.com/office/powerpoint/2010/main" val="2090477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2092C2B-EE54-9148-AEAA-7D23D5F32148}" type="slidenum">
              <a:rPr lang="en-US"/>
              <a:pPr/>
              <a:t>‹#›</a:t>
            </a:fld>
            <a:endParaRPr lang="en-US"/>
          </a:p>
        </p:txBody>
      </p:sp>
    </p:spTree>
    <p:extLst>
      <p:ext uri="{BB962C8B-B14F-4D97-AF65-F5344CB8AC3E}">
        <p14:creationId xmlns:p14="http://schemas.microsoft.com/office/powerpoint/2010/main" val="181534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079" y="1757084"/>
            <a:ext cx="7406878" cy="3745005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645446" y="1757084"/>
            <a:ext cx="22106335" cy="3745005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0B95CA6-4619-E34B-9B48-3C703C2C30E6}" type="slidenum">
              <a:rPr lang="en-US"/>
              <a:pPr/>
              <a:t>‹#›</a:t>
            </a:fld>
            <a:endParaRPr lang="en-US"/>
          </a:p>
        </p:txBody>
      </p:sp>
    </p:spTree>
    <p:extLst>
      <p:ext uri="{BB962C8B-B14F-4D97-AF65-F5344CB8AC3E}">
        <p14:creationId xmlns:p14="http://schemas.microsoft.com/office/powerpoint/2010/main" val="88003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8686D4E-8539-254C-B690-47B48534164D}" type="slidenum">
              <a:rPr lang="en-US"/>
              <a:pPr/>
              <a:t>‹#›</a:t>
            </a:fld>
            <a:endParaRPr lang="en-US"/>
          </a:p>
        </p:txBody>
      </p:sp>
    </p:spTree>
    <p:extLst>
      <p:ext uri="{BB962C8B-B14F-4D97-AF65-F5344CB8AC3E}">
        <p14:creationId xmlns:p14="http://schemas.microsoft.com/office/powerpoint/2010/main" val="204181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5210"/>
            <a:ext cx="27980878" cy="871593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6" y="18604007"/>
            <a:ext cx="27980878" cy="96012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C3CF1DB-C18D-E84A-9678-6708A70D43B4}" type="slidenum">
              <a:rPr lang="en-US"/>
              <a:pPr/>
              <a:t>‹#›</a:t>
            </a:fld>
            <a:endParaRPr lang="en-US"/>
          </a:p>
        </p:txBody>
      </p:sp>
    </p:spTree>
    <p:extLst>
      <p:ext uri="{BB962C8B-B14F-4D97-AF65-F5344CB8AC3E}">
        <p14:creationId xmlns:p14="http://schemas.microsoft.com/office/powerpoint/2010/main" val="169376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45445"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6516352" y="10242177"/>
            <a:ext cx="14756606" cy="2896496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99967EA7-D442-E748-AD26-C368B308E258}" type="slidenum">
              <a:rPr lang="en-US"/>
              <a:pPr/>
              <a:t>‹#›</a:t>
            </a:fld>
            <a:endParaRPr lang="en-US"/>
          </a:p>
        </p:txBody>
      </p:sp>
    </p:spTree>
    <p:extLst>
      <p:ext uri="{BB962C8B-B14F-4D97-AF65-F5344CB8AC3E}">
        <p14:creationId xmlns:p14="http://schemas.microsoft.com/office/powerpoint/2010/main" val="115412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444" y="9825318"/>
            <a:ext cx="14544676"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45444" y="13919949"/>
            <a:ext cx="14544676"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328" y="9825318"/>
            <a:ext cx="14550628" cy="4094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6722328" y="13919949"/>
            <a:ext cx="14550628" cy="252871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C7E67A3D-6FC8-6A45-8250-E8BA27B49EF0}" type="slidenum">
              <a:rPr lang="en-US"/>
              <a:pPr/>
              <a:t>‹#›</a:t>
            </a:fld>
            <a:endParaRPr lang="en-US"/>
          </a:p>
        </p:txBody>
      </p:sp>
    </p:spTree>
    <p:extLst>
      <p:ext uri="{BB962C8B-B14F-4D97-AF65-F5344CB8AC3E}">
        <p14:creationId xmlns:p14="http://schemas.microsoft.com/office/powerpoint/2010/main" val="11062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81F3348B-7C14-6F4E-BB8C-1B791A143C28}" type="slidenum">
              <a:rPr lang="en-US"/>
              <a:pPr/>
              <a:t>‹#›</a:t>
            </a:fld>
            <a:endParaRPr lang="en-US"/>
          </a:p>
        </p:txBody>
      </p:sp>
    </p:spTree>
    <p:extLst>
      <p:ext uri="{BB962C8B-B14F-4D97-AF65-F5344CB8AC3E}">
        <p14:creationId xmlns:p14="http://schemas.microsoft.com/office/powerpoint/2010/main" val="387146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DB399BD8-17AC-E644-9287-9AAC00BA40C0}" type="slidenum">
              <a:rPr lang="en-US"/>
              <a:pPr/>
              <a:t>‹#›</a:t>
            </a:fld>
            <a:endParaRPr lang="en-US"/>
          </a:p>
        </p:txBody>
      </p:sp>
    </p:spTree>
    <p:extLst>
      <p:ext uri="{BB962C8B-B14F-4D97-AF65-F5344CB8AC3E}">
        <p14:creationId xmlns:p14="http://schemas.microsoft.com/office/powerpoint/2010/main" val="156184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5" y="1748118"/>
            <a:ext cx="10829926" cy="7436224"/>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2870656" y="1748118"/>
            <a:ext cx="18402300" cy="374590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445" y="9184341"/>
            <a:ext cx="10829926" cy="300228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29AEE8D-6DAA-E046-8B69-90A10E97CB8E}" type="slidenum">
              <a:rPr lang="en-US"/>
              <a:pPr/>
              <a:t>‹#›</a:t>
            </a:fld>
            <a:endParaRPr lang="en-US"/>
          </a:p>
        </p:txBody>
      </p:sp>
    </p:spTree>
    <p:extLst>
      <p:ext uri="{BB962C8B-B14F-4D97-AF65-F5344CB8AC3E}">
        <p14:creationId xmlns:p14="http://schemas.microsoft.com/office/powerpoint/2010/main" val="3488375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9" y="30724289"/>
            <a:ext cx="19751278" cy="362622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6451999" y="3922059"/>
            <a:ext cx="19751278" cy="263338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451999" y="34350512"/>
            <a:ext cx="19751278" cy="5152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E597018-EDD9-174A-81F1-BD7FD83785F4}" type="slidenum">
              <a:rPr lang="en-US"/>
              <a:pPr/>
              <a:t>‹#›</a:t>
            </a:fld>
            <a:endParaRPr lang="en-US"/>
          </a:p>
        </p:txBody>
      </p:sp>
    </p:spTree>
    <p:extLst>
      <p:ext uri="{BB962C8B-B14F-4D97-AF65-F5344CB8AC3E}">
        <p14:creationId xmlns:p14="http://schemas.microsoft.com/office/powerpoint/2010/main" val="96699366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6238" y="1757363"/>
            <a:ext cx="29627512"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ctr" anchorCtr="0" compatLnSpc="1">
            <a:prstTxWarp prst="textNoShape">
              <a:avLst/>
            </a:prstTxWarp>
          </a:bodyPr>
          <a:lstStyle/>
          <a:p>
            <a:pPr lvl="0"/>
            <a:r>
              <a:rPr lang="en-US"/>
              <a:t>Haga clic para cambiar el estilo de título	</a:t>
            </a:r>
          </a:p>
        </p:txBody>
      </p:sp>
      <p:sp>
        <p:nvSpPr>
          <p:cNvPr id="1027" name="Rectangle 3"/>
          <p:cNvSpPr>
            <a:spLocks noGrp="1" noChangeArrowheads="1"/>
          </p:cNvSpPr>
          <p:nvPr>
            <p:ph type="body" idx="1"/>
          </p:nvPr>
        </p:nvSpPr>
        <p:spPr bwMode="auto">
          <a:xfrm>
            <a:off x="1646238" y="10242550"/>
            <a:ext cx="29627512" cy="289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428460" tIns="214230" rIns="428460" bIns="21423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1644650" y="39968488"/>
            <a:ext cx="7681913"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defRPr sz="6600">
                <a:ea typeface="+mn-ea"/>
                <a:cs typeface="+mn-cs"/>
              </a:defRPr>
            </a:lvl1pPr>
          </a:lstStyle>
          <a:p>
            <a:pPr>
              <a:defRPr/>
            </a:pPr>
            <a:endParaRPr lang="en-US"/>
          </a:p>
        </p:txBody>
      </p:sp>
      <p:sp>
        <p:nvSpPr>
          <p:cNvPr id="1029" name="Rectangle 5"/>
          <p:cNvSpPr>
            <a:spLocks noGrp="1" noChangeArrowheads="1"/>
          </p:cNvSpPr>
          <p:nvPr>
            <p:ph type="ftr" sz="quarter" idx="3"/>
          </p:nvPr>
        </p:nvSpPr>
        <p:spPr bwMode="auto">
          <a:xfrm>
            <a:off x="11247438" y="39968488"/>
            <a:ext cx="104251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ctr">
              <a:defRPr sz="6600">
                <a:ea typeface="+mn-ea"/>
                <a:cs typeface="+mn-cs"/>
              </a:defRPr>
            </a:lvl1pPr>
          </a:lstStyle>
          <a:p>
            <a:pPr>
              <a:defRPr/>
            </a:pPr>
            <a:endParaRPr lang="en-US"/>
          </a:p>
        </p:txBody>
      </p:sp>
      <p:sp>
        <p:nvSpPr>
          <p:cNvPr id="1030" name="Rectangle 6"/>
          <p:cNvSpPr>
            <a:spLocks noGrp="1" noChangeArrowheads="1"/>
          </p:cNvSpPr>
          <p:nvPr>
            <p:ph type="sldNum" sz="quarter" idx="4"/>
          </p:nvPr>
        </p:nvSpPr>
        <p:spPr bwMode="auto">
          <a:xfrm>
            <a:off x="23591838" y="39968488"/>
            <a:ext cx="7681912" cy="3048000"/>
          </a:xfrm>
          <a:prstGeom prst="rect">
            <a:avLst/>
          </a:prstGeom>
          <a:noFill/>
          <a:ln w="9525">
            <a:noFill/>
            <a:miter lim="800000"/>
            <a:headEnd/>
            <a:tailEnd/>
          </a:ln>
          <a:effectLst/>
        </p:spPr>
        <p:txBody>
          <a:bodyPr vert="horz" wrap="square" lIns="428460" tIns="214230" rIns="428460" bIns="214230" numCol="1" anchor="t" anchorCtr="0" compatLnSpc="1">
            <a:prstTxWarp prst="textNoShape">
              <a:avLst/>
            </a:prstTxWarp>
          </a:bodyPr>
          <a:lstStyle>
            <a:lvl1pPr algn="r">
              <a:defRPr sz="6600"/>
            </a:lvl1pPr>
          </a:lstStyle>
          <a:p>
            <a:fld id="{0DF048D3-E133-794F-8762-908C1A03C8C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84663" rtl="0" eaLnBrk="0" fontAlgn="base" hangingPunct="0">
        <a:spcBef>
          <a:spcPct val="0"/>
        </a:spcBef>
        <a:spcAft>
          <a:spcPct val="0"/>
        </a:spcAft>
        <a:defRPr sz="20600">
          <a:solidFill>
            <a:schemeClr val="tx2"/>
          </a:solidFill>
          <a:latin typeface="+mj-lt"/>
          <a:ea typeface="ＭＳ Ｐゴシック" charset="-128"/>
          <a:cs typeface="ＭＳ Ｐゴシック" charset="-128"/>
        </a:defRPr>
      </a:lvl1pPr>
      <a:lvl2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2pPr>
      <a:lvl3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3pPr>
      <a:lvl4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4pPr>
      <a:lvl5pPr algn="ctr" defTabSz="4284663" rtl="0" eaLnBrk="0" fontAlgn="base" hangingPunct="0">
        <a:spcBef>
          <a:spcPct val="0"/>
        </a:spcBef>
        <a:spcAft>
          <a:spcPct val="0"/>
        </a:spcAft>
        <a:defRPr sz="20600">
          <a:solidFill>
            <a:schemeClr val="tx2"/>
          </a:solidFill>
          <a:latin typeface="Arial" charset="0"/>
          <a:ea typeface="ＭＳ Ｐゴシック" charset="-128"/>
          <a:cs typeface="ＭＳ Ｐゴシック" charset="-128"/>
        </a:defRPr>
      </a:lvl5pPr>
      <a:lvl6pPr marL="457200" algn="ctr" defTabSz="4284663" rtl="0" fontAlgn="base">
        <a:spcBef>
          <a:spcPct val="0"/>
        </a:spcBef>
        <a:spcAft>
          <a:spcPct val="0"/>
        </a:spcAft>
        <a:defRPr sz="20600">
          <a:solidFill>
            <a:schemeClr val="tx2"/>
          </a:solidFill>
          <a:latin typeface="Arial" charset="0"/>
        </a:defRPr>
      </a:lvl6pPr>
      <a:lvl7pPr marL="914400" algn="ctr" defTabSz="4284663" rtl="0" fontAlgn="base">
        <a:spcBef>
          <a:spcPct val="0"/>
        </a:spcBef>
        <a:spcAft>
          <a:spcPct val="0"/>
        </a:spcAft>
        <a:defRPr sz="20600">
          <a:solidFill>
            <a:schemeClr val="tx2"/>
          </a:solidFill>
          <a:latin typeface="Arial" charset="0"/>
        </a:defRPr>
      </a:lvl7pPr>
      <a:lvl8pPr marL="1371600" algn="ctr" defTabSz="4284663" rtl="0" fontAlgn="base">
        <a:spcBef>
          <a:spcPct val="0"/>
        </a:spcBef>
        <a:spcAft>
          <a:spcPct val="0"/>
        </a:spcAft>
        <a:defRPr sz="20600">
          <a:solidFill>
            <a:schemeClr val="tx2"/>
          </a:solidFill>
          <a:latin typeface="Arial" charset="0"/>
        </a:defRPr>
      </a:lvl8pPr>
      <a:lvl9pPr marL="1828800" algn="ctr" defTabSz="4284663" rtl="0" fontAlgn="base">
        <a:spcBef>
          <a:spcPct val="0"/>
        </a:spcBef>
        <a:spcAft>
          <a:spcPct val="0"/>
        </a:spcAft>
        <a:defRPr sz="20600">
          <a:solidFill>
            <a:schemeClr val="tx2"/>
          </a:solidFill>
          <a:latin typeface="Arial" charset="0"/>
        </a:defRPr>
      </a:lvl9pPr>
    </p:titleStyle>
    <p:bodyStyle>
      <a:lvl1pPr marL="1606550" indent="-1606550" algn="l" defTabSz="4284663" rtl="0" eaLnBrk="0" fontAlgn="base" hangingPunct="0">
        <a:spcBef>
          <a:spcPct val="20000"/>
        </a:spcBef>
        <a:spcAft>
          <a:spcPct val="0"/>
        </a:spcAft>
        <a:buChar char="•"/>
        <a:defRPr sz="15000">
          <a:solidFill>
            <a:schemeClr val="tx1"/>
          </a:solidFill>
          <a:latin typeface="+mn-lt"/>
          <a:ea typeface="ＭＳ Ｐゴシック" charset="-128"/>
          <a:cs typeface="ＭＳ Ｐゴシック" charset="-128"/>
        </a:defRPr>
      </a:lvl1pPr>
      <a:lvl2pPr marL="3481388" indent="-1339850" algn="l" defTabSz="4284663" rtl="0" eaLnBrk="0" fontAlgn="base" hangingPunct="0">
        <a:spcBef>
          <a:spcPct val="20000"/>
        </a:spcBef>
        <a:spcAft>
          <a:spcPct val="0"/>
        </a:spcAft>
        <a:buChar char="–"/>
        <a:defRPr sz="13100">
          <a:solidFill>
            <a:schemeClr val="tx1"/>
          </a:solidFill>
          <a:latin typeface="+mn-lt"/>
          <a:ea typeface="ＭＳ Ｐゴシック" charset="-128"/>
        </a:defRPr>
      </a:lvl2pPr>
      <a:lvl3pPr marL="5356225" indent="-1071563" algn="l" defTabSz="4284663" rtl="0" eaLnBrk="0" fontAlgn="base" hangingPunct="0">
        <a:spcBef>
          <a:spcPct val="20000"/>
        </a:spcBef>
        <a:spcAft>
          <a:spcPct val="0"/>
        </a:spcAft>
        <a:buChar char="•"/>
        <a:defRPr sz="11200">
          <a:solidFill>
            <a:schemeClr val="tx1"/>
          </a:solidFill>
          <a:latin typeface="+mn-lt"/>
          <a:ea typeface="ＭＳ Ｐゴシック" charset="-128"/>
        </a:defRPr>
      </a:lvl3pPr>
      <a:lvl4pPr marL="7497763"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4pPr>
      <a:lvl5pPr marL="9640888" indent="-1071563" algn="l" defTabSz="4284663" rtl="0" eaLnBrk="0" fontAlgn="base" hangingPunct="0">
        <a:spcBef>
          <a:spcPct val="20000"/>
        </a:spcBef>
        <a:spcAft>
          <a:spcPct val="0"/>
        </a:spcAft>
        <a:buChar char="»"/>
        <a:defRPr sz="9400">
          <a:solidFill>
            <a:schemeClr val="tx1"/>
          </a:solidFill>
          <a:latin typeface="+mn-lt"/>
          <a:ea typeface="ＭＳ Ｐゴシック" charset="-128"/>
        </a:defRPr>
      </a:lvl5pPr>
      <a:lvl6pPr marL="10098088" indent="-1071563" algn="l" defTabSz="4284663" rtl="0" fontAlgn="base">
        <a:spcBef>
          <a:spcPct val="20000"/>
        </a:spcBef>
        <a:spcAft>
          <a:spcPct val="0"/>
        </a:spcAft>
        <a:buChar char="»"/>
        <a:defRPr sz="9400">
          <a:solidFill>
            <a:schemeClr val="tx1"/>
          </a:solidFill>
          <a:latin typeface="+mn-lt"/>
        </a:defRPr>
      </a:lvl6pPr>
      <a:lvl7pPr marL="10555288" indent="-1071563" algn="l" defTabSz="4284663" rtl="0" fontAlgn="base">
        <a:spcBef>
          <a:spcPct val="20000"/>
        </a:spcBef>
        <a:spcAft>
          <a:spcPct val="0"/>
        </a:spcAft>
        <a:buChar char="»"/>
        <a:defRPr sz="9400">
          <a:solidFill>
            <a:schemeClr val="tx1"/>
          </a:solidFill>
          <a:latin typeface="+mn-lt"/>
        </a:defRPr>
      </a:lvl7pPr>
      <a:lvl8pPr marL="11012488" indent="-1071563" algn="l" defTabSz="4284663" rtl="0" fontAlgn="base">
        <a:spcBef>
          <a:spcPct val="20000"/>
        </a:spcBef>
        <a:spcAft>
          <a:spcPct val="0"/>
        </a:spcAft>
        <a:buChar char="»"/>
        <a:defRPr sz="9400">
          <a:solidFill>
            <a:schemeClr val="tx1"/>
          </a:solidFill>
          <a:latin typeface="+mn-lt"/>
        </a:defRPr>
      </a:lvl8pPr>
      <a:lvl9pPr marL="11469688" indent="-1071563" algn="l" defTabSz="4284663" rtl="0" fontAlgn="base">
        <a:spcBef>
          <a:spcPct val="20000"/>
        </a:spcBef>
        <a:spcAft>
          <a:spcPct val="0"/>
        </a:spcAft>
        <a:buChar char="»"/>
        <a:defRPr sz="9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gif"/><Relationship Id="rId14" Type="http://schemas.openxmlformats.org/officeDocument/2006/relationships/image" Target="../media/image12.jp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 Box 5"/>
          <p:cNvSpPr txBox="1">
            <a:spLocks noChangeArrowheads="1"/>
          </p:cNvSpPr>
          <p:nvPr/>
        </p:nvSpPr>
        <p:spPr bwMode="auto">
          <a:xfrm>
            <a:off x="5791200" y="2257425"/>
            <a:ext cx="21336000" cy="561975"/>
          </a:xfrm>
          <a:prstGeom prst="rect">
            <a:avLst/>
          </a:prstGeom>
          <a:noFill/>
          <a:ln w="9525">
            <a:no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lnSpc>
                <a:spcPct val="30000"/>
              </a:lnSpc>
              <a:spcBef>
                <a:spcPct val="50000"/>
              </a:spcBef>
            </a:pPr>
            <a:r>
              <a:rPr lang="en-US" sz="7200" b="1" dirty="0">
                <a:effectLst>
                  <a:outerShdw blurRad="38100" dist="38100" dir="2700000" algn="tl">
                    <a:srgbClr val="DDDDDD"/>
                  </a:outerShdw>
                </a:effectLst>
                <a:latin typeface="Times New Roman" charset="0"/>
              </a:rPr>
              <a:t>Senior Project, </a:t>
            </a:r>
            <a:r>
              <a:rPr lang="en-US" sz="7200" b="1" dirty="0" smtClean="0">
                <a:effectLst>
                  <a:outerShdw blurRad="38100" dist="38100" dir="2700000" algn="tl">
                    <a:srgbClr val="DDDDDD"/>
                  </a:outerShdw>
                </a:effectLst>
                <a:latin typeface="Times New Roman" charset="0"/>
              </a:rPr>
              <a:t>2015, Summer</a:t>
            </a:r>
            <a:endParaRPr lang="en-US" sz="7200" dirty="0">
              <a:latin typeface="Times New Roman" charset="0"/>
            </a:endParaRPr>
          </a:p>
        </p:txBody>
      </p:sp>
      <p:sp>
        <p:nvSpPr>
          <p:cNvPr id="14339" name="Text Box 12"/>
          <p:cNvSpPr txBox="1">
            <a:spLocks noChangeArrowheads="1"/>
          </p:cNvSpPr>
          <p:nvPr/>
        </p:nvSpPr>
        <p:spPr bwMode="auto">
          <a:xfrm>
            <a:off x="6567488" y="2743200"/>
            <a:ext cx="19797712"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r>
              <a:rPr lang="en-US" sz="4800" b="1" dirty="0" smtClean="0">
                <a:solidFill>
                  <a:srgbClr val="3333CC"/>
                </a:solidFill>
              </a:rPr>
              <a:t>Virtual Labs 7.0</a:t>
            </a:r>
            <a:endParaRPr lang="en-US" sz="4800" b="1" dirty="0">
              <a:solidFill>
                <a:srgbClr val="3333CC"/>
              </a:solidFill>
            </a:endParaRPr>
          </a:p>
          <a:p>
            <a:pPr algn="ctr" eaLnBrk="1" hangingPunct="1"/>
            <a:r>
              <a:rPr lang="en-US" sz="3500" b="1" dirty="0">
                <a:solidFill>
                  <a:srgbClr val="3333CC"/>
                </a:solidFill>
              </a:rPr>
              <a:t>Student: </a:t>
            </a:r>
            <a:r>
              <a:rPr lang="en-US" sz="3500" dirty="0" err="1" smtClean="0">
                <a:solidFill>
                  <a:srgbClr val="3333CC"/>
                </a:solidFill>
              </a:rPr>
              <a:t>Trung</a:t>
            </a:r>
            <a:r>
              <a:rPr lang="en-US" sz="3500" dirty="0" smtClean="0">
                <a:solidFill>
                  <a:srgbClr val="3333CC"/>
                </a:solidFill>
              </a:rPr>
              <a:t> Ngo, </a:t>
            </a:r>
            <a:r>
              <a:rPr lang="en-US" sz="3500" dirty="0">
                <a:solidFill>
                  <a:srgbClr val="3333CC"/>
                </a:solidFill>
              </a:rPr>
              <a:t>Florida International University</a:t>
            </a:r>
          </a:p>
          <a:p>
            <a:pPr algn="ctr" eaLnBrk="1" hangingPunct="1"/>
            <a:r>
              <a:rPr lang="en-US" sz="3500" b="1" dirty="0">
                <a:solidFill>
                  <a:srgbClr val="3333CC"/>
                </a:solidFill>
              </a:rPr>
              <a:t>Mentor:</a:t>
            </a:r>
            <a:r>
              <a:rPr lang="en-US" sz="3500" b="1" i="1" dirty="0">
                <a:solidFill>
                  <a:srgbClr val="3333CC"/>
                </a:solidFill>
              </a:rPr>
              <a:t> </a:t>
            </a:r>
            <a:r>
              <a:rPr lang="en-US" sz="3500" i="1" dirty="0" smtClean="0">
                <a:solidFill>
                  <a:srgbClr val="3333CC"/>
                </a:solidFill>
              </a:rPr>
              <a:t>Dr. </a:t>
            </a:r>
            <a:r>
              <a:rPr lang="en-US" sz="3500" i="1" dirty="0" err="1" smtClean="0">
                <a:solidFill>
                  <a:srgbClr val="3333CC"/>
                </a:solidFill>
              </a:rPr>
              <a:t>Masoud</a:t>
            </a:r>
            <a:r>
              <a:rPr lang="en-US" sz="3500" i="1" dirty="0" smtClean="0">
                <a:solidFill>
                  <a:srgbClr val="3333CC"/>
                </a:solidFill>
              </a:rPr>
              <a:t> </a:t>
            </a:r>
            <a:r>
              <a:rPr lang="en-US" sz="3500" i="1" dirty="0" err="1" smtClean="0">
                <a:solidFill>
                  <a:srgbClr val="3333CC"/>
                </a:solidFill>
              </a:rPr>
              <a:t>Sadjadi</a:t>
            </a:r>
            <a:r>
              <a:rPr lang="en-US" sz="3500" i="1" dirty="0" smtClean="0">
                <a:solidFill>
                  <a:srgbClr val="3333CC"/>
                </a:solidFill>
              </a:rPr>
              <a:t>,</a:t>
            </a:r>
            <a:r>
              <a:rPr lang="en-US" altLang="ja-JP" sz="3500" dirty="0" smtClean="0">
                <a:solidFill>
                  <a:srgbClr val="3333CC"/>
                </a:solidFill>
              </a:rPr>
              <a:t>,</a:t>
            </a:r>
            <a:r>
              <a:rPr lang="en-US" altLang="ja-JP" sz="3500" i="1" dirty="0" smtClean="0">
                <a:solidFill>
                  <a:srgbClr val="3333CC"/>
                </a:solidFill>
              </a:rPr>
              <a:t> </a:t>
            </a:r>
            <a:r>
              <a:rPr lang="en-US" altLang="ja-JP" sz="3500" i="1" dirty="0">
                <a:solidFill>
                  <a:srgbClr val="3333CC"/>
                </a:solidFill>
              </a:rPr>
              <a:t>&lt;</a:t>
            </a:r>
            <a:r>
              <a:rPr lang="en-US" altLang="ja-JP" sz="3500" dirty="0">
                <a:solidFill>
                  <a:srgbClr val="3333CC"/>
                </a:solidFill>
              </a:rPr>
              <a:t>Affiliation&gt; </a:t>
            </a:r>
          </a:p>
          <a:p>
            <a:pPr algn="ctr" eaLnBrk="1" hangingPunct="1"/>
            <a:r>
              <a:rPr lang="en-US" sz="3500" b="1" dirty="0">
                <a:solidFill>
                  <a:srgbClr val="3333CC"/>
                </a:solidFill>
              </a:rPr>
              <a:t>Instructor:</a:t>
            </a:r>
            <a:r>
              <a:rPr lang="en-US" sz="3500" b="1" i="1" dirty="0">
                <a:solidFill>
                  <a:srgbClr val="3333CC"/>
                </a:solidFill>
              </a:rPr>
              <a:t> </a:t>
            </a:r>
            <a:r>
              <a:rPr lang="en-US" sz="3500" dirty="0" err="1">
                <a:solidFill>
                  <a:srgbClr val="3333CC"/>
                </a:solidFill>
              </a:rPr>
              <a:t>Masoud</a:t>
            </a:r>
            <a:r>
              <a:rPr lang="en-US" sz="3500" dirty="0">
                <a:solidFill>
                  <a:srgbClr val="3333CC"/>
                </a:solidFill>
              </a:rPr>
              <a:t> </a:t>
            </a:r>
            <a:r>
              <a:rPr lang="en-US" sz="3500" dirty="0" err="1">
                <a:solidFill>
                  <a:srgbClr val="3333CC"/>
                </a:solidFill>
              </a:rPr>
              <a:t>Sadjadi</a:t>
            </a:r>
            <a:r>
              <a:rPr lang="en-US" sz="3500" dirty="0">
                <a:solidFill>
                  <a:srgbClr val="3333CC"/>
                </a:solidFill>
              </a:rPr>
              <a:t>, Florida International University</a:t>
            </a:r>
          </a:p>
        </p:txBody>
      </p:sp>
      <p:sp>
        <p:nvSpPr>
          <p:cNvPr id="14340" name="Text Box 72"/>
          <p:cNvSpPr txBox="1">
            <a:spLocks noChangeArrowheads="1"/>
          </p:cNvSpPr>
          <p:nvPr/>
        </p:nvSpPr>
        <p:spPr bwMode="auto">
          <a:xfrm>
            <a:off x="1219200" y="42443400"/>
            <a:ext cx="30632400" cy="1022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98655" tIns="49327" rIns="98655" bIns="49327">
            <a:spAutoFit/>
          </a:bodyPr>
          <a:lstStyle>
            <a:lvl1pPr marL="493713" indent="-493713"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buClr>
                <a:srgbClr val="3333CC"/>
              </a:buClr>
            </a:pPr>
            <a:r>
              <a:rPr lang="en-US" sz="3000" dirty="0"/>
              <a:t>The material presented in this poster is based upon the work supported by Dr. </a:t>
            </a:r>
            <a:r>
              <a:rPr lang="en-US" sz="3000" dirty="0" err="1"/>
              <a:t>Masoud</a:t>
            </a:r>
            <a:r>
              <a:rPr lang="en-US" sz="3000" dirty="0"/>
              <a:t> </a:t>
            </a:r>
            <a:r>
              <a:rPr lang="en-US" sz="3000" dirty="0" err="1"/>
              <a:t>Sadjadi</a:t>
            </a:r>
            <a:r>
              <a:rPr lang="en-US" sz="3000" dirty="0"/>
              <a:t>. I am thankful to the help that I received from my group members, Crystal Rivera,</a:t>
            </a:r>
          </a:p>
          <a:p>
            <a:pPr algn="ctr" eaLnBrk="1" hangingPunct="1">
              <a:buClr>
                <a:srgbClr val="3333CC"/>
              </a:buClr>
            </a:pPr>
            <a:r>
              <a:rPr lang="en-US" sz="3000" dirty="0" smtClean="0"/>
              <a:t>Daniel Gonzalez, </a:t>
            </a:r>
            <a:r>
              <a:rPr lang="en-US" sz="3000" dirty="0"/>
              <a:t>Juan </a:t>
            </a:r>
            <a:r>
              <a:rPr lang="en-US" sz="3000" dirty="0" err="1"/>
              <a:t>Riano</a:t>
            </a:r>
            <a:r>
              <a:rPr lang="en-US" sz="3000" dirty="0"/>
              <a:t>, and Johann </a:t>
            </a:r>
            <a:r>
              <a:rPr lang="en-US" sz="3000" dirty="0" err="1"/>
              <a:t>Henao</a:t>
            </a:r>
            <a:endParaRPr lang="en-US" sz="3000" dirty="0"/>
          </a:p>
        </p:txBody>
      </p:sp>
      <p:sp>
        <p:nvSpPr>
          <p:cNvPr id="14341" name="Rectangle 18"/>
          <p:cNvSpPr>
            <a:spLocks noChangeArrowheads="1"/>
          </p:cNvSpPr>
          <p:nvPr/>
        </p:nvSpPr>
        <p:spPr bwMode="auto">
          <a:xfrm>
            <a:off x="914400" y="5486400"/>
            <a:ext cx="31089600" cy="3566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 name="Text Box 19"/>
          <p:cNvSpPr txBox="1">
            <a:spLocks noChangeArrowheads="1"/>
          </p:cNvSpPr>
          <p:nvPr/>
        </p:nvSpPr>
        <p:spPr bwMode="auto">
          <a:xfrm>
            <a:off x="4114800" y="5789613"/>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Problem</a:t>
            </a:r>
          </a:p>
        </p:txBody>
      </p:sp>
      <p:sp>
        <p:nvSpPr>
          <p:cNvPr id="14343" name="Rectangle 18"/>
          <p:cNvSpPr>
            <a:spLocks noChangeArrowheads="1"/>
          </p:cNvSpPr>
          <p:nvPr/>
        </p:nvSpPr>
        <p:spPr bwMode="auto">
          <a:xfrm>
            <a:off x="914400" y="42062400"/>
            <a:ext cx="31089600" cy="1371600"/>
          </a:xfrm>
          <a:prstGeom prst="rect">
            <a:avLst/>
          </a:prstGeom>
          <a:noFill/>
          <a:ln w="63500">
            <a:solidFill>
              <a:srgbClr val="00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7" name="Text Box 19"/>
          <p:cNvSpPr txBox="1">
            <a:spLocks noChangeArrowheads="1"/>
          </p:cNvSpPr>
          <p:nvPr/>
        </p:nvSpPr>
        <p:spPr bwMode="auto">
          <a:xfrm>
            <a:off x="1192213" y="41605200"/>
            <a:ext cx="4979987" cy="730250"/>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Acknowledgement</a:t>
            </a:r>
          </a:p>
        </p:txBody>
      </p:sp>
      <p:sp>
        <p:nvSpPr>
          <p:cNvPr id="14353" name="Rectangle 6"/>
          <p:cNvSpPr>
            <a:spLocks noChangeArrowheads="1"/>
          </p:cNvSpPr>
          <p:nvPr/>
        </p:nvSpPr>
        <p:spPr bwMode="auto">
          <a:xfrm>
            <a:off x="15925800" y="446088"/>
            <a:ext cx="4724400" cy="1077912"/>
          </a:xfrm>
          <a:prstGeom prst="rect">
            <a:avLst/>
          </a:prstGeom>
          <a:noFill/>
          <a:ln w="9525">
            <a:noFill/>
            <a:miter lim="800000"/>
            <a:headEnd/>
            <a:tailEnd/>
          </a:ln>
        </p:spPr>
        <p:txBody>
          <a:bodyPr anchor="ctr">
            <a:spAutoFit/>
          </a:bodyPr>
          <a:lstStyle/>
          <a:p>
            <a:r>
              <a:rPr lang="en-US" sz="3200" b="1">
                <a:solidFill>
                  <a:schemeClr val="accent2"/>
                </a:solidFill>
                <a:cs typeface="Calibri" charset="0"/>
              </a:rPr>
              <a:t>School of Computing &amp; Information Sciences</a:t>
            </a:r>
            <a:endParaRPr lang="en-US" sz="3200">
              <a:solidFill>
                <a:schemeClr val="accent2"/>
              </a:solidFill>
              <a:cs typeface="Calibri" charset="0"/>
            </a:endParaRPr>
          </a:p>
        </p:txBody>
      </p:sp>
      <p:pic>
        <p:nvPicPr>
          <p:cNvPr id="14346"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82600" y="381000"/>
            <a:ext cx="2630488"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19"/>
          <p:cNvSpPr txBox="1">
            <a:spLocks noChangeArrowheads="1"/>
          </p:cNvSpPr>
          <p:nvPr/>
        </p:nvSpPr>
        <p:spPr bwMode="auto">
          <a:xfrm>
            <a:off x="137160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Current System</a:t>
            </a:r>
          </a:p>
        </p:txBody>
      </p:sp>
      <p:sp>
        <p:nvSpPr>
          <p:cNvPr id="35" name="Text Box 19"/>
          <p:cNvSpPr txBox="1">
            <a:spLocks noChangeArrowheads="1"/>
          </p:cNvSpPr>
          <p:nvPr/>
        </p:nvSpPr>
        <p:spPr bwMode="auto">
          <a:xfrm>
            <a:off x="23317200" y="5792788"/>
            <a:ext cx="5486400" cy="731837"/>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Requirements</a:t>
            </a:r>
          </a:p>
        </p:txBody>
      </p:sp>
      <p:sp>
        <p:nvSpPr>
          <p:cNvPr id="36" name="Text Box 19"/>
          <p:cNvSpPr txBox="1">
            <a:spLocks noChangeArrowheads="1"/>
          </p:cNvSpPr>
          <p:nvPr/>
        </p:nvSpPr>
        <p:spPr bwMode="auto">
          <a:xfrm>
            <a:off x="41148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System Design</a:t>
            </a:r>
          </a:p>
        </p:txBody>
      </p:sp>
      <p:sp>
        <p:nvSpPr>
          <p:cNvPr id="37" name="Text Box 19"/>
          <p:cNvSpPr txBox="1">
            <a:spLocks noChangeArrowheads="1"/>
          </p:cNvSpPr>
          <p:nvPr/>
        </p:nvSpPr>
        <p:spPr bwMode="auto">
          <a:xfrm>
            <a:off x="137160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Object Design</a:t>
            </a:r>
          </a:p>
        </p:txBody>
      </p:sp>
      <p:sp>
        <p:nvSpPr>
          <p:cNvPr id="38" name="Text Box 19"/>
          <p:cNvSpPr txBox="1">
            <a:spLocks noChangeArrowheads="1"/>
          </p:cNvSpPr>
          <p:nvPr/>
        </p:nvSpPr>
        <p:spPr bwMode="auto">
          <a:xfrm>
            <a:off x="23317200" y="173736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Implementation</a:t>
            </a:r>
          </a:p>
        </p:txBody>
      </p:sp>
      <p:sp>
        <p:nvSpPr>
          <p:cNvPr id="39" name="Text Box 19"/>
          <p:cNvSpPr txBox="1">
            <a:spLocks noChangeArrowheads="1"/>
          </p:cNvSpPr>
          <p:nvPr/>
        </p:nvSpPr>
        <p:spPr bwMode="auto">
          <a:xfrm>
            <a:off x="41148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Verification</a:t>
            </a:r>
          </a:p>
        </p:txBody>
      </p:sp>
      <p:sp>
        <p:nvSpPr>
          <p:cNvPr id="40" name="Text Box 19"/>
          <p:cNvSpPr txBox="1">
            <a:spLocks noChangeArrowheads="1"/>
          </p:cNvSpPr>
          <p:nvPr/>
        </p:nvSpPr>
        <p:spPr bwMode="auto">
          <a:xfrm>
            <a:off x="137160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Screenshots</a:t>
            </a:r>
          </a:p>
        </p:txBody>
      </p:sp>
      <p:sp>
        <p:nvSpPr>
          <p:cNvPr id="41" name="Text Box 19"/>
          <p:cNvSpPr txBox="1">
            <a:spLocks noChangeArrowheads="1"/>
          </p:cNvSpPr>
          <p:nvPr/>
        </p:nvSpPr>
        <p:spPr bwMode="auto">
          <a:xfrm>
            <a:off x="23317200" y="29260800"/>
            <a:ext cx="5486400" cy="731838"/>
          </a:xfrm>
          <a:prstGeom prst="rect">
            <a:avLst/>
          </a:prstGeom>
          <a:solidFill>
            <a:schemeClr val="bg1"/>
          </a:solidFill>
          <a:ln w="12700">
            <a:solidFill>
              <a:srgbClr val="0033CC"/>
            </a:solidFill>
            <a:miter lim="800000"/>
            <a:headEnd/>
            <a:tailEnd/>
          </a:ln>
          <a:effectLst/>
        </p:spPr>
        <p:txBody>
          <a:bodyPr lIns="98655" tIns="49327" rIns="98655" bIns="49327">
            <a:spAutoFit/>
          </a:bodyPr>
          <a:lstStyle>
            <a:lvl1pPr defTabSz="985838" eaLnBrk="0" hangingPunct="0">
              <a:defRPr sz="8400">
                <a:solidFill>
                  <a:schemeClr val="tx1"/>
                </a:solidFill>
                <a:latin typeface="Arial" charset="0"/>
                <a:ea typeface="ＭＳ Ｐゴシック" charset="0"/>
                <a:cs typeface="ＭＳ Ｐゴシック" charset="0"/>
              </a:defRPr>
            </a:lvl1pPr>
            <a:lvl2pPr marL="37931725" indent="-37474525" defTabSz="985838" eaLnBrk="0" hangingPunct="0">
              <a:defRPr sz="8400">
                <a:solidFill>
                  <a:schemeClr val="tx1"/>
                </a:solidFill>
                <a:latin typeface="Arial" charset="0"/>
                <a:ea typeface="ＭＳ Ｐゴシック" charset="0"/>
              </a:defRPr>
            </a:lvl2pPr>
            <a:lvl3pPr eaLnBrk="0" hangingPunct="0">
              <a:defRPr sz="8400">
                <a:solidFill>
                  <a:schemeClr val="tx1"/>
                </a:solidFill>
                <a:latin typeface="Arial" charset="0"/>
                <a:ea typeface="ＭＳ Ｐゴシック" charset="0"/>
              </a:defRPr>
            </a:lvl3pPr>
            <a:lvl4pPr eaLnBrk="0" hangingPunct="0">
              <a:defRPr sz="8400">
                <a:solidFill>
                  <a:schemeClr val="tx1"/>
                </a:solidFill>
                <a:latin typeface="Arial" charset="0"/>
                <a:ea typeface="ＭＳ Ｐゴシック" charset="0"/>
              </a:defRPr>
            </a:lvl4pPr>
            <a:lvl5pPr eaLnBrk="0" hangingPunct="0">
              <a:defRPr sz="8400">
                <a:solidFill>
                  <a:schemeClr val="tx1"/>
                </a:solidFill>
                <a:latin typeface="Arial" charset="0"/>
                <a:ea typeface="ＭＳ Ｐゴシック" charset="0"/>
              </a:defRPr>
            </a:lvl5pPr>
            <a:lvl6pPr marL="457200" eaLnBrk="0" fontAlgn="base" hangingPunct="0">
              <a:spcBef>
                <a:spcPct val="0"/>
              </a:spcBef>
              <a:spcAft>
                <a:spcPct val="0"/>
              </a:spcAft>
              <a:defRPr sz="8400">
                <a:solidFill>
                  <a:schemeClr val="tx1"/>
                </a:solidFill>
                <a:latin typeface="Arial" charset="0"/>
                <a:ea typeface="ＭＳ Ｐゴシック" charset="0"/>
              </a:defRPr>
            </a:lvl6pPr>
            <a:lvl7pPr marL="914400" eaLnBrk="0" fontAlgn="base" hangingPunct="0">
              <a:spcBef>
                <a:spcPct val="0"/>
              </a:spcBef>
              <a:spcAft>
                <a:spcPct val="0"/>
              </a:spcAft>
              <a:defRPr sz="8400">
                <a:solidFill>
                  <a:schemeClr val="tx1"/>
                </a:solidFill>
                <a:latin typeface="Arial" charset="0"/>
                <a:ea typeface="ＭＳ Ｐゴシック" charset="0"/>
              </a:defRPr>
            </a:lvl7pPr>
            <a:lvl8pPr marL="1371600" eaLnBrk="0" fontAlgn="base" hangingPunct="0">
              <a:spcBef>
                <a:spcPct val="0"/>
              </a:spcBef>
              <a:spcAft>
                <a:spcPct val="0"/>
              </a:spcAft>
              <a:defRPr sz="8400">
                <a:solidFill>
                  <a:schemeClr val="tx1"/>
                </a:solidFill>
                <a:latin typeface="Arial" charset="0"/>
                <a:ea typeface="ＭＳ Ｐゴシック" charset="0"/>
              </a:defRPr>
            </a:lvl8pPr>
            <a:lvl9pPr marL="1828800" eaLnBrk="0" fontAlgn="base" hangingPunct="0">
              <a:spcBef>
                <a:spcPct val="0"/>
              </a:spcBef>
              <a:spcAft>
                <a:spcPct val="0"/>
              </a:spcAft>
              <a:defRPr sz="8400">
                <a:solidFill>
                  <a:schemeClr val="tx1"/>
                </a:solidFill>
                <a:latin typeface="Arial" charset="0"/>
                <a:ea typeface="ＭＳ Ｐゴシック" charset="0"/>
              </a:defRPr>
            </a:lvl9pPr>
          </a:lstStyle>
          <a:p>
            <a:pPr algn="ctr" eaLnBrk="1" hangingPunct="1">
              <a:spcBef>
                <a:spcPct val="50000"/>
              </a:spcBef>
            </a:pPr>
            <a:r>
              <a:rPr lang="en-US" sz="4100" b="1">
                <a:solidFill>
                  <a:srgbClr val="336699"/>
                </a:solidFill>
                <a:effectLst>
                  <a:outerShdw blurRad="38100" dist="38100" dir="2700000" algn="tl">
                    <a:srgbClr val="DDDDDD"/>
                  </a:outerShdw>
                </a:effectLst>
              </a:rPr>
              <a:t>Summary</a:t>
            </a:r>
          </a:p>
        </p:txBody>
      </p:sp>
      <p:sp>
        <p:nvSpPr>
          <p:cNvPr id="2" name="TextBox 1"/>
          <p:cNvSpPr txBox="1"/>
          <p:nvPr/>
        </p:nvSpPr>
        <p:spPr>
          <a:xfrm>
            <a:off x="6266139" y="9483124"/>
            <a:ext cx="184666" cy="1384995"/>
          </a:xfrm>
          <a:prstGeom prst="rect">
            <a:avLst/>
          </a:prstGeom>
          <a:noFill/>
        </p:spPr>
        <p:txBody>
          <a:bodyPr wrap="none" rtlCol="0">
            <a:spAutoFit/>
          </a:bodyPr>
          <a:lstStyle/>
          <a:p>
            <a:endParaRPr lang="en-US" dirty="0"/>
          </a:p>
        </p:txBody>
      </p:sp>
      <p:sp>
        <p:nvSpPr>
          <p:cNvPr id="3" name="TextBox 2"/>
          <p:cNvSpPr txBox="1"/>
          <p:nvPr/>
        </p:nvSpPr>
        <p:spPr>
          <a:xfrm>
            <a:off x="1905000" y="6781800"/>
            <a:ext cx="9906000" cy="8094524"/>
          </a:xfrm>
          <a:prstGeom prst="rect">
            <a:avLst/>
          </a:prstGeom>
          <a:solidFill>
            <a:schemeClr val="bg1"/>
          </a:solidFill>
        </p:spPr>
        <p:txBody>
          <a:bodyPr wrap="square" rtlCol="0">
            <a:spAutoFit/>
          </a:bodyPr>
          <a:lstStyle/>
          <a:p>
            <a:r>
              <a:rPr lang="en-US" sz="4000" dirty="0" smtClean="0"/>
              <a:t>The problem is to develop a solution to an issue that Google has presented, the discontinued support of Java Applets. During this transition, Virtual Labs will be converted from its existing version of Moodle to </a:t>
            </a:r>
            <a:r>
              <a:rPr lang="en-US" sz="4000" dirty="0" err="1" smtClean="0"/>
              <a:t>eFront</a:t>
            </a:r>
            <a:r>
              <a:rPr lang="en-US" sz="4000" dirty="0" smtClean="0"/>
              <a:t>.</a:t>
            </a:r>
          </a:p>
          <a:p>
            <a:r>
              <a:rPr lang="en-US" sz="4000" dirty="0" smtClean="0"/>
              <a:t>The reason for this transition is to reduce the overhead of having the solution in two places, mainly </a:t>
            </a:r>
            <a:r>
              <a:rPr lang="en-US" sz="4000" dirty="0" err="1" smtClean="0"/>
              <a:t>eFront</a:t>
            </a:r>
            <a:r>
              <a:rPr lang="en-US" sz="4000" dirty="0" smtClean="0"/>
              <a:t> and Moodle as, </a:t>
            </a:r>
            <a:r>
              <a:rPr lang="en-US" sz="4000" dirty="0"/>
              <a:t>c</a:t>
            </a:r>
            <a:r>
              <a:rPr lang="en-US" sz="4000" dirty="0" smtClean="0"/>
              <a:t>urrently, </a:t>
            </a:r>
            <a:r>
              <a:rPr lang="en-US" sz="4000" dirty="0" err="1" smtClean="0"/>
              <a:t>eFront</a:t>
            </a:r>
            <a:r>
              <a:rPr lang="en-US" sz="4000" dirty="0" smtClean="0"/>
              <a:t> provides the application solution and Moodle provides the appointments to allow access for the application.</a:t>
            </a:r>
            <a:endParaRPr lang="en-US" sz="4000" dirty="0"/>
          </a:p>
        </p:txBody>
      </p:sp>
      <p:sp>
        <p:nvSpPr>
          <p:cNvPr id="24" name="TextBox 23"/>
          <p:cNvSpPr txBox="1"/>
          <p:nvPr/>
        </p:nvSpPr>
        <p:spPr>
          <a:xfrm>
            <a:off x="22783800" y="7086600"/>
            <a:ext cx="6629400" cy="7478970"/>
          </a:xfrm>
          <a:prstGeom prst="rect">
            <a:avLst/>
          </a:prstGeom>
          <a:solidFill>
            <a:schemeClr val="bg1"/>
          </a:solidFill>
        </p:spPr>
        <p:txBody>
          <a:bodyPr wrap="square" rtlCol="0">
            <a:spAutoFit/>
          </a:bodyPr>
          <a:lstStyle/>
          <a:p>
            <a:pPr marL="571500" indent="-571500">
              <a:buFont typeface="Arial"/>
              <a:buChar char="•"/>
            </a:pPr>
            <a:r>
              <a:rPr lang="en-US" sz="4000" dirty="0" smtClean="0"/>
              <a:t>Migrate the Quota System module from Moodle to </a:t>
            </a:r>
            <a:r>
              <a:rPr lang="en-US" sz="4000" dirty="0" err="1" smtClean="0"/>
              <a:t>eFront</a:t>
            </a:r>
            <a:endParaRPr lang="en-US" sz="4000" dirty="0" smtClean="0"/>
          </a:p>
          <a:p>
            <a:pPr marL="571500" indent="-571500">
              <a:buFont typeface="Arial"/>
              <a:buChar char="•"/>
            </a:pPr>
            <a:r>
              <a:rPr lang="en-US" sz="4000" dirty="0" smtClean="0"/>
              <a:t>Migrate the Scheduler module from Moodle to </a:t>
            </a:r>
            <a:r>
              <a:rPr lang="en-US" sz="4000" dirty="0" err="1" smtClean="0"/>
              <a:t>eFront</a:t>
            </a:r>
            <a:endParaRPr lang="en-US" sz="4000" dirty="0" smtClean="0"/>
          </a:p>
          <a:p>
            <a:pPr marL="571500" indent="-571500">
              <a:buFont typeface="Arial"/>
              <a:buChar char="•"/>
            </a:pPr>
            <a:r>
              <a:rPr lang="en-US" sz="4000" dirty="0" smtClean="0"/>
              <a:t>Implement theme compatibilities for each module</a:t>
            </a:r>
          </a:p>
          <a:p>
            <a:pPr marL="571500" indent="-571500">
              <a:buFont typeface="Arial"/>
              <a:buChar char="•"/>
            </a:pPr>
            <a:r>
              <a:rPr lang="en-US" sz="4000" dirty="0" smtClean="0"/>
              <a:t>Maintain database constraints for tables related to each module</a:t>
            </a:r>
            <a:endParaRPr lang="en-US" sz="4000" dirty="0"/>
          </a:p>
        </p:txBody>
      </p:sp>
      <p:pic>
        <p:nvPicPr>
          <p:cNvPr id="6" name="Picture 5" descr="Screen Shot 2015-07-27 at 3.23.26 PM.png"/>
          <p:cNvPicPr>
            <a:picLocks noChangeAspect="1"/>
          </p:cNvPicPr>
          <p:nvPr/>
        </p:nvPicPr>
        <p:blipFill rotWithShape="1">
          <a:blip r:embed="rId4">
            <a:extLst>
              <a:ext uri="{28A0092B-C50C-407E-A947-70E740481C1C}">
                <a14:useLocalDpi xmlns:a14="http://schemas.microsoft.com/office/drawing/2010/main" val="0"/>
              </a:ext>
            </a:extLst>
          </a:blip>
          <a:srcRect t="3065" b="26980"/>
          <a:stretch/>
        </p:blipFill>
        <p:spPr>
          <a:xfrm>
            <a:off x="12115800" y="6705600"/>
            <a:ext cx="7802880" cy="3411548"/>
          </a:xfrm>
          <a:prstGeom prst="rect">
            <a:avLst/>
          </a:prstGeom>
        </p:spPr>
      </p:pic>
      <p:sp>
        <p:nvSpPr>
          <p:cNvPr id="9" name="TextBox 8"/>
          <p:cNvSpPr txBox="1"/>
          <p:nvPr/>
        </p:nvSpPr>
        <p:spPr>
          <a:xfrm>
            <a:off x="12344400" y="14554200"/>
            <a:ext cx="8991600" cy="2554545"/>
          </a:xfrm>
          <a:prstGeom prst="rect">
            <a:avLst/>
          </a:prstGeom>
          <a:noFill/>
        </p:spPr>
        <p:txBody>
          <a:bodyPr wrap="square" rtlCol="0">
            <a:spAutoFit/>
          </a:bodyPr>
          <a:lstStyle/>
          <a:p>
            <a:r>
              <a:rPr lang="en-US" sz="4000" dirty="0" smtClean="0"/>
              <a:t>Users are given these interfaces to allow them to manage usage of their resources. Admins are given an overview of all resources. </a:t>
            </a:r>
            <a:endParaRPr lang="en-US" sz="4000" dirty="0"/>
          </a:p>
        </p:txBody>
      </p:sp>
      <p:sp>
        <p:nvSpPr>
          <p:cNvPr id="13" name="TextBox 12"/>
          <p:cNvSpPr txBox="1"/>
          <p:nvPr/>
        </p:nvSpPr>
        <p:spPr>
          <a:xfrm>
            <a:off x="2590800" y="23926800"/>
            <a:ext cx="8763000" cy="4401205"/>
          </a:xfrm>
          <a:prstGeom prst="rect">
            <a:avLst/>
          </a:prstGeom>
          <a:noFill/>
        </p:spPr>
        <p:txBody>
          <a:bodyPr wrap="square" rtlCol="0">
            <a:spAutoFit/>
          </a:bodyPr>
          <a:lstStyle/>
          <a:p>
            <a:r>
              <a:rPr lang="en-US" sz="4000" dirty="0" smtClean="0"/>
              <a:t>The Quota System module is a Web based solution that uses a three-tier architecture. This is achieved by using </a:t>
            </a:r>
            <a:r>
              <a:rPr lang="en-US" sz="4000" dirty="0" err="1" smtClean="0"/>
              <a:t>Javascript</a:t>
            </a:r>
            <a:r>
              <a:rPr lang="en-US" sz="4000" dirty="0" smtClean="0"/>
              <a:t>, AJAX, PHP and SOAP calls to pass information between the Presentation Layer and the Business Layer.</a:t>
            </a:r>
            <a:endParaRPr lang="en-US" sz="4000" dirty="0"/>
          </a:p>
        </p:txBody>
      </p:sp>
      <p:pic>
        <p:nvPicPr>
          <p:cNvPr id="14" name="Picture 13"/>
          <p:cNvPicPr>
            <a:picLocks noChangeAspect="1"/>
          </p:cNvPicPr>
          <p:nvPr/>
        </p:nvPicPr>
        <p:blipFill rotWithShape="1">
          <a:blip r:embed="rId5"/>
          <a:srcRect r="19346"/>
          <a:stretch/>
        </p:blipFill>
        <p:spPr>
          <a:xfrm>
            <a:off x="2819400" y="18364200"/>
            <a:ext cx="7772400" cy="5362136"/>
          </a:xfrm>
          <a:prstGeom prst="rect">
            <a:avLst/>
          </a:prstGeom>
        </p:spPr>
      </p:pic>
      <p:sp>
        <p:nvSpPr>
          <p:cNvPr id="16" name="TextBox 15"/>
          <p:cNvSpPr txBox="1"/>
          <p:nvPr/>
        </p:nvSpPr>
        <p:spPr>
          <a:xfrm>
            <a:off x="21564600" y="22555200"/>
            <a:ext cx="8229600" cy="5632311"/>
          </a:xfrm>
          <a:prstGeom prst="rect">
            <a:avLst/>
          </a:prstGeom>
          <a:noFill/>
        </p:spPr>
        <p:txBody>
          <a:bodyPr wrap="square" rtlCol="0">
            <a:spAutoFit/>
          </a:bodyPr>
          <a:lstStyle/>
          <a:p>
            <a:r>
              <a:rPr lang="en-US" sz="4000" dirty="0" smtClean="0"/>
              <a:t>Using </a:t>
            </a:r>
            <a:r>
              <a:rPr lang="en-US" sz="4000" dirty="0" err="1" smtClean="0"/>
              <a:t>eFront</a:t>
            </a:r>
            <a:r>
              <a:rPr lang="en-US" sz="4000" dirty="0" smtClean="0"/>
              <a:t>, an LMS like Moodle, it was possible to maintain the database as well as implement the theme compatibility.</a:t>
            </a:r>
          </a:p>
          <a:p>
            <a:r>
              <a:rPr lang="en-US" sz="4000" dirty="0" smtClean="0"/>
              <a:t>As such, using </a:t>
            </a:r>
            <a:r>
              <a:rPr lang="en-US" sz="4000" dirty="0" err="1" smtClean="0"/>
              <a:t>eFront’s</a:t>
            </a:r>
            <a:r>
              <a:rPr lang="en-US" sz="4000" dirty="0" smtClean="0"/>
              <a:t> modular design approach to development, implementation of the Quota System and Scheduler module were expedited. </a:t>
            </a:r>
            <a:endParaRPr lang="en-US" sz="4000" dirty="0"/>
          </a:p>
        </p:txBody>
      </p:sp>
      <p:sp>
        <p:nvSpPr>
          <p:cNvPr id="17" name="TextBox 16"/>
          <p:cNvSpPr txBox="1"/>
          <p:nvPr/>
        </p:nvSpPr>
        <p:spPr>
          <a:xfrm>
            <a:off x="21564600" y="18516600"/>
            <a:ext cx="3478461" cy="553998"/>
          </a:xfrm>
          <a:prstGeom prst="rect">
            <a:avLst/>
          </a:prstGeom>
          <a:noFill/>
        </p:spPr>
        <p:txBody>
          <a:bodyPr wrap="none" rtlCol="0">
            <a:spAutoFit/>
          </a:bodyPr>
          <a:lstStyle/>
          <a:p>
            <a:r>
              <a:rPr lang="en-US" sz="3000" dirty="0" smtClean="0"/>
              <a:t>Technologies used:</a:t>
            </a:r>
          </a:p>
        </p:txBody>
      </p:sp>
      <p:sp>
        <p:nvSpPr>
          <p:cNvPr id="18" name="TextBox 17"/>
          <p:cNvSpPr txBox="1"/>
          <p:nvPr/>
        </p:nvSpPr>
        <p:spPr>
          <a:xfrm>
            <a:off x="2057400" y="30708600"/>
            <a:ext cx="9448800" cy="4401205"/>
          </a:xfrm>
          <a:prstGeom prst="rect">
            <a:avLst/>
          </a:prstGeom>
          <a:noFill/>
        </p:spPr>
        <p:txBody>
          <a:bodyPr wrap="square" rtlCol="0">
            <a:spAutoFit/>
          </a:bodyPr>
          <a:lstStyle/>
          <a:p>
            <a:r>
              <a:rPr lang="en-US" sz="4000" dirty="0" smtClean="0"/>
              <a:t>Verification was focused on maintaining previous functionality of Moodle modules. The results of test cases were as expected for all features tested on Selenium, with browsers including Mozilla Firefox, Google Chrome, Internet Explorer, and Safari.</a:t>
            </a:r>
            <a:endParaRPr lang="en-US" sz="4000" dirty="0"/>
          </a:p>
        </p:txBody>
      </p:sp>
      <p:pic>
        <p:nvPicPr>
          <p:cNvPr id="20" name="Picture 19" descr="143802697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64600" y="19050000"/>
            <a:ext cx="8001000" cy="2895600"/>
          </a:xfrm>
          <a:prstGeom prst="rect">
            <a:avLst/>
          </a:prstGeom>
        </p:spPr>
      </p:pic>
      <p:pic>
        <p:nvPicPr>
          <p:cNvPr id="25" name="Picture 24"/>
          <p:cNvPicPr>
            <a:picLocks noChangeAspect="1"/>
          </p:cNvPicPr>
          <p:nvPr/>
        </p:nvPicPr>
        <p:blipFill>
          <a:blip r:embed="rId7"/>
          <a:stretch>
            <a:fillRect/>
          </a:stretch>
        </p:blipFill>
        <p:spPr>
          <a:xfrm>
            <a:off x="5181600" y="38100000"/>
            <a:ext cx="2540000" cy="2298700"/>
          </a:xfrm>
          <a:prstGeom prst="rect">
            <a:avLst/>
          </a:prstGeom>
        </p:spPr>
      </p:pic>
      <p:pic>
        <p:nvPicPr>
          <p:cNvPr id="26" name="Picture 25" descr="Screen Shot 2015-07-27 at 4.03.57 PM.png"/>
          <p:cNvPicPr>
            <a:picLocks noChangeAspect="1"/>
          </p:cNvPicPr>
          <p:nvPr/>
        </p:nvPicPr>
        <p:blipFill rotWithShape="1">
          <a:blip r:embed="rId8">
            <a:extLst>
              <a:ext uri="{28A0092B-C50C-407E-A947-70E740481C1C}">
                <a14:useLocalDpi xmlns:a14="http://schemas.microsoft.com/office/drawing/2010/main" val="0"/>
              </a:ext>
            </a:extLst>
          </a:blip>
          <a:srcRect t="3304" r="5348" b="16818"/>
          <a:stretch/>
        </p:blipFill>
        <p:spPr>
          <a:xfrm>
            <a:off x="1371601" y="35585400"/>
            <a:ext cx="9542004" cy="2060578"/>
          </a:xfrm>
          <a:prstGeom prst="rect">
            <a:avLst/>
          </a:prstGeom>
        </p:spPr>
      </p:pic>
      <p:pic>
        <p:nvPicPr>
          <p:cNvPr id="28" name="Picture 27" descr="Screen Shot 2015-07-27 at 4.11.13 PM.png"/>
          <p:cNvPicPr>
            <a:picLocks noChangeAspect="1"/>
          </p:cNvPicPr>
          <p:nvPr/>
        </p:nvPicPr>
        <p:blipFill rotWithShape="1">
          <a:blip r:embed="rId9">
            <a:extLst>
              <a:ext uri="{28A0092B-C50C-407E-A947-70E740481C1C}">
                <a14:useLocalDpi xmlns:a14="http://schemas.microsoft.com/office/drawing/2010/main" val="0"/>
              </a:ext>
            </a:extLst>
          </a:blip>
          <a:srcRect t="2865"/>
          <a:stretch/>
        </p:blipFill>
        <p:spPr>
          <a:xfrm>
            <a:off x="12801600" y="36034266"/>
            <a:ext cx="8046720" cy="4885134"/>
          </a:xfrm>
          <a:prstGeom prst="rect">
            <a:avLst/>
          </a:prstGeom>
        </p:spPr>
      </p:pic>
      <p:pic>
        <p:nvPicPr>
          <p:cNvPr id="30" name="Picture 29" descr="Screen Shot 2015-07-27 at 3.33.42 PM.png"/>
          <p:cNvPicPr>
            <a:picLocks noChangeAspect="1"/>
          </p:cNvPicPr>
          <p:nvPr/>
        </p:nvPicPr>
        <p:blipFill rotWithShape="1">
          <a:blip r:embed="rId10">
            <a:extLst>
              <a:ext uri="{28A0092B-C50C-407E-A947-70E740481C1C}">
                <a14:useLocalDpi xmlns:a14="http://schemas.microsoft.com/office/drawing/2010/main" val="0"/>
              </a:ext>
            </a:extLst>
          </a:blip>
          <a:srcRect t="2357"/>
          <a:stretch/>
        </p:blipFill>
        <p:spPr>
          <a:xfrm>
            <a:off x="13716000" y="9829800"/>
            <a:ext cx="7696200" cy="4696703"/>
          </a:xfrm>
          <a:prstGeom prst="rect">
            <a:avLst/>
          </a:prstGeom>
        </p:spPr>
      </p:pic>
      <p:pic>
        <p:nvPicPr>
          <p:cNvPr id="31" name="Picture 30" descr="Screen Shot 2015-07-27 at 4.10.35 PM.png"/>
          <p:cNvPicPr>
            <a:picLocks noChangeAspect="1"/>
          </p:cNvPicPr>
          <p:nvPr/>
        </p:nvPicPr>
        <p:blipFill rotWithShape="1">
          <a:blip r:embed="rId11">
            <a:extLst>
              <a:ext uri="{28A0092B-C50C-407E-A947-70E740481C1C}">
                <a14:useLocalDpi xmlns:a14="http://schemas.microsoft.com/office/drawing/2010/main" val="0"/>
              </a:ext>
            </a:extLst>
          </a:blip>
          <a:srcRect t="3026"/>
          <a:stretch/>
        </p:blipFill>
        <p:spPr>
          <a:xfrm>
            <a:off x="12801600" y="30631279"/>
            <a:ext cx="8001000" cy="4849346"/>
          </a:xfrm>
          <a:prstGeom prst="rect">
            <a:avLst/>
          </a:prstGeom>
        </p:spPr>
      </p:pic>
      <p:sp>
        <p:nvSpPr>
          <p:cNvPr id="14336" name="Rectangle 14335"/>
          <p:cNvSpPr/>
          <p:nvPr/>
        </p:nvSpPr>
        <p:spPr>
          <a:xfrm>
            <a:off x="21412200" y="30861000"/>
            <a:ext cx="10058400" cy="5632311"/>
          </a:xfrm>
          <a:prstGeom prst="rect">
            <a:avLst/>
          </a:prstGeom>
        </p:spPr>
        <p:txBody>
          <a:bodyPr wrap="square">
            <a:spAutoFit/>
          </a:bodyPr>
          <a:lstStyle/>
          <a:p>
            <a:r>
              <a:rPr lang="en-US" sz="4000" dirty="0" smtClean="0"/>
              <a:t>The intention of this release was to remove Moodle dependencies as well as remove any Java applet dependencies. </a:t>
            </a:r>
          </a:p>
          <a:p>
            <a:endParaRPr lang="en-US" sz="4000" dirty="0" smtClean="0"/>
          </a:p>
          <a:p>
            <a:r>
              <a:rPr lang="en-US" sz="4000" dirty="0" smtClean="0"/>
              <a:t>As implemented, newer versions of the Quota System and Schedulers were developed while maintaining previous versions and removing said dependencies.</a:t>
            </a:r>
          </a:p>
          <a:p>
            <a:endParaRPr lang="en-US" sz="4000" dirty="0"/>
          </a:p>
        </p:txBody>
      </p:sp>
      <p:pic>
        <p:nvPicPr>
          <p:cNvPr id="4" name="Picture 3"/>
          <p:cNvPicPr>
            <a:picLocks noChangeAspect="1"/>
          </p:cNvPicPr>
          <p:nvPr/>
        </p:nvPicPr>
        <p:blipFill rotWithShape="1">
          <a:blip r:embed="rId12"/>
          <a:srcRect t="30748" b="30789"/>
          <a:stretch/>
        </p:blipFill>
        <p:spPr>
          <a:xfrm>
            <a:off x="23088600" y="914400"/>
            <a:ext cx="8255000" cy="3175181"/>
          </a:xfrm>
          <a:prstGeom prst="rect">
            <a:avLst/>
          </a:prstGeom>
        </p:spPr>
      </p:pic>
      <p:pic>
        <p:nvPicPr>
          <p:cNvPr id="5" name="Picture 4" descr="logo.gif"/>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81000" y="914400"/>
            <a:ext cx="9905118" cy="2888993"/>
          </a:xfrm>
          <a:prstGeom prst="rect">
            <a:avLst/>
          </a:prstGeom>
        </p:spPr>
      </p:pic>
      <p:pic>
        <p:nvPicPr>
          <p:cNvPr id="7" name="Picture 6" descr="Main.jp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534900" y="19278600"/>
            <a:ext cx="7848600" cy="5321300"/>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284663" rtl="0" eaLnBrk="1" fontAlgn="base" latinLnBrk="0" hangingPunct="1">
          <a:lnSpc>
            <a:spcPct val="100000"/>
          </a:lnSpc>
          <a:spcBef>
            <a:spcPct val="0"/>
          </a:spcBef>
          <a:spcAft>
            <a:spcPct val="0"/>
          </a:spcAft>
          <a:buClrTx/>
          <a:buSzTx/>
          <a:buFontTx/>
          <a:buNone/>
          <a:tabLst/>
          <a:defRPr kumimoji="0" lang="en-US" sz="8400" b="0"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11647</TotalTime>
  <Words>411</Words>
  <Application>Microsoft Macintosh PowerPoint</Application>
  <PresentationFormat>Custom</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Diseño predeterminado</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Me</dc:creator>
  <cp:lastModifiedBy>Vy</cp:lastModifiedBy>
  <cp:revision>30</cp:revision>
  <dcterms:created xsi:type="dcterms:W3CDTF">2012-11-19T15:27:41Z</dcterms:created>
  <dcterms:modified xsi:type="dcterms:W3CDTF">2015-07-27T20:54:33Z</dcterms:modified>
</cp:coreProperties>
</file>