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446" y="-1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9401325" y="2030052"/>
            <a:ext cx="12444300"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a:solidFill>
                  <a:schemeClr val="dk1"/>
                </a:solidFill>
                <a:latin typeface="Times New Roman"/>
                <a:ea typeface="Times New Roman"/>
                <a:cs typeface="Times New Roman"/>
                <a:sym typeface="Times New Roman"/>
              </a:rPr>
              <a:t>Senior Project, 2016</a:t>
            </a:r>
            <a:r>
              <a:rPr lang="en-US" sz="7200" b="1" i="0" u="none" strike="noStrike" cap="none"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Fall</a:t>
            </a:r>
          </a:p>
        </p:txBody>
      </p:sp>
      <p:sp>
        <p:nvSpPr>
          <p:cNvPr id="90" name="Shape 90"/>
          <p:cNvSpPr txBox="1"/>
          <p:nvPr/>
        </p:nvSpPr>
        <p:spPr>
          <a:xfrm>
            <a:off x="6567485" y="25908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dirty="0">
                <a:solidFill>
                  <a:srgbClr val="3333CC"/>
                </a:solidFill>
              </a:rPr>
              <a:t>Advisor Availability System v1.0</a:t>
            </a:r>
            <a:endParaRPr lang="en-US" sz="6000" b="1"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b="0" i="0" u="none" strike="noStrike" cap="none" dirty="0">
                <a:solidFill>
                  <a:srgbClr val="3333CC"/>
                </a:solidFill>
                <a:latin typeface="Arial"/>
                <a:ea typeface="Arial"/>
                <a:cs typeface="Arial"/>
                <a:sym typeface="Arial"/>
              </a:rPr>
              <a:t>Hector Borges, Florida International University</a:t>
            </a:r>
          </a:p>
          <a:p>
            <a:pPr lvl="0" algn="ctr">
              <a:buClr>
                <a:srgbClr val="3333CC"/>
              </a:buClr>
              <a:buSzPct val="25000"/>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dirty="0">
                <a:solidFill>
                  <a:srgbClr val="3333CC"/>
                </a:solidFill>
              </a:rPr>
              <a:t>Mohsen Taheri,</a:t>
            </a:r>
            <a:r>
              <a:rPr lang="en-US" sz="3500" b="0" i="1" u="none" strike="noStrike" cap="none" dirty="0">
                <a:solidFill>
                  <a:srgbClr val="3333CC"/>
                </a:solidFill>
                <a:latin typeface="Arial"/>
                <a:ea typeface="Arial"/>
                <a:cs typeface="Arial"/>
                <a:sym typeface="Arial"/>
              </a:rPr>
              <a:t> Mario Sanchez</a:t>
            </a:r>
            <a:endParaRPr lang="en-US" sz="3500" b="0"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1219200" y="42519600"/>
            <a:ext cx="30632400" cy="561975"/>
          </a:xfrm>
          <a:prstGeom prst="rect">
            <a:avLst/>
          </a:prstGeom>
          <a:noFill/>
          <a:ln>
            <a:noFill/>
          </a:ln>
        </p:spPr>
        <p:txBody>
          <a:bodyPr lIns="98650" tIns="49325" rIns="98650" bIns="49325" anchor="t" anchorCtr="0">
            <a:noAutofit/>
          </a:bodyPr>
          <a:lstStyle/>
          <a:p>
            <a:pPr marL="493712" lvl="0" indent="-493712" algn="ctr">
              <a:buClr>
                <a:schemeClr val="dk1"/>
              </a:buClr>
              <a:buSzPct val="25000"/>
            </a:pPr>
            <a:r>
              <a:rPr lang="en-US" sz="3000" b="0" i="0" u="none" strike="noStrike" cap="none" dirty="0">
                <a:solidFill>
                  <a:schemeClr val="dk1"/>
                </a:solidFill>
                <a:latin typeface="Arial"/>
                <a:ea typeface="Arial"/>
                <a:cs typeface="Arial"/>
                <a:sym typeface="Arial"/>
              </a:rPr>
              <a:t>The material presented in this poster is based upon the work supported </a:t>
            </a:r>
            <a:r>
              <a:rPr lang="en-US" sz="3000" dirty="0">
                <a:solidFill>
                  <a:schemeClr val="dk1"/>
                </a:solidFill>
              </a:rPr>
              <a:t>by </a:t>
            </a:r>
            <a:r>
              <a:rPr lang="en-US" sz="3000" dirty="0" err="1">
                <a:solidFill>
                  <a:schemeClr val="dk1"/>
                </a:solidFill>
              </a:rPr>
              <a:t>Masoud</a:t>
            </a:r>
            <a:r>
              <a:rPr lang="en-US" sz="3000" dirty="0">
                <a:solidFill>
                  <a:schemeClr val="dk1"/>
                </a:solidFill>
              </a:rPr>
              <a:t> </a:t>
            </a:r>
            <a:r>
              <a:rPr lang="en-US" sz="3000" dirty="0" err="1">
                <a:solidFill>
                  <a:schemeClr val="dk1"/>
                </a:solidFill>
              </a:rPr>
              <a:t>Sadjadi</a:t>
            </a:r>
            <a:r>
              <a:rPr lang="en-US" sz="3000" dirty="0">
                <a:solidFill>
                  <a:schemeClr val="dk1"/>
                </a:solidFill>
              </a:rPr>
              <a:t>  </a:t>
            </a:r>
            <a:r>
              <a:rPr lang="en-US" sz="3000" b="0" i="0" u="none" strike="noStrike" cap="none" dirty="0">
                <a:solidFill>
                  <a:schemeClr val="dk1"/>
                </a:solidFill>
                <a:latin typeface="Arial"/>
                <a:ea typeface="Arial"/>
                <a:cs typeface="Arial"/>
                <a:sym typeface="Arial"/>
              </a:rPr>
              <a:t>I am thankful to the help that I received from my group member Jean Tovar.</a:t>
            </a:r>
          </a:p>
        </p:txBody>
      </p:sp>
      <p:sp>
        <p:nvSpPr>
          <p:cNvPr id="93" name="Shape 93"/>
          <p:cNvSpPr txBox="1"/>
          <p:nvPr/>
        </p:nvSpPr>
        <p:spPr>
          <a:xfrm>
            <a:off x="2189225" y="5789575"/>
            <a:ext cx="10412100" cy="5596179"/>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Problem</a:t>
            </a:r>
          </a:p>
          <a:p>
            <a:pPr marL="0" marR="0" lvl="0" indent="0" algn="ctr" rtl="0">
              <a:lnSpc>
                <a:spcPct val="100000"/>
              </a:lnSpc>
              <a:spcBef>
                <a:spcPts val="0"/>
              </a:spcBef>
              <a:spcAft>
                <a:spcPts val="0"/>
              </a:spcAft>
              <a:buClr>
                <a:srgbClr val="336699"/>
              </a:buClr>
              <a:buSzPct val="25000"/>
              <a:buFont typeface="Arial"/>
              <a:buNone/>
            </a:pPr>
            <a:r>
              <a:rPr lang="en-US" sz="4100" dirty="0">
                <a:solidFill>
                  <a:srgbClr val="336699"/>
                </a:solidFill>
              </a:rPr>
              <a:t>Communication between front desk and advisors at their office is very inefficient currently. The front desk attendant has to walk over to each advisor in order to alert them of an incoming student. This is very time consuming, especially if  the number of advisors increases.</a:t>
            </a:r>
            <a:endParaRPr lang="en-US" sz="4100" b="0" i="0" u="none" strike="noStrike" cap="none" dirty="0">
              <a:solidFill>
                <a:srgbClr val="336699"/>
              </a:solidFill>
              <a:sym typeface="Arial"/>
            </a:endParaRPr>
          </a:p>
        </p:txBody>
      </p:sp>
      <p:sp>
        <p:nvSpPr>
          <p:cNvPr id="94" name="Shape 94"/>
          <p:cNvSpPr txBox="1"/>
          <p:nvPr/>
        </p:nvSpPr>
        <p:spPr>
          <a:xfrm>
            <a:off x="914400" y="42065305"/>
            <a:ext cx="31089600" cy="1371598"/>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dirty="0">
              <a:solidFill>
                <a:schemeClr val="dk1"/>
              </a:solidFill>
              <a:latin typeface="Arial"/>
              <a:ea typeface="Arial"/>
              <a:cs typeface="Arial"/>
              <a:sym typeface="Arial"/>
            </a:endParaRPr>
          </a:p>
        </p:txBody>
      </p:sp>
      <p:sp>
        <p:nvSpPr>
          <p:cNvPr id="95" name="Shape 95"/>
          <p:cNvSpPr txBox="1"/>
          <p:nvPr/>
        </p:nvSpPr>
        <p:spPr>
          <a:xfrm>
            <a:off x="13048500" y="41107908"/>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Acknowledgement</a:t>
            </a:r>
          </a:p>
        </p:txBody>
      </p:sp>
      <p:sp>
        <p:nvSpPr>
          <p:cNvPr id="96" name="Shape 96"/>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048500" y="160625"/>
            <a:ext cx="2630400" cy="1219200"/>
          </a:xfrm>
          <a:prstGeom prst="rect">
            <a:avLst/>
          </a:prstGeom>
          <a:noFill/>
          <a:ln>
            <a:noFill/>
          </a:ln>
        </p:spPr>
      </p:pic>
      <p:sp>
        <p:nvSpPr>
          <p:cNvPr id="98" name="Shape 98"/>
          <p:cNvSpPr txBox="1"/>
          <p:nvPr/>
        </p:nvSpPr>
        <p:spPr>
          <a:xfrm>
            <a:off x="13342905" y="6795058"/>
            <a:ext cx="9380384" cy="7711422"/>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Current System</a:t>
            </a:r>
          </a:p>
          <a:p>
            <a:pPr marL="0" marR="0" lvl="0" indent="0" algn="l" rtl="0">
              <a:lnSpc>
                <a:spcPct val="100000"/>
              </a:lnSpc>
              <a:spcBef>
                <a:spcPts val="0"/>
              </a:spcBef>
              <a:spcAft>
                <a:spcPts val="0"/>
              </a:spcAft>
              <a:buClr>
                <a:srgbClr val="336699"/>
              </a:buClr>
              <a:buSzPct val="25000"/>
              <a:buFont typeface="Arial"/>
              <a:buNone/>
            </a:pPr>
            <a:r>
              <a:rPr lang="en-US" sz="4400" b="0" i="0" u="none" strike="noStrike" cap="none" dirty="0">
                <a:solidFill>
                  <a:srgbClr val="336699"/>
                </a:solidFill>
                <a:sym typeface="Arial"/>
              </a:rPr>
              <a:t>Currently Our system is capable of:</a:t>
            </a: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r>
              <a:rPr lang="en-US" sz="4400" dirty="0">
                <a:solidFill>
                  <a:srgbClr val="336699"/>
                </a:solidFill>
              </a:rPr>
              <a:t>Front Desk can send Student to Advisor</a:t>
            </a:r>
          </a:p>
          <a:p>
            <a:pPr marL="571500" indent="-571500">
              <a:buClr>
                <a:srgbClr val="336699"/>
              </a:buClr>
              <a:buSzPct val="100000"/>
              <a:buFont typeface="Arial" panose="020B0604020202020204" pitchFamily="34" charset="0"/>
              <a:buChar char="•"/>
            </a:pPr>
            <a:r>
              <a:rPr lang="en-US" sz="4400" dirty="0">
                <a:solidFill>
                  <a:srgbClr val="336699"/>
                </a:solidFill>
              </a:rPr>
              <a:t>Advisor is notified</a:t>
            </a:r>
          </a:p>
          <a:p>
            <a:pPr marL="571500" indent="-571500">
              <a:buClr>
                <a:srgbClr val="336699"/>
              </a:buClr>
              <a:buSzPct val="100000"/>
              <a:buFont typeface="Arial" panose="020B0604020202020204" pitchFamily="34" charset="0"/>
              <a:buChar char="•"/>
            </a:pPr>
            <a:r>
              <a:rPr lang="en-US" sz="4400" dirty="0">
                <a:solidFill>
                  <a:srgbClr val="336699"/>
                </a:solidFill>
              </a:rPr>
              <a:t>Advisor Can Change status</a:t>
            </a:r>
          </a:p>
          <a:p>
            <a:pPr marL="571500" indent="-571500">
              <a:buClr>
                <a:srgbClr val="336699"/>
              </a:buClr>
              <a:buSzPct val="100000"/>
              <a:buFont typeface="Arial" panose="020B0604020202020204" pitchFamily="34" charset="0"/>
              <a:buChar char="•"/>
            </a:pPr>
            <a:r>
              <a:rPr lang="en-US" sz="4400" dirty="0">
                <a:solidFill>
                  <a:srgbClr val="336699"/>
                </a:solidFill>
              </a:rPr>
              <a:t>Front desk is notified</a:t>
            </a:r>
          </a:p>
          <a:p>
            <a:pPr marL="571500" indent="-571500">
              <a:buClr>
                <a:srgbClr val="336699"/>
              </a:buClr>
              <a:buSzPct val="100000"/>
              <a:buFont typeface="Arial" panose="020B0604020202020204" pitchFamily="34" charset="0"/>
              <a:buChar char="•"/>
            </a:pPr>
            <a:r>
              <a:rPr lang="en-US" sz="4400" dirty="0">
                <a:solidFill>
                  <a:srgbClr val="336699"/>
                </a:solidFill>
              </a:rPr>
              <a:t>Appointment and Walk-in queue implemented.</a:t>
            </a:r>
          </a:p>
          <a:p>
            <a:pPr>
              <a:buClr>
                <a:srgbClr val="336699"/>
              </a:buClr>
              <a:buSzPct val="100000"/>
            </a:pPr>
            <a:endParaRPr lang="en-US" sz="4100" dirty="0">
              <a:solidFill>
                <a:srgbClr val="336699"/>
              </a:solidFill>
            </a:endParaRPr>
          </a:p>
          <a:p>
            <a:pPr marL="571500" indent="-571500">
              <a:buClr>
                <a:srgbClr val="336699"/>
              </a:buClr>
              <a:buSzPct val="100000"/>
              <a:buFont typeface="Arial" panose="020B0604020202020204" pitchFamily="34" charset="0"/>
              <a:buChar char="•"/>
            </a:pPr>
            <a:endParaRPr lang="en-US" sz="4100" dirty="0">
              <a:solidFill>
                <a:srgbClr val="336699"/>
              </a:solidFill>
            </a:endParaRP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endParaRPr lang="en-US"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SzPct val="25000"/>
              <a:buFont typeface="Arial"/>
              <a:buNone/>
            </a:pP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99" name="Shape 99"/>
          <p:cNvSpPr txBox="1"/>
          <p:nvPr/>
        </p:nvSpPr>
        <p:spPr>
          <a:xfrm>
            <a:off x="23435187" y="7826239"/>
            <a:ext cx="7536426" cy="7869226"/>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Requirements</a:t>
            </a:r>
          </a:p>
          <a:p>
            <a:pPr marL="0" marR="0" lvl="0" indent="0" algn="l" rtl="0">
              <a:lnSpc>
                <a:spcPct val="100000"/>
              </a:lnSpc>
              <a:spcBef>
                <a:spcPts val="0"/>
              </a:spcBef>
              <a:spcAft>
                <a:spcPts val="0"/>
              </a:spcAft>
              <a:buClr>
                <a:srgbClr val="336699"/>
              </a:buClr>
              <a:buSzPct val="25000"/>
              <a:buFont typeface="Arial"/>
              <a:buNone/>
            </a:pPr>
            <a:r>
              <a:rPr lang="en-US" sz="4100" b="0" i="0" u="none" strike="noStrike" cap="none" dirty="0">
                <a:solidFill>
                  <a:srgbClr val="336699"/>
                </a:solidFill>
                <a:latin typeface="Arial"/>
                <a:ea typeface="Arial"/>
                <a:cs typeface="Arial"/>
                <a:sym typeface="Arial"/>
              </a:rPr>
              <a:t>The System should allow:</a:t>
            </a: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r>
              <a:rPr lang="en-US" sz="3600" b="0" i="0" u="none" strike="noStrike" cap="none" dirty="0">
                <a:solidFill>
                  <a:srgbClr val="336699"/>
                </a:solidFill>
                <a:sym typeface="Arial"/>
              </a:rPr>
              <a:t>Advisors to change their status</a:t>
            </a: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r>
              <a:rPr lang="en-US" sz="3600" dirty="0">
                <a:solidFill>
                  <a:srgbClr val="336699"/>
                </a:solidFill>
              </a:rPr>
              <a:t>Advisors to change their Password</a:t>
            </a: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r>
              <a:rPr lang="en-US" sz="3600" b="0" i="0" u="none" strike="noStrike" cap="none" dirty="0">
                <a:solidFill>
                  <a:srgbClr val="336699"/>
                </a:solidFill>
                <a:sym typeface="Arial"/>
              </a:rPr>
              <a:t>Front Desk to add and remove students from appointment and walk-in queues</a:t>
            </a: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r>
              <a:rPr lang="en-US" sz="3600" dirty="0">
                <a:solidFill>
                  <a:srgbClr val="336699"/>
                </a:solidFill>
              </a:rPr>
              <a:t>Front desk to be notified with sound each time advisors changes status to Ready</a:t>
            </a: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r>
              <a:rPr lang="en-US" sz="3600" b="0" i="0" u="none" strike="noStrike" cap="none" dirty="0">
                <a:solidFill>
                  <a:srgbClr val="336699"/>
                </a:solidFill>
                <a:sym typeface="Arial"/>
              </a:rPr>
              <a:t>Admins to add/ remove/ accounts and change passwords for each account</a:t>
            </a: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endParaRPr lang="en-US" sz="2800" b="0" i="0" u="none" strike="noStrike" cap="none" dirty="0">
              <a:solidFill>
                <a:srgbClr val="336699"/>
              </a:solidFill>
              <a:latin typeface="Arial"/>
              <a:ea typeface="Arial"/>
              <a:cs typeface="Arial"/>
              <a:sym typeface="Arial"/>
            </a:endParaRP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endParaRPr lang="en-US" sz="2800" b="0" i="0" u="none" strike="noStrike" cap="none" dirty="0">
              <a:solidFill>
                <a:srgbClr val="336699"/>
              </a:solidFill>
              <a:latin typeface="Arial"/>
              <a:ea typeface="Arial"/>
              <a:cs typeface="Arial"/>
              <a:sym typeface="Arial"/>
            </a:endParaRP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endParaRPr lang="en-US" sz="2800" b="0" i="0" u="none" strike="noStrike" cap="none" dirty="0">
              <a:solidFill>
                <a:srgbClr val="336699"/>
              </a:solidFill>
              <a:latin typeface="Arial"/>
              <a:ea typeface="Arial"/>
              <a:cs typeface="Arial"/>
              <a:sym typeface="Arial"/>
            </a:endParaRP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endParaRPr lang="en-US"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SzPct val="25000"/>
              <a:buFont typeface="Arial"/>
              <a:buNone/>
            </a:pP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0" name="Shape 100"/>
          <p:cNvSpPr txBox="1"/>
          <p:nvPr/>
        </p:nvSpPr>
        <p:spPr>
          <a:xfrm>
            <a:off x="4246310" y="18328316"/>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Object </a:t>
            </a:r>
            <a:r>
              <a:rPr lang="en-US" sz="4100" b="1" i="0" u="none" strike="noStrike" cap="none" dirty="0">
                <a:solidFill>
                  <a:srgbClr val="336699"/>
                </a:solidFill>
                <a:latin typeface="Arial"/>
                <a:ea typeface="Arial"/>
                <a:cs typeface="Arial"/>
                <a:sym typeface="Arial"/>
              </a:rPr>
              <a:t>Design</a:t>
            </a:r>
          </a:p>
        </p:txBody>
      </p:sp>
      <p:sp>
        <p:nvSpPr>
          <p:cNvPr id="101" name="Shape 101"/>
          <p:cNvSpPr txBox="1"/>
          <p:nvPr/>
        </p:nvSpPr>
        <p:spPr>
          <a:xfrm>
            <a:off x="13826122" y="15520245"/>
            <a:ext cx="8019501" cy="6484663"/>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System Design</a:t>
            </a:r>
          </a:p>
          <a:p>
            <a:pPr lvl="0" algn="ctr">
              <a:buClr>
                <a:srgbClr val="336699"/>
              </a:buClr>
              <a:buSzPct val="25000"/>
            </a:pPr>
            <a:r>
              <a:rPr lang="en-US" sz="4100" dirty="0">
                <a:solidFill>
                  <a:srgbClr val="336699"/>
                </a:solidFill>
              </a:rPr>
              <a:t>2-tier Client/Server Architecture</a:t>
            </a:r>
            <a:endParaRPr lang="en-US" sz="4100" b="1" i="0" u="none" strike="noStrike" cap="none" dirty="0">
              <a:solidFill>
                <a:srgbClr val="336699"/>
              </a:solidFill>
              <a:latin typeface="Arial"/>
              <a:ea typeface="Arial"/>
              <a:cs typeface="Arial"/>
              <a:sym typeface="Arial"/>
            </a:endParaRPr>
          </a:p>
        </p:txBody>
      </p:sp>
      <p:sp>
        <p:nvSpPr>
          <p:cNvPr id="102" name="Shape 102"/>
          <p:cNvSpPr txBox="1"/>
          <p:nvPr/>
        </p:nvSpPr>
        <p:spPr>
          <a:xfrm>
            <a:off x="23317200" y="16415142"/>
            <a:ext cx="8686800" cy="688731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Implementation</a:t>
            </a:r>
          </a:p>
          <a:p>
            <a:pPr marR="0" lvl="0" algn="l" rtl="0">
              <a:lnSpc>
                <a:spcPct val="100000"/>
              </a:lnSpc>
              <a:spcBef>
                <a:spcPts val="0"/>
              </a:spcBef>
              <a:spcAft>
                <a:spcPts val="0"/>
              </a:spcAft>
              <a:buClr>
                <a:srgbClr val="336699"/>
              </a:buClr>
              <a:buSzPct val="100000"/>
            </a:pPr>
            <a:r>
              <a:rPr lang="en-US" sz="4400" b="0" i="0" u="none" strike="noStrike" cap="none" dirty="0">
                <a:solidFill>
                  <a:srgbClr val="336699"/>
                </a:solidFill>
                <a:sym typeface="Arial"/>
              </a:rPr>
              <a:t>The system is implemented using:</a:t>
            </a: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r>
              <a:rPr lang="en-US" sz="4400" b="0" i="0" u="none" strike="noStrike" cap="none" dirty="0">
                <a:solidFill>
                  <a:srgbClr val="336699"/>
                </a:solidFill>
                <a:sym typeface="Arial"/>
              </a:rPr>
              <a:t> A 2 tier client/server architecture.</a:t>
            </a: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r>
              <a:rPr lang="en-US" sz="4400" dirty="0">
                <a:solidFill>
                  <a:srgbClr val="336699"/>
                </a:solidFill>
              </a:rPr>
              <a:t>XAMPP  v3.2.2 Control panel</a:t>
            </a:r>
          </a:p>
          <a:p>
            <a:pPr marL="571500" lvl="0" indent="-571500">
              <a:buClr>
                <a:srgbClr val="336699"/>
              </a:buClr>
              <a:buSzPct val="100000"/>
              <a:buFont typeface="Arial" panose="020B0604020202020204" pitchFamily="34" charset="0"/>
              <a:buChar char="•"/>
            </a:pPr>
            <a:r>
              <a:rPr lang="en-US" sz="4400" b="0" i="0" u="none" strike="noStrike" cap="none" dirty="0" err="1">
                <a:solidFill>
                  <a:srgbClr val="336699"/>
                </a:solidFill>
                <a:sym typeface="Arial"/>
              </a:rPr>
              <a:t>MariaDB</a:t>
            </a:r>
            <a:r>
              <a:rPr lang="en-US" sz="4400" b="0" i="0" u="none" strike="noStrike" cap="none" dirty="0">
                <a:solidFill>
                  <a:srgbClr val="336699"/>
                </a:solidFill>
                <a:sym typeface="Arial"/>
              </a:rPr>
              <a:t> SQL </a:t>
            </a:r>
            <a:r>
              <a:rPr lang="en-US" sz="4400" dirty="0">
                <a:solidFill>
                  <a:srgbClr val="336699"/>
                </a:solidFill>
              </a:rPr>
              <a:t>database  version: 10.1.16-MariaDB</a:t>
            </a:r>
          </a:p>
          <a:p>
            <a:pPr marL="571500" lvl="0" indent="-571500">
              <a:buClr>
                <a:srgbClr val="336699"/>
              </a:buClr>
              <a:buSzPct val="100000"/>
              <a:buFont typeface="Arial" panose="020B0604020202020204" pitchFamily="34" charset="0"/>
              <a:buChar char="•"/>
            </a:pPr>
            <a:r>
              <a:rPr lang="en-US" sz="4400" dirty="0">
                <a:solidFill>
                  <a:srgbClr val="336699"/>
                </a:solidFill>
              </a:rPr>
              <a:t>Web Server: Apache/2.4.23 (Win32) OpenSSL/1.0.2h PHP/5.6.24</a:t>
            </a:r>
          </a:p>
          <a:p>
            <a:pPr marL="571500" lvl="0" indent="-571500">
              <a:buClr>
                <a:srgbClr val="336699"/>
              </a:buClr>
              <a:buSzPct val="100000"/>
              <a:buFont typeface="Arial" panose="020B0604020202020204" pitchFamily="34" charset="0"/>
              <a:buChar char="•"/>
            </a:pPr>
            <a:endParaRPr lang="en-US"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SzPct val="25000"/>
              <a:buFont typeface="Arial"/>
              <a:buNone/>
            </a:pP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3" name="Shape 103"/>
          <p:cNvSpPr txBox="1"/>
          <p:nvPr/>
        </p:nvSpPr>
        <p:spPr>
          <a:xfrm>
            <a:off x="15022863" y="23560658"/>
            <a:ext cx="5501148" cy="707922"/>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Verification</a:t>
            </a:r>
          </a:p>
        </p:txBody>
      </p:sp>
      <p:sp>
        <p:nvSpPr>
          <p:cNvPr id="104" name="Shape 104"/>
          <p:cNvSpPr txBox="1"/>
          <p:nvPr/>
        </p:nvSpPr>
        <p:spPr>
          <a:xfrm>
            <a:off x="15037612" y="28658921"/>
            <a:ext cx="5486399" cy="718571"/>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Screenshots</a:t>
            </a:r>
          </a:p>
          <a:p>
            <a:pPr marL="0" marR="0" lvl="0" indent="0" algn="l" rtl="0">
              <a:lnSpc>
                <a:spcPct val="100000"/>
              </a:lnSpc>
              <a:spcBef>
                <a:spcPts val="0"/>
              </a:spcBef>
              <a:spcAft>
                <a:spcPts val="0"/>
              </a:spcAft>
              <a:buClr>
                <a:srgbClr val="336699"/>
              </a:buClr>
              <a:buSzPct val="25000"/>
              <a:buFont typeface="Arial"/>
              <a:buNone/>
            </a:pPr>
            <a:endParaRPr lang="en-US" sz="4100" b="0" i="0" u="none" strike="noStrike" cap="none" dirty="0">
              <a:solidFill>
                <a:srgbClr val="336699"/>
              </a:solidFill>
              <a:latin typeface="Arial"/>
              <a:ea typeface="Arial"/>
              <a:cs typeface="Arial"/>
              <a:sym typeface="Arial"/>
            </a:endParaRPr>
          </a:p>
        </p:txBody>
      </p:sp>
      <p:sp>
        <p:nvSpPr>
          <p:cNvPr id="105" name="Shape 105"/>
          <p:cNvSpPr txBox="1"/>
          <p:nvPr/>
        </p:nvSpPr>
        <p:spPr>
          <a:xfrm>
            <a:off x="23317200" y="29134583"/>
            <a:ext cx="7536426" cy="11907481"/>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Summary</a:t>
            </a:r>
          </a:p>
          <a:p>
            <a:pPr marL="0" marR="0" lvl="0" indent="0" algn="l" rtl="0">
              <a:lnSpc>
                <a:spcPct val="100000"/>
              </a:lnSpc>
              <a:spcBef>
                <a:spcPts val="0"/>
              </a:spcBef>
              <a:spcAft>
                <a:spcPts val="0"/>
              </a:spcAft>
              <a:buClr>
                <a:srgbClr val="336699"/>
              </a:buClr>
              <a:buSzPct val="25000"/>
              <a:buFont typeface="Arial"/>
              <a:buNone/>
            </a:pPr>
            <a:r>
              <a:rPr lang="en-US" sz="4800" b="0" i="0" u="none" strike="noStrike" cap="none" dirty="0">
                <a:solidFill>
                  <a:srgbClr val="336699"/>
                </a:solidFill>
                <a:sym typeface="Arial"/>
              </a:rPr>
              <a:t>The purpose of our project is to provide an easier solution to the problem of communication between advisors and the front desk. So that students could be sent  to the office of an advisor without the front desk attendant having to walk to each advisor office. </a:t>
            </a:r>
            <a:r>
              <a:rPr lang="en-US" sz="4800" dirty="0">
                <a:solidFill>
                  <a:srgbClr val="336699"/>
                </a:solidFill>
              </a:rPr>
              <a:t>For this project I mainly worked on the notification and queue implementation section of it.</a:t>
            </a:r>
            <a:endParaRPr lang="en-US" sz="4800" b="0" i="0" u="none" strike="noStrike" cap="none" dirty="0">
              <a:solidFill>
                <a:srgbClr val="336699"/>
              </a:solidFill>
              <a:sym typeface="Arial"/>
            </a:endParaRPr>
          </a:p>
        </p:txBody>
      </p:sp>
      <p:sp>
        <p:nvSpPr>
          <p:cNvPr id="108" name="Shape 108"/>
          <p:cNvSpPr txBox="1"/>
          <p:nvPr/>
        </p:nvSpPr>
        <p:spPr>
          <a:xfrm>
            <a:off x="1898587" y="12223637"/>
            <a:ext cx="10993375" cy="5241198"/>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Solution</a:t>
            </a:r>
          </a:p>
          <a:p>
            <a:pPr lvl="0">
              <a:buClr>
                <a:srgbClr val="336699"/>
              </a:buClr>
              <a:buSzPct val="25000"/>
            </a:pPr>
            <a:r>
              <a:rPr lang="en-US" sz="4100" dirty="0">
                <a:solidFill>
                  <a:srgbClr val="336699"/>
                </a:solidFill>
              </a:rPr>
              <a:t>Create a  website  in conjunction with a database to store information about an advisor's  current status of availability and for  the front desk to be able to view such information and send students from a queue into the advisor's office.</a:t>
            </a:r>
          </a:p>
        </p:txBody>
      </p:sp>
      <p:sp>
        <p:nvSpPr>
          <p:cNvPr id="2" name="AutoShape 2" descr="https://docs.google.com/a/fiu.edu/drawings/d/sjLIV10jTp10eE-TOXkyGFQ/image?w=517&amp;h=221&amp;rev=226&amp;ac=1"/>
          <p:cNvSpPr>
            <a:spLocks noChangeAspect="1" noChangeArrowheads="1"/>
          </p:cNvSpPr>
          <p:nvPr/>
        </p:nvSpPr>
        <p:spPr bwMode="auto">
          <a:xfrm>
            <a:off x="130175" y="-776288"/>
            <a:ext cx="4924425" cy="2105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4"/>
          <a:stretch>
            <a:fillRect/>
          </a:stretch>
        </p:blipFill>
        <p:spPr>
          <a:xfrm>
            <a:off x="14261757" y="18147570"/>
            <a:ext cx="7023359" cy="3047987"/>
          </a:xfrm>
          <a:prstGeom prst="rect">
            <a:avLst/>
          </a:prstGeom>
        </p:spPr>
      </p:pic>
      <p:pic>
        <p:nvPicPr>
          <p:cNvPr id="5" name="Picture 4"/>
          <p:cNvPicPr>
            <a:picLocks noChangeAspect="1"/>
          </p:cNvPicPr>
          <p:nvPr/>
        </p:nvPicPr>
        <p:blipFill>
          <a:blip r:embed="rId5"/>
          <a:stretch>
            <a:fillRect/>
          </a:stretch>
        </p:blipFill>
        <p:spPr>
          <a:xfrm>
            <a:off x="1092196" y="19602677"/>
            <a:ext cx="11794629" cy="10067845"/>
          </a:xfrm>
          <a:prstGeom prst="rect">
            <a:avLst/>
          </a:prstGeom>
        </p:spPr>
      </p:pic>
      <p:pic>
        <p:nvPicPr>
          <p:cNvPr id="8" name="Picture 7"/>
          <p:cNvPicPr>
            <a:picLocks noChangeAspect="1"/>
          </p:cNvPicPr>
          <p:nvPr/>
        </p:nvPicPr>
        <p:blipFill>
          <a:blip r:embed="rId6"/>
          <a:stretch>
            <a:fillRect/>
          </a:stretch>
        </p:blipFill>
        <p:spPr>
          <a:xfrm>
            <a:off x="1503790" y="1878313"/>
            <a:ext cx="7101620" cy="2227666"/>
          </a:xfrm>
          <a:prstGeom prst="rect">
            <a:avLst/>
          </a:prstGeom>
        </p:spPr>
      </p:pic>
      <p:sp>
        <p:nvSpPr>
          <p:cNvPr id="10" name="Rectangle 9"/>
          <p:cNvSpPr/>
          <p:nvPr/>
        </p:nvSpPr>
        <p:spPr>
          <a:xfrm>
            <a:off x="13342904" y="25244477"/>
            <a:ext cx="8502719" cy="1985159"/>
          </a:xfrm>
          <a:prstGeom prst="rect">
            <a:avLst/>
          </a:prstGeom>
        </p:spPr>
        <p:txBody>
          <a:bodyPr wrap="square">
            <a:spAutoFit/>
          </a:bodyPr>
          <a:lstStyle/>
          <a:p>
            <a:pPr lvl="0" algn="ctr">
              <a:buClr>
                <a:srgbClr val="336699"/>
              </a:buClr>
              <a:buSzPct val="25000"/>
            </a:pPr>
            <a:r>
              <a:rPr lang="en-US" sz="4100" b="1" dirty="0">
                <a:solidFill>
                  <a:srgbClr val="336699"/>
                </a:solidFill>
              </a:rPr>
              <a:t>The systems was verified via a number of manual and automatic system and unit tests.</a:t>
            </a:r>
          </a:p>
        </p:txBody>
      </p:sp>
      <p:pic>
        <p:nvPicPr>
          <p:cNvPr id="11" name="Picture 10"/>
          <p:cNvPicPr>
            <a:picLocks noChangeAspect="1"/>
          </p:cNvPicPr>
          <p:nvPr/>
        </p:nvPicPr>
        <p:blipFill>
          <a:blip r:embed="rId7"/>
          <a:stretch>
            <a:fillRect/>
          </a:stretch>
        </p:blipFill>
        <p:spPr>
          <a:xfrm>
            <a:off x="2189224" y="30326260"/>
            <a:ext cx="20534065" cy="10180391"/>
          </a:xfrm>
          <a:prstGeom prst="rect">
            <a:avLst/>
          </a:prstGeom>
        </p:spPr>
      </p:pic>
      <p:pic>
        <p:nvPicPr>
          <p:cNvPr id="12" name="Picture 11"/>
          <p:cNvPicPr>
            <a:picLocks noChangeAspect="1"/>
          </p:cNvPicPr>
          <p:nvPr/>
        </p:nvPicPr>
        <p:blipFill>
          <a:blip r:embed="rId8"/>
          <a:stretch>
            <a:fillRect/>
          </a:stretch>
        </p:blipFill>
        <p:spPr>
          <a:xfrm>
            <a:off x="22895044" y="24435165"/>
            <a:ext cx="10023356" cy="3566705"/>
          </a:xfrm>
          <a:prstGeom prst="rect">
            <a:avLst/>
          </a:prstGeom>
        </p:spPr>
      </p:pic>
      <p:pic>
        <p:nvPicPr>
          <p:cNvPr id="13" name="Picture 12"/>
          <p:cNvPicPr>
            <a:picLocks noChangeAspect="1"/>
          </p:cNvPicPr>
          <p:nvPr/>
        </p:nvPicPr>
        <p:blipFill>
          <a:blip r:embed="rId9"/>
          <a:stretch>
            <a:fillRect/>
          </a:stretch>
        </p:blipFill>
        <p:spPr>
          <a:xfrm>
            <a:off x="23825200" y="446087"/>
            <a:ext cx="2857500" cy="2857500"/>
          </a:xfrm>
          <a:prstGeom prst="rect">
            <a:avLst/>
          </a:prstGeom>
        </p:spPr>
      </p:pic>
      <p:pic>
        <p:nvPicPr>
          <p:cNvPr id="14" name="Picture 13"/>
          <p:cNvPicPr>
            <a:picLocks noChangeAspect="1"/>
          </p:cNvPicPr>
          <p:nvPr/>
        </p:nvPicPr>
        <p:blipFill>
          <a:blip r:embed="rId10"/>
          <a:stretch>
            <a:fillRect/>
          </a:stretch>
        </p:blipFill>
        <p:spPr>
          <a:xfrm>
            <a:off x="28136183" y="446087"/>
            <a:ext cx="3443033" cy="3577177"/>
          </a:xfrm>
          <a:prstGeom prst="rect">
            <a:avLst/>
          </a:prstGeom>
        </p:spPr>
      </p:pic>
      <p:pic>
        <p:nvPicPr>
          <p:cNvPr id="15" name="Picture 14"/>
          <p:cNvPicPr>
            <a:picLocks noChangeAspect="1"/>
          </p:cNvPicPr>
          <p:nvPr/>
        </p:nvPicPr>
        <p:blipFill>
          <a:blip r:embed="rId11"/>
          <a:stretch>
            <a:fillRect/>
          </a:stretch>
        </p:blipFill>
        <p:spPr>
          <a:xfrm>
            <a:off x="23729950" y="4590914"/>
            <a:ext cx="3048000" cy="2095500"/>
          </a:xfrm>
          <a:prstGeom prst="rect">
            <a:avLst/>
          </a:prstGeom>
        </p:spPr>
      </p:pic>
      <p:pic>
        <p:nvPicPr>
          <p:cNvPr id="16" name="Picture 15"/>
          <p:cNvPicPr>
            <a:picLocks noChangeAspect="1"/>
          </p:cNvPicPr>
          <p:nvPr/>
        </p:nvPicPr>
        <p:blipFill>
          <a:blip r:embed="rId12"/>
          <a:stretch>
            <a:fillRect/>
          </a:stretch>
        </p:blipFill>
        <p:spPr>
          <a:xfrm>
            <a:off x="28811290" y="4615030"/>
            <a:ext cx="1905000" cy="1905000"/>
          </a:xfrm>
          <a:prstGeom prst="rect">
            <a:avLst/>
          </a:prstGeom>
        </p:spPr>
      </p:pic>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375</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Hector</dc:creator>
  <cp:lastModifiedBy>Hector</cp:lastModifiedBy>
  <cp:revision>16</cp:revision>
  <dcterms:modified xsi:type="dcterms:W3CDTF">2016-11-28T05:55:36Z</dcterms:modified>
</cp:coreProperties>
</file>