
<file path=[Content_Types].xml><?xml version="1.0" encoding="utf-8"?>
<Types xmlns="http://schemas.openxmlformats.org/package/2006/content-types">
  <Default Extension="xml" ContentType="application/xml"/>
  <Default Extension="tif" ContentType="image/tiff"/>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00E5"/>
    <a:srgbClr val="004C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92"/>
  </p:normalViewPr>
  <p:slideViewPr>
    <p:cSldViewPr snapToGrid="0" snapToObjects="1">
      <p:cViewPr>
        <p:scale>
          <a:sx n="40" d="100"/>
          <a:sy n="40" d="100"/>
        </p:scale>
        <p:origin x="272" y="-1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5716517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sz="1800" b="0" i="0" u="none" strike="noStrike" cap="none" dirty="0"/>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47703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gif"/><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tif"/><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92" name="Shape 92"/>
          <p:cNvSpPr txBox="1"/>
          <p:nvPr/>
        </p:nvSpPr>
        <p:spPr>
          <a:xfrm>
            <a:off x="2555125" y="15697399"/>
            <a:ext cx="8959500" cy="77670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8400">
                <a:solidFill>
                  <a:schemeClr val="dk1"/>
                </a:solidFill>
              </a:rPr>
              <a:t> </a:t>
            </a:r>
          </a:p>
        </p:txBody>
      </p:sp>
      <p:sp>
        <p:nvSpPr>
          <p:cNvPr id="52" name="Shape 119"/>
          <p:cNvSpPr txBox="1"/>
          <p:nvPr/>
        </p:nvSpPr>
        <p:spPr>
          <a:xfrm>
            <a:off x="21648248" y="15639388"/>
            <a:ext cx="8919502" cy="5149884"/>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8400">
                <a:solidFill>
                  <a:schemeClr val="dk1"/>
                </a:solidFill>
              </a:rPr>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9032" y="565251"/>
            <a:ext cx="5883979" cy="2017364"/>
          </a:xfrm>
          <a:prstGeom prst="rect">
            <a:avLst/>
          </a:prstGeom>
        </p:spPr>
      </p:pic>
      <p:sp>
        <p:nvSpPr>
          <p:cNvPr id="90" name="Shape 90"/>
          <p:cNvSpPr txBox="1"/>
          <p:nvPr/>
        </p:nvSpPr>
        <p:spPr>
          <a:xfrm>
            <a:off x="914400" y="5486400"/>
            <a:ext cx="31089600" cy="356616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8400">
                <a:solidFill>
                  <a:schemeClr val="dk1"/>
                </a:solidFill>
              </a:rPr>
              <a:t> </a:t>
            </a:r>
          </a:p>
        </p:txBody>
      </p:sp>
      <p:sp>
        <p:nvSpPr>
          <p:cNvPr id="89" name="Shape 89"/>
          <p:cNvSpPr txBox="1"/>
          <p:nvPr/>
        </p:nvSpPr>
        <p:spPr>
          <a:xfrm>
            <a:off x="2502900" y="25272650"/>
            <a:ext cx="17911500" cy="63408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8400" smtClean="0">
                <a:solidFill>
                  <a:schemeClr val="dk1"/>
                </a:solidFill>
              </a:rPr>
              <a:t> </a:t>
            </a:r>
            <a:endParaRPr lang="en-US" sz="8400">
              <a:solidFill>
                <a:schemeClr val="dk1"/>
              </a:solidFill>
            </a:endParaRPr>
          </a:p>
        </p:txBody>
      </p:sp>
      <p:sp>
        <p:nvSpPr>
          <p:cNvPr id="93" name="Shape 93"/>
          <p:cNvSpPr txBox="1"/>
          <p:nvPr/>
        </p:nvSpPr>
        <p:spPr>
          <a:xfrm>
            <a:off x="21648248" y="34229607"/>
            <a:ext cx="8959500" cy="65199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8400">
                <a:solidFill>
                  <a:schemeClr val="dk1"/>
                </a:solidFill>
              </a:rPr>
              <a:t> </a:t>
            </a:r>
          </a:p>
        </p:txBody>
      </p:sp>
      <p:sp>
        <p:nvSpPr>
          <p:cNvPr id="94" name="Shape 94"/>
          <p:cNvSpPr txBox="1"/>
          <p:nvPr/>
        </p:nvSpPr>
        <p:spPr>
          <a:xfrm>
            <a:off x="22136198" y="34452457"/>
            <a:ext cx="7928400" cy="6519900"/>
          </a:xfrm>
          <a:prstGeom prst="rect">
            <a:avLst/>
          </a:prstGeom>
          <a:noFill/>
          <a:ln>
            <a:noFill/>
          </a:ln>
        </p:spPr>
        <p:txBody>
          <a:bodyPr lIns="91425" tIns="91425" rIns="91425" bIns="91425" anchor="t" anchorCtr="0">
            <a:noAutofit/>
          </a:bodyPr>
          <a:lstStyle/>
          <a:p>
            <a:pPr lvl="0">
              <a:lnSpc>
                <a:spcPct val="115000"/>
              </a:lnSpc>
              <a:spcBef>
                <a:spcPts val="0"/>
              </a:spcBef>
              <a:buNone/>
            </a:pPr>
            <a:r>
              <a:rPr lang="en-US" sz="3600" dirty="0"/>
              <a:t>This project is the first release of </a:t>
            </a:r>
            <a:r>
              <a:rPr lang="en-US" sz="3600" dirty="0" smtClean="0"/>
              <a:t>Advisor notification system</a:t>
            </a:r>
            <a:r>
              <a:rPr lang="en-US" sz="3600" dirty="0" smtClean="0"/>
              <a:t>. </a:t>
            </a:r>
            <a:r>
              <a:rPr lang="en-US" sz="3600" dirty="0"/>
              <a:t>The result provided by the rule engine can be modified after collecting data from the </a:t>
            </a:r>
            <a:r>
              <a:rPr lang="en-US" sz="3600" dirty="0" err="1" smtClean="0"/>
              <a:t>users.if</a:t>
            </a:r>
            <a:r>
              <a:rPr lang="en-US" sz="3600" dirty="0" smtClean="0"/>
              <a:t> the department grow and more advisor are available, the system can grow at the same pace as the department desire, so thi</a:t>
            </a:r>
            <a:r>
              <a:rPr lang="en-US" sz="3600" dirty="0" smtClean="0"/>
              <a:t>s become a very reliable system</a:t>
            </a:r>
            <a:r>
              <a:rPr lang="en-US" sz="3600" dirty="0" smtClean="0"/>
              <a:t>. </a:t>
            </a:r>
            <a:endParaRPr lang="en-US" sz="3600" dirty="0"/>
          </a:p>
        </p:txBody>
      </p:sp>
      <p:sp>
        <p:nvSpPr>
          <p:cNvPr id="95" name="Shape 95"/>
          <p:cNvSpPr txBox="1"/>
          <p:nvPr/>
        </p:nvSpPr>
        <p:spPr>
          <a:xfrm>
            <a:off x="2502900" y="7301875"/>
            <a:ext cx="8959500" cy="68596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8400">
                <a:solidFill>
                  <a:schemeClr val="dk1"/>
                </a:solidFill>
              </a:rPr>
              <a:t> </a:t>
            </a:r>
          </a:p>
        </p:txBody>
      </p:sp>
      <p:sp>
        <p:nvSpPr>
          <p:cNvPr id="96" name="Shape 96"/>
          <p:cNvSpPr txBox="1"/>
          <p:nvPr/>
        </p:nvSpPr>
        <p:spPr>
          <a:xfrm flipH="1">
            <a:off x="2555123" y="7638586"/>
            <a:ext cx="8736425" cy="6308501"/>
          </a:xfrm>
          <a:prstGeom prst="rect">
            <a:avLst/>
          </a:prstGeom>
          <a:noFill/>
          <a:ln>
            <a:noFill/>
          </a:ln>
        </p:spPr>
        <p:txBody>
          <a:bodyPr lIns="91425" tIns="91425" rIns="91425" bIns="91425" anchor="t" anchorCtr="0">
            <a:noAutofit/>
          </a:bodyPr>
          <a:lstStyle/>
          <a:p>
            <a:pPr lvl="0" indent="387350" algn="just">
              <a:lnSpc>
                <a:spcPct val="115000"/>
              </a:lnSpc>
              <a:buClr>
                <a:schemeClr val="dk1"/>
              </a:buClr>
              <a:buSzPct val="30555"/>
            </a:pPr>
            <a:r>
              <a:rPr lang="en-US" sz="3600" dirty="0"/>
              <a:t>College is a time of major transition for most students.  Having just left the rigid organization of high school, or trying to re-enter the academic community after an </a:t>
            </a:r>
            <a:r>
              <a:rPr lang="en-US" sz="3600" dirty="0" smtClean="0"/>
              <a:t>absence.</a:t>
            </a:r>
            <a:r>
              <a:rPr lang="en-US" sz="3600" dirty="0"/>
              <a:t> Research has found that 75% of students enter college without having final decisions made about their careers, or even </a:t>
            </a:r>
            <a:r>
              <a:rPr lang="en-US" sz="3600" dirty="0" smtClean="0"/>
              <a:t>majors that is why </a:t>
            </a:r>
            <a:r>
              <a:rPr lang="en-US" sz="3600" dirty="0"/>
              <a:t>most college students are in a state of great change and in need of good advice.</a:t>
            </a:r>
            <a:endParaRPr lang="en-US" sz="3600" dirty="0">
              <a:solidFill>
                <a:schemeClr val="dk1"/>
              </a:solidFill>
            </a:endParaRPr>
          </a:p>
        </p:txBody>
      </p:sp>
      <p:sp>
        <p:nvSpPr>
          <p:cNvPr id="97" name="Shape 97"/>
          <p:cNvSpPr txBox="1"/>
          <p:nvPr/>
        </p:nvSpPr>
        <p:spPr>
          <a:xfrm>
            <a:off x="990600" y="42114775"/>
            <a:ext cx="31089600" cy="13716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98" name="Shape 98"/>
          <p:cNvSpPr txBox="1"/>
          <p:nvPr/>
        </p:nvSpPr>
        <p:spPr>
          <a:xfrm>
            <a:off x="5768068" y="2176012"/>
            <a:ext cx="21336000" cy="582386"/>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i="0" u="none" strike="noStrike" cap="none" dirty="0">
                <a:solidFill>
                  <a:schemeClr val="dk1"/>
                </a:solidFill>
                <a:latin typeface="Times New Roman"/>
                <a:ea typeface="Times New Roman"/>
                <a:cs typeface="Times New Roman"/>
                <a:sym typeface="Times New Roman"/>
              </a:rPr>
              <a:t>Senior Project, </a:t>
            </a:r>
            <a:r>
              <a:rPr lang="en-US" sz="7200" b="1" dirty="0">
                <a:solidFill>
                  <a:schemeClr val="dk1"/>
                </a:solidFill>
                <a:latin typeface="Times New Roman"/>
                <a:ea typeface="Times New Roman"/>
                <a:cs typeface="Times New Roman"/>
                <a:sym typeface="Times New Roman"/>
              </a:rPr>
              <a:t>2016</a:t>
            </a:r>
            <a:r>
              <a:rPr lang="en-US" sz="7200" b="1" i="0" u="none" strike="noStrike" cap="none" dirty="0">
                <a:solidFill>
                  <a:schemeClr val="dk1"/>
                </a:solidFill>
                <a:latin typeface="Times New Roman"/>
                <a:ea typeface="Times New Roman"/>
                <a:cs typeface="Times New Roman"/>
                <a:sym typeface="Times New Roman"/>
              </a:rPr>
              <a:t>, </a:t>
            </a:r>
            <a:r>
              <a:rPr lang="en-US" sz="7200" b="1" dirty="0" smtClean="0">
                <a:solidFill>
                  <a:schemeClr val="dk1"/>
                </a:solidFill>
                <a:latin typeface="Times New Roman"/>
                <a:ea typeface="Times New Roman"/>
                <a:cs typeface="Times New Roman"/>
                <a:sym typeface="Times New Roman"/>
              </a:rPr>
              <a:t>Fall</a:t>
            </a:r>
            <a:endParaRPr lang="en-US" sz="7200" b="1" dirty="0">
              <a:solidFill>
                <a:schemeClr val="dk1"/>
              </a:solidFill>
              <a:latin typeface="Times New Roman"/>
              <a:ea typeface="Times New Roman"/>
              <a:cs typeface="Times New Roman"/>
              <a:sym typeface="Times New Roman"/>
            </a:endParaRPr>
          </a:p>
        </p:txBody>
      </p:sp>
      <p:sp>
        <p:nvSpPr>
          <p:cNvPr id="99" name="Shape 99"/>
          <p:cNvSpPr txBox="1"/>
          <p:nvPr/>
        </p:nvSpPr>
        <p:spPr>
          <a:xfrm>
            <a:off x="6567485" y="2743200"/>
            <a:ext cx="19797599" cy="2452800"/>
          </a:xfrm>
          <a:prstGeom prst="rect">
            <a:avLst/>
          </a:prstGeom>
          <a:noFill/>
          <a:ln>
            <a:noFill/>
          </a:ln>
        </p:spPr>
        <p:txBody>
          <a:bodyPr lIns="98650" tIns="49325" rIns="98650" bIns="49325" anchor="t" anchorCtr="0">
            <a:noAutofit/>
          </a:bodyPr>
          <a:lstStyle/>
          <a:p>
            <a:pPr algn="ctr"/>
            <a:r>
              <a:rPr lang="en-US" sz="4800" b="1" dirty="0">
                <a:solidFill>
                  <a:srgbClr val="3200E5"/>
                </a:solidFill>
                <a:latin typeface="Helvetica Neue" charset="0"/>
              </a:rPr>
              <a:t>ADVISOR AVAILABILITY NOTIFICATION SYSTEM</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smtClean="0">
                <a:solidFill>
                  <a:srgbClr val="3333CC"/>
                </a:solidFill>
                <a:latin typeface="Arial"/>
                <a:ea typeface="Arial"/>
                <a:cs typeface="Arial"/>
                <a:sym typeface="Arial"/>
              </a:rPr>
              <a:t>Student</a:t>
            </a:r>
            <a:r>
              <a:rPr lang="en-US" sz="3500" b="1" i="0" u="none" strike="noStrike" cap="none" dirty="0">
                <a:solidFill>
                  <a:srgbClr val="3333CC"/>
                </a:solidFill>
                <a:latin typeface="Arial"/>
                <a:ea typeface="Arial"/>
                <a:cs typeface="Arial"/>
                <a:sym typeface="Arial"/>
              </a:rPr>
              <a:t>: </a:t>
            </a:r>
            <a:r>
              <a:rPr lang="en-US" sz="3500" dirty="0" smtClean="0">
                <a:solidFill>
                  <a:srgbClr val="3333CC"/>
                </a:solidFill>
              </a:rPr>
              <a:t>Jean Tovar</a:t>
            </a:r>
            <a:r>
              <a:rPr lang="en-US" sz="3500" b="0" i="0" u="none" strike="noStrike" cap="none" dirty="0" smtClean="0">
                <a:solidFill>
                  <a:srgbClr val="3333CC"/>
                </a:solidFill>
                <a:latin typeface="Arial"/>
                <a:ea typeface="Arial"/>
                <a:cs typeface="Arial"/>
                <a:sym typeface="Arial"/>
              </a:rPr>
              <a:t>, </a:t>
            </a:r>
            <a:r>
              <a:rPr lang="en-US" sz="3500" b="0" i="0" u="none" strike="noStrike" cap="none" dirty="0">
                <a:solidFill>
                  <a:srgbClr val="3333CC"/>
                </a:solidFill>
                <a:latin typeface="Arial"/>
                <a:ea typeface="Arial"/>
                <a:cs typeface="Arial"/>
                <a:sym typeface="Arial"/>
              </a:rPr>
              <a:t>Florida International University</a:t>
            </a:r>
          </a:p>
          <a:p>
            <a:pPr algn="ctr">
              <a:buClr>
                <a:srgbClr val="3333CC"/>
              </a:buClr>
              <a:buSzPct val="25000"/>
            </a:pPr>
            <a:r>
              <a:rPr lang="en-US" sz="3500" b="1" i="0" u="none" strike="noStrike" cap="none" dirty="0">
                <a:solidFill>
                  <a:srgbClr val="3333CC"/>
                </a:solidFill>
                <a:latin typeface="Arial"/>
                <a:ea typeface="Arial"/>
                <a:cs typeface="Arial"/>
                <a:sym typeface="Arial"/>
              </a:rPr>
              <a:t>Mentor:</a:t>
            </a:r>
            <a:r>
              <a:rPr lang="en-US" sz="3500" b="1" i="1" u="none" strike="noStrike" cap="none" dirty="0">
                <a:solidFill>
                  <a:srgbClr val="3333CC"/>
                </a:solidFill>
                <a:latin typeface="Arial"/>
                <a:ea typeface="Arial"/>
                <a:cs typeface="Arial"/>
                <a:sym typeface="Arial"/>
              </a:rPr>
              <a:t> </a:t>
            </a:r>
            <a:r>
              <a:rPr lang="en-US" sz="3500" dirty="0">
                <a:solidFill>
                  <a:srgbClr val="3333CC"/>
                </a:solidFill>
              </a:rPr>
              <a:t>Mohsen </a:t>
            </a:r>
            <a:r>
              <a:rPr lang="en-US" sz="3500" dirty="0" err="1" smtClean="0">
                <a:solidFill>
                  <a:srgbClr val="3333CC"/>
                </a:solidFill>
              </a:rPr>
              <a:t>Taheri</a:t>
            </a:r>
            <a:r>
              <a:rPr lang="en-US" sz="3500" b="0" i="0" u="none" strike="noStrike" cap="none" dirty="0" smtClean="0">
                <a:solidFill>
                  <a:srgbClr val="3333CC"/>
                </a:solidFill>
                <a:latin typeface="Arial"/>
                <a:ea typeface="Arial"/>
                <a:cs typeface="Arial"/>
                <a:sym typeface="Arial"/>
              </a:rPr>
              <a:t>, Mario Sanchez</a:t>
            </a:r>
            <a:r>
              <a:rPr lang="en-US" sz="3500" i="1" dirty="0" smtClean="0">
                <a:solidFill>
                  <a:srgbClr val="3333CC"/>
                </a:solidFill>
              </a:rPr>
              <a:t> </a:t>
            </a:r>
            <a:r>
              <a:rPr lang="en-US" sz="3500" dirty="0">
                <a:solidFill>
                  <a:srgbClr val="3333CC"/>
                </a:solidFill>
              </a:rPr>
              <a:t>Florida International University</a:t>
            </a:r>
            <a:r>
              <a:rPr lang="en-US" sz="3500" b="0" i="0" u="none" strike="noStrike" cap="none" dirty="0">
                <a:solidFill>
                  <a:srgbClr val="3333CC"/>
                </a:solidFill>
                <a:latin typeface="Arial"/>
                <a:ea typeface="Arial"/>
                <a:cs typeface="Arial"/>
                <a:sym typeface="Arial"/>
              </a:rPr>
              <a:t> </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Instructor:</a:t>
            </a:r>
            <a:r>
              <a:rPr lang="en-US" sz="3500" b="1" i="1"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Masoud</a:t>
            </a:r>
            <a:r>
              <a:rPr lang="en-US" sz="3500" b="0" i="0"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Sadjadi</a:t>
            </a:r>
            <a:r>
              <a:rPr lang="en-US" sz="3500" b="0" i="0" u="none" strike="noStrike" cap="none" dirty="0">
                <a:solidFill>
                  <a:srgbClr val="3333CC"/>
                </a:solidFill>
                <a:latin typeface="Arial"/>
                <a:ea typeface="Arial"/>
                <a:cs typeface="Arial"/>
                <a:sym typeface="Arial"/>
              </a:rPr>
              <a:t>, Florida International University</a:t>
            </a:r>
          </a:p>
        </p:txBody>
      </p:sp>
      <p:sp>
        <p:nvSpPr>
          <p:cNvPr id="100" name="Shape 100"/>
          <p:cNvSpPr txBox="1"/>
          <p:nvPr/>
        </p:nvSpPr>
        <p:spPr>
          <a:xfrm>
            <a:off x="1219200" y="42114775"/>
            <a:ext cx="30632400" cy="561900"/>
          </a:xfrm>
          <a:prstGeom prst="rect">
            <a:avLst/>
          </a:prstGeom>
          <a:noFill/>
          <a:ln>
            <a:noFill/>
          </a:ln>
        </p:spPr>
        <p:txBody>
          <a:bodyPr lIns="98650" tIns="49325" rIns="98650" bIns="49325" anchor="t" anchorCtr="0">
            <a:noAutofit/>
          </a:bodyPr>
          <a:lstStyle/>
          <a:p>
            <a:pPr marL="493712" indent="-493712" algn="ctr">
              <a:buClr>
                <a:schemeClr val="dk1"/>
              </a:buClr>
              <a:buSzPct val="25000"/>
            </a:pPr>
            <a:r>
              <a:rPr lang="en-US" sz="3000" b="0" i="0" u="none" strike="noStrike" cap="none" dirty="0">
                <a:solidFill>
                  <a:schemeClr val="dk1"/>
                </a:solidFill>
                <a:latin typeface="Arial"/>
                <a:ea typeface="Arial"/>
                <a:cs typeface="Arial"/>
                <a:sym typeface="Arial"/>
              </a:rPr>
              <a:t>The material presented in this poster is based upon the work supported by </a:t>
            </a:r>
            <a:r>
              <a:rPr lang="en-US" sz="3000" dirty="0" smtClean="0">
                <a:solidFill>
                  <a:schemeClr val="dk1"/>
                </a:solidFill>
              </a:rPr>
              <a:t>Jean Tovar</a:t>
            </a:r>
            <a:r>
              <a:rPr lang="en-US" sz="3000" dirty="0" smtClean="0">
                <a:solidFill>
                  <a:schemeClr val="dk1"/>
                </a:solidFill>
              </a:rPr>
              <a:t>.</a:t>
            </a:r>
            <a:r>
              <a:rPr lang="en-US" sz="3000" b="0" i="0" u="none" strike="noStrike" cap="none" dirty="0" smtClean="0">
                <a:solidFill>
                  <a:schemeClr val="dk1"/>
                </a:solidFill>
                <a:latin typeface="Arial"/>
                <a:ea typeface="Arial"/>
                <a:cs typeface="Arial"/>
                <a:sym typeface="Arial"/>
              </a:rPr>
              <a:t> </a:t>
            </a:r>
            <a:r>
              <a:rPr lang="en-US" sz="3000" b="0" i="0" u="none" strike="noStrike" cap="none" dirty="0">
                <a:solidFill>
                  <a:schemeClr val="dk1"/>
                </a:solidFill>
                <a:latin typeface="Arial"/>
                <a:ea typeface="Arial"/>
                <a:cs typeface="Arial"/>
                <a:sym typeface="Arial"/>
              </a:rPr>
              <a:t>I am thankful to the help that I received from my group </a:t>
            </a:r>
            <a:r>
              <a:rPr lang="en-US" sz="3000" dirty="0">
                <a:solidFill>
                  <a:schemeClr val="dk1"/>
                </a:solidFill>
              </a:rPr>
              <a:t>member, </a:t>
            </a:r>
            <a:r>
              <a:rPr lang="en-US" sz="3000" dirty="0" smtClean="0">
                <a:solidFill>
                  <a:schemeClr val="dk1"/>
                </a:solidFill>
              </a:rPr>
              <a:t>Hector Borges</a:t>
            </a:r>
            <a:r>
              <a:rPr lang="en-US" sz="3000" dirty="0" smtClean="0">
                <a:solidFill>
                  <a:schemeClr val="dk1"/>
                </a:solidFill>
              </a:rPr>
              <a:t>, </a:t>
            </a:r>
            <a:r>
              <a:rPr lang="en-US" sz="3000" b="0" i="0" u="none" strike="noStrike" cap="none" dirty="0" smtClean="0">
                <a:solidFill>
                  <a:schemeClr val="dk1"/>
                </a:solidFill>
                <a:latin typeface="Arial"/>
                <a:ea typeface="Arial"/>
                <a:cs typeface="Arial"/>
                <a:sym typeface="Arial"/>
              </a:rPr>
              <a:t> </a:t>
            </a:r>
            <a:r>
              <a:rPr lang="en-US" sz="3000" dirty="0">
                <a:solidFill>
                  <a:schemeClr val="dk1"/>
                </a:solidFill>
              </a:rPr>
              <a:t>mentors, </a:t>
            </a:r>
            <a:r>
              <a:rPr lang="en-US" sz="3000" dirty="0">
                <a:solidFill>
                  <a:schemeClr val="dk1"/>
                </a:solidFill>
              </a:rPr>
              <a:t>Mohsen </a:t>
            </a:r>
            <a:r>
              <a:rPr lang="en-US" sz="3000" dirty="0" err="1" smtClean="0">
                <a:solidFill>
                  <a:schemeClr val="dk1"/>
                </a:solidFill>
              </a:rPr>
              <a:t>Taheri</a:t>
            </a:r>
            <a:r>
              <a:rPr lang="en-US" sz="3000" dirty="0" smtClean="0">
                <a:solidFill>
                  <a:schemeClr val="dk1"/>
                </a:solidFill>
              </a:rPr>
              <a:t>, Mario Sanchez, and our </a:t>
            </a:r>
            <a:r>
              <a:rPr lang="en-US" sz="3000" dirty="0">
                <a:solidFill>
                  <a:schemeClr val="dk1"/>
                </a:solidFill>
              </a:rPr>
              <a:t>instructor, </a:t>
            </a:r>
            <a:r>
              <a:rPr lang="en-US" sz="3000" dirty="0" err="1">
                <a:solidFill>
                  <a:schemeClr val="dk1"/>
                </a:solidFill>
              </a:rPr>
              <a:t>Masoud</a:t>
            </a:r>
            <a:r>
              <a:rPr lang="en-US" sz="3000" dirty="0">
                <a:solidFill>
                  <a:schemeClr val="dk1"/>
                </a:solidFill>
              </a:rPr>
              <a:t> </a:t>
            </a:r>
            <a:r>
              <a:rPr lang="en-US" sz="3000" dirty="0" err="1" smtClean="0">
                <a:solidFill>
                  <a:schemeClr val="dk1"/>
                </a:solidFill>
              </a:rPr>
              <a:t>Sadjadi</a:t>
            </a:r>
            <a:r>
              <a:rPr lang="en-US" sz="3000" dirty="0">
                <a:solidFill>
                  <a:schemeClr val="dk1"/>
                </a:solidFill>
              </a:rPr>
              <a:t>.</a:t>
            </a:r>
            <a:r>
              <a:rPr lang="en-US" sz="3000" dirty="0" smtClean="0">
                <a:solidFill>
                  <a:schemeClr val="dk1"/>
                </a:solidFill>
              </a:rPr>
              <a:t> </a:t>
            </a:r>
            <a:endParaRPr lang="en-US" sz="3000" dirty="0">
              <a:solidFill>
                <a:schemeClr val="dk1"/>
              </a:solidFill>
            </a:endParaRPr>
          </a:p>
        </p:txBody>
      </p:sp>
      <p:sp>
        <p:nvSpPr>
          <p:cNvPr id="101" name="Shape 101"/>
          <p:cNvSpPr txBox="1"/>
          <p:nvPr/>
        </p:nvSpPr>
        <p:spPr>
          <a:xfrm>
            <a:off x="4114800" y="6051387"/>
            <a:ext cx="5486400" cy="731699"/>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Problem</a:t>
            </a:r>
          </a:p>
        </p:txBody>
      </p:sp>
      <p:sp>
        <p:nvSpPr>
          <p:cNvPr id="102" name="Shape 102"/>
          <p:cNvSpPr txBox="1"/>
          <p:nvPr/>
        </p:nvSpPr>
        <p:spPr>
          <a:xfrm>
            <a:off x="1219212" y="41266287"/>
            <a:ext cx="4980000" cy="7302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Acknowledgement</a:t>
            </a:r>
          </a:p>
        </p:txBody>
      </p:sp>
      <p:sp>
        <p:nvSpPr>
          <p:cNvPr id="103" name="Shape 103"/>
          <p:cNvSpPr txBox="1"/>
          <p:nvPr/>
        </p:nvSpPr>
        <p:spPr>
          <a:xfrm>
            <a:off x="15925800" y="446087"/>
            <a:ext cx="4724400" cy="1077912"/>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dirty="0">
                <a:solidFill>
                  <a:schemeClr val="accent2"/>
                </a:solidFill>
                <a:latin typeface="Arial"/>
                <a:ea typeface="Arial"/>
                <a:cs typeface="Arial"/>
                <a:sym typeface="Arial"/>
              </a:rPr>
              <a:t>School of Computing &amp; Information Sciences</a:t>
            </a:r>
          </a:p>
        </p:txBody>
      </p:sp>
      <p:pic>
        <p:nvPicPr>
          <p:cNvPr id="104" name="Shape 104"/>
          <p:cNvPicPr preferRelativeResize="0"/>
          <p:nvPr/>
        </p:nvPicPr>
        <p:blipFill rotWithShape="1">
          <a:blip r:embed="rId4">
            <a:alphaModFix/>
          </a:blip>
          <a:srcRect/>
          <a:stretch/>
        </p:blipFill>
        <p:spPr>
          <a:xfrm>
            <a:off x="13182600" y="381000"/>
            <a:ext cx="2630400" cy="1219200"/>
          </a:xfrm>
          <a:prstGeom prst="rect">
            <a:avLst/>
          </a:prstGeom>
          <a:noFill/>
          <a:ln>
            <a:noFill/>
          </a:ln>
        </p:spPr>
      </p:pic>
      <p:sp>
        <p:nvSpPr>
          <p:cNvPr id="105" name="Shape 105"/>
          <p:cNvSpPr txBox="1"/>
          <p:nvPr/>
        </p:nvSpPr>
        <p:spPr>
          <a:xfrm>
            <a:off x="13716000" y="6062274"/>
            <a:ext cx="5486400" cy="731699"/>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Current System</a:t>
            </a:r>
          </a:p>
        </p:txBody>
      </p:sp>
      <p:sp>
        <p:nvSpPr>
          <p:cNvPr id="106" name="Shape 106"/>
          <p:cNvSpPr txBox="1"/>
          <p:nvPr/>
        </p:nvSpPr>
        <p:spPr>
          <a:xfrm>
            <a:off x="23317200" y="6062212"/>
            <a:ext cx="5486400" cy="731699"/>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Requirements</a:t>
            </a:r>
          </a:p>
        </p:txBody>
      </p:sp>
      <p:sp>
        <p:nvSpPr>
          <p:cNvPr id="107" name="Shape 107"/>
          <p:cNvSpPr txBox="1"/>
          <p:nvPr/>
        </p:nvSpPr>
        <p:spPr>
          <a:xfrm>
            <a:off x="8715450" y="24092900"/>
            <a:ext cx="5486400" cy="731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System Design</a:t>
            </a:r>
          </a:p>
        </p:txBody>
      </p:sp>
      <p:sp>
        <p:nvSpPr>
          <p:cNvPr id="108" name="Shape 108"/>
          <p:cNvSpPr txBox="1"/>
          <p:nvPr/>
        </p:nvSpPr>
        <p:spPr>
          <a:xfrm>
            <a:off x="4114800" y="14515822"/>
            <a:ext cx="5486400" cy="731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Object Design</a:t>
            </a:r>
          </a:p>
        </p:txBody>
      </p:sp>
      <p:sp>
        <p:nvSpPr>
          <p:cNvPr id="109" name="Shape 109"/>
          <p:cNvSpPr txBox="1"/>
          <p:nvPr/>
        </p:nvSpPr>
        <p:spPr>
          <a:xfrm>
            <a:off x="23337573" y="21408144"/>
            <a:ext cx="5486400" cy="731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smtClean="0">
                <a:solidFill>
                  <a:srgbClr val="336699"/>
                </a:solidFill>
                <a:latin typeface="Arial"/>
                <a:ea typeface="Arial"/>
                <a:cs typeface="Arial"/>
                <a:sym typeface="Arial"/>
              </a:rPr>
              <a:t>Implementation</a:t>
            </a:r>
            <a:endParaRPr lang="en-US" sz="4100" b="1" i="0" u="none" strike="noStrike" cap="none" dirty="0">
              <a:solidFill>
                <a:srgbClr val="336699"/>
              </a:solidFill>
              <a:latin typeface="Arial"/>
              <a:ea typeface="Arial"/>
              <a:cs typeface="Arial"/>
              <a:sym typeface="Arial"/>
            </a:endParaRPr>
          </a:p>
        </p:txBody>
      </p:sp>
      <p:sp>
        <p:nvSpPr>
          <p:cNvPr id="110" name="Shape 110"/>
          <p:cNvSpPr txBox="1"/>
          <p:nvPr/>
        </p:nvSpPr>
        <p:spPr>
          <a:xfrm>
            <a:off x="8739675" y="31948187"/>
            <a:ext cx="5486400" cy="731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Screenshots</a:t>
            </a:r>
          </a:p>
        </p:txBody>
      </p:sp>
      <p:sp>
        <p:nvSpPr>
          <p:cNvPr id="111" name="Shape 111"/>
          <p:cNvSpPr txBox="1"/>
          <p:nvPr/>
        </p:nvSpPr>
        <p:spPr>
          <a:xfrm>
            <a:off x="23384798" y="32959507"/>
            <a:ext cx="5486400" cy="731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Summary</a:t>
            </a:r>
          </a:p>
        </p:txBody>
      </p:sp>
      <p:sp>
        <p:nvSpPr>
          <p:cNvPr id="118" name="Shape 118"/>
          <p:cNvSpPr txBox="1"/>
          <p:nvPr/>
        </p:nvSpPr>
        <p:spPr>
          <a:xfrm>
            <a:off x="12055650" y="7301875"/>
            <a:ext cx="8959500" cy="68487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8400">
                <a:solidFill>
                  <a:schemeClr val="dk1"/>
                </a:solidFill>
              </a:rPr>
              <a:t> </a:t>
            </a:r>
          </a:p>
        </p:txBody>
      </p:sp>
      <p:sp>
        <p:nvSpPr>
          <p:cNvPr id="119" name="Shape 119"/>
          <p:cNvSpPr txBox="1"/>
          <p:nvPr/>
        </p:nvSpPr>
        <p:spPr>
          <a:xfrm>
            <a:off x="21608250" y="7270599"/>
            <a:ext cx="8959500" cy="6879975"/>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8400">
                <a:solidFill>
                  <a:schemeClr val="dk1"/>
                </a:solidFill>
              </a:rPr>
              <a:t> </a:t>
            </a:r>
          </a:p>
        </p:txBody>
      </p:sp>
      <p:sp>
        <p:nvSpPr>
          <p:cNvPr id="120" name="Shape 120"/>
          <p:cNvSpPr txBox="1"/>
          <p:nvPr/>
        </p:nvSpPr>
        <p:spPr>
          <a:xfrm>
            <a:off x="12485700" y="7660375"/>
            <a:ext cx="7928400" cy="5877470"/>
          </a:xfrm>
          <a:prstGeom prst="rect">
            <a:avLst/>
          </a:prstGeom>
          <a:noFill/>
          <a:ln>
            <a:noFill/>
          </a:ln>
        </p:spPr>
        <p:txBody>
          <a:bodyPr lIns="91425" tIns="91425" rIns="91425" bIns="91425" anchor="t" anchorCtr="0">
            <a:noAutofit/>
          </a:bodyPr>
          <a:lstStyle/>
          <a:p>
            <a:pPr lvl="0" indent="457200" algn="just">
              <a:lnSpc>
                <a:spcPct val="115000"/>
              </a:lnSpc>
            </a:pPr>
            <a:r>
              <a:rPr lang="en-US" sz="3600" dirty="0"/>
              <a:t>When advisors are done advising student, they would either have to call the Front Desk by phone (many times the Front Desk line is busy) or walk to the Front Desk themselves to look at the list of walk-in students or appointments and call their name out </a:t>
            </a:r>
            <a:r>
              <a:rPr lang="en-US" sz="3600" dirty="0" smtClean="0"/>
              <a:t>loud.</a:t>
            </a:r>
            <a:r>
              <a:rPr lang="en-US" sz="3600" dirty="0"/>
              <a:t> </a:t>
            </a:r>
            <a:r>
              <a:rPr lang="en-US" sz="3600" dirty="0" smtClean="0"/>
              <a:t>This takes </a:t>
            </a:r>
            <a:r>
              <a:rPr lang="en-US" sz="3600" dirty="0"/>
              <a:t>time, reduces productivity and can be annoying.</a:t>
            </a:r>
            <a:endParaRPr lang="en-US" sz="3600" dirty="0"/>
          </a:p>
        </p:txBody>
      </p:sp>
      <p:sp>
        <p:nvSpPr>
          <p:cNvPr id="121" name="Shape 121"/>
          <p:cNvSpPr txBox="1"/>
          <p:nvPr/>
        </p:nvSpPr>
        <p:spPr>
          <a:xfrm>
            <a:off x="21648248" y="22630787"/>
            <a:ext cx="8959500" cy="100491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8400">
                <a:solidFill>
                  <a:schemeClr val="dk1"/>
                </a:solidFill>
              </a:rPr>
              <a:t> </a:t>
            </a:r>
          </a:p>
        </p:txBody>
      </p:sp>
      <p:sp>
        <p:nvSpPr>
          <p:cNvPr id="124" name="Shape 124"/>
          <p:cNvSpPr txBox="1"/>
          <p:nvPr/>
        </p:nvSpPr>
        <p:spPr>
          <a:xfrm>
            <a:off x="21608400" y="7660100"/>
            <a:ext cx="8513100" cy="5733900"/>
          </a:xfrm>
          <a:prstGeom prst="rect">
            <a:avLst/>
          </a:prstGeom>
          <a:noFill/>
          <a:ln>
            <a:noFill/>
          </a:ln>
        </p:spPr>
        <p:txBody>
          <a:bodyPr lIns="91425" tIns="91425" rIns="91425" bIns="91425" anchor="t" anchorCtr="0">
            <a:noAutofit/>
          </a:bodyPr>
          <a:lstStyle/>
          <a:p>
            <a:pPr marL="914400" lvl="0" indent="-457200" rtl="0">
              <a:lnSpc>
                <a:spcPct val="115000"/>
              </a:lnSpc>
              <a:spcBef>
                <a:spcPts val="0"/>
              </a:spcBef>
              <a:buClr>
                <a:schemeClr val="dk1"/>
              </a:buClr>
              <a:buSzPct val="100000"/>
              <a:buChar char="●"/>
            </a:pPr>
            <a:r>
              <a:rPr lang="en-US" sz="3600" dirty="0">
                <a:solidFill>
                  <a:schemeClr val="dk1"/>
                </a:solidFill>
              </a:rPr>
              <a:t>Create a cross-platform </a:t>
            </a:r>
            <a:r>
              <a:rPr lang="en-US" sz="3600" dirty="0" smtClean="0">
                <a:solidFill>
                  <a:schemeClr val="dk1"/>
                </a:solidFill>
              </a:rPr>
              <a:t>application</a:t>
            </a:r>
            <a:endParaRPr lang="en-US" sz="3600" dirty="0">
              <a:solidFill>
                <a:schemeClr val="dk1"/>
              </a:solidFill>
            </a:endParaRPr>
          </a:p>
          <a:p>
            <a:pPr marL="914400" lvl="0" indent="-457200" rtl="0">
              <a:lnSpc>
                <a:spcPct val="115000"/>
              </a:lnSpc>
              <a:spcBef>
                <a:spcPts val="0"/>
              </a:spcBef>
              <a:buClr>
                <a:schemeClr val="dk1"/>
              </a:buClr>
              <a:buSzPct val="100000"/>
              <a:buChar char="●"/>
            </a:pPr>
            <a:r>
              <a:rPr lang="en-US" sz="3600" dirty="0">
                <a:solidFill>
                  <a:schemeClr val="dk1"/>
                </a:solidFill>
              </a:rPr>
              <a:t>User-friendly</a:t>
            </a:r>
          </a:p>
          <a:p>
            <a:pPr marL="914400" lvl="0" indent="-457200" rtl="0">
              <a:lnSpc>
                <a:spcPct val="115000"/>
              </a:lnSpc>
              <a:spcBef>
                <a:spcPts val="0"/>
              </a:spcBef>
              <a:buClr>
                <a:schemeClr val="dk1"/>
              </a:buClr>
              <a:buSzPct val="100000"/>
              <a:buChar char="●"/>
            </a:pPr>
            <a:r>
              <a:rPr lang="en-US" sz="3600" dirty="0" smtClean="0">
                <a:solidFill>
                  <a:schemeClr val="dk1"/>
                </a:solidFill>
              </a:rPr>
              <a:t>Front Desk can see availability of the advisor and notify them.</a:t>
            </a:r>
          </a:p>
          <a:p>
            <a:pPr marL="914400" lvl="0" indent="-457200" rtl="0">
              <a:lnSpc>
                <a:spcPct val="115000"/>
              </a:lnSpc>
              <a:spcBef>
                <a:spcPts val="0"/>
              </a:spcBef>
              <a:buClr>
                <a:schemeClr val="dk1"/>
              </a:buClr>
              <a:buSzPct val="100000"/>
              <a:buChar char="●"/>
            </a:pPr>
            <a:r>
              <a:rPr lang="en-US" sz="3600" dirty="0" smtClean="0">
                <a:solidFill>
                  <a:schemeClr val="dk1"/>
                </a:solidFill>
              </a:rPr>
              <a:t>Advisor can login in a system where they can inform to front desk their availability to advised.</a:t>
            </a:r>
          </a:p>
          <a:p>
            <a:pPr marL="914400" lvl="0" indent="-457200" rtl="0">
              <a:lnSpc>
                <a:spcPct val="115000"/>
              </a:lnSpc>
              <a:spcBef>
                <a:spcPts val="0"/>
              </a:spcBef>
              <a:buClr>
                <a:schemeClr val="dk1"/>
              </a:buClr>
              <a:buSzPct val="100000"/>
              <a:buChar char="●"/>
            </a:pPr>
            <a:r>
              <a:rPr lang="en-US" sz="3600" dirty="0" smtClean="0">
                <a:solidFill>
                  <a:schemeClr val="dk1"/>
                </a:solidFill>
              </a:rPr>
              <a:t>Show in a clear way all th</a:t>
            </a:r>
            <a:r>
              <a:rPr lang="en-US" sz="3600" dirty="0" smtClean="0">
                <a:solidFill>
                  <a:schemeClr val="dk1"/>
                </a:solidFill>
              </a:rPr>
              <a:t>e advisor available at the moment to advised.</a:t>
            </a:r>
            <a:endParaRPr lang="en-US" sz="3600" dirty="0">
              <a:solidFill>
                <a:schemeClr val="dk1"/>
              </a:solidFill>
            </a:endParaRPr>
          </a:p>
        </p:txBody>
      </p:sp>
      <p:sp>
        <p:nvSpPr>
          <p:cNvPr id="125" name="Shape 125"/>
          <p:cNvSpPr txBox="1"/>
          <p:nvPr/>
        </p:nvSpPr>
        <p:spPr>
          <a:xfrm>
            <a:off x="13706700" y="14504620"/>
            <a:ext cx="5486400" cy="731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a:solidFill>
                  <a:srgbClr val="336699"/>
                </a:solidFill>
              </a:rPr>
              <a:t>Verification</a:t>
            </a:r>
          </a:p>
        </p:txBody>
      </p:sp>
      <p:sp>
        <p:nvSpPr>
          <p:cNvPr id="126" name="Shape 126"/>
          <p:cNvSpPr txBox="1"/>
          <p:nvPr/>
        </p:nvSpPr>
        <p:spPr>
          <a:xfrm>
            <a:off x="22136198" y="23151749"/>
            <a:ext cx="7928400" cy="9544800"/>
          </a:xfrm>
          <a:prstGeom prst="rect">
            <a:avLst/>
          </a:prstGeom>
          <a:noFill/>
          <a:ln>
            <a:noFill/>
          </a:ln>
        </p:spPr>
        <p:txBody>
          <a:bodyPr lIns="91425" tIns="91425" rIns="91425" bIns="91425" anchor="t" anchorCtr="0">
            <a:noAutofit/>
          </a:bodyPr>
          <a:lstStyle/>
          <a:p>
            <a:pPr marL="457200" lvl="0" indent="-457200" rtl="0">
              <a:lnSpc>
                <a:spcPct val="115000"/>
              </a:lnSpc>
              <a:spcBef>
                <a:spcPts val="0"/>
              </a:spcBef>
              <a:buClr>
                <a:schemeClr val="dk1"/>
              </a:buClr>
              <a:buSzPct val="100000"/>
              <a:buChar char="●"/>
            </a:pPr>
            <a:r>
              <a:rPr lang="en-US" sz="3600" dirty="0" err="1" smtClean="0">
                <a:solidFill>
                  <a:schemeClr val="dk1"/>
                </a:solidFill>
              </a:rPr>
              <a:t>Netbeans</a:t>
            </a:r>
            <a:r>
              <a:rPr lang="en-US" sz="3600" dirty="0" smtClean="0">
                <a:solidFill>
                  <a:schemeClr val="dk1"/>
                </a:solidFill>
              </a:rPr>
              <a:t> IDE</a:t>
            </a:r>
            <a:r>
              <a:rPr lang="en-US" sz="3600" dirty="0" smtClean="0">
                <a:solidFill>
                  <a:schemeClr val="dk1"/>
                </a:solidFill>
              </a:rPr>
              <a:t> </a:t>
            </a:r>
            <a:r>
              <a:rPr lang="en-US" sz="3600" dirty="0">
                <a:solidFill>
                  <a:schemeClr val="dk1"/>
                </a:solidFill>
              </a:rPr>
              <a:t>were used to create a </a:t>
            </a:r>
            <a:r>
              <a:rPr lang="en-US" sz="3600" dirty="0" smtClean="0">
                <a:solidFill>
                  <a:schemeClr val="dk1"/>
                </a:solidFill>
              </a:rPr>
              <a:t>cross-platform system</a:t>
            </a:r>
            <a:endParaRPr lang="en-US" sz="3600" dirty="0">
              <a:solidFill>
                <a:schemeClr val="dk1"/>
              </a:solidFill>
            </a:endParaRPr>
          </a:p>
          <a:p>
            <a:pPr marL="457200" lvl="0" indent="-457200" rtl="0">
              <a:lnSpc>
                <a:spcPct val="115000"/>
              </a:lnSpc>
              <a:spcBef>
                <a:spcPts val="0"/>
              </a:spcBef>
              <a:buClr>
                <a:schemeClr val="dk1"/>
              </a:buClr>
              <a:buSzPct val="100000"/>
              <a:buChar char="●"/>
            </a:pPr>
            <a:r>
              <a:rPr lang="en-US" sz="3600" dirty="0">
                <a:solidFill>
                  <a:schemeClr val="dk1"/>
                </a:solidFill>
              </a:rPr>
              <a:t>Rules </a:t>
            </a:r>
            <a:r>
              <a:rPr lang="en-US" sz="3600" dirty="0" smtClean="0">
                <a:solidFill>
                  <a:schemeClr val="dk1"/>
                </a:solidFill>
              </a:rPr>
              <a:t>and Dat</a:t>
            </a:r>
            <a:r>
              <a:rPr lang="en-US" sz="3600" dirty="0" smtClean="0">
                <a:solidFill>
                  <a:schemeClr val="dk1"/>
                </a:solidFill>
              </a:rPr>
              <a:t>a </a:t>
            </a:r>
            <a:r>
              <a:rPr lang="en-US" sz="3600" dirty="0" smtClean="0">
                <a:solidFill>
                  <a:schemeClr val="dk1"/>
                </a:solidFill>
              </a:rPr>
              <a:t>are </a:t>
            </a:r>
            <a:r>
              <a:rPr lang="en-US" sz="3600" dirty="0">
                <a:solidFill>
                  <a:schemeClr val="dk1"/>
                </a:solidFill>
              </a:rPr>
              <a:t>stored in an </a:t>
            </a:r>
            <a:r>
              <a:rPr lang="en-US" sz="3600" dirty="0" err="1" smtClean="0">
                <a:solidFill>
                  <a:schemeClr val="dk1"/>
                </a:solidFill>
              </a:rPr>
              <a:t>MariaDB</a:t>
            </a:r>
            <a:r>
              <a:rPr lang="en-US" sz="3600" dirty="0" smtClean="0">
                <a:solidFill>
                  <a:schemeClr val="dk1"/>
                </a:solidFill>
              </a:rPr>
              <a:t> </a:t>
            </a:r>
            <a:r>
              <a:rPr lang="en-US" sz="3600" dirty="0" smtClean="0">
                <a:solidFill>
                  <a:schemeClr val="dk1"/>
                </a:solidFill>
              </a:rPr>
              <a:t>database </a:t>
            </a:r>
            <a:r>
              <a:rPr lang="en-US" sz="3600" dirty="0">
                <a:solidFill>
                  <a:schemeClr val="dk1"/>
                </a:solidFill>
              </a:rPr>
              <a:t>in </a:t>
            </a:r>
            <a:r>
              <a:rPr lang="en-US" sz="3600" dirty="0" smtClean="0">
                <a:solidFill>
                  <a:schemeClr val="dk1"/>
                </a:solidFill>
              </a:rPr>
              <a:t> </a:t>
            </a:r>
            <a:r>
              <a:rPr lang="en-US" sz="3600" dirty="0">
                <a:solidFill>
                  <a:schemeClr val="dk1"/>
                </a:solidFill>
              </a:rPr>
              <a:t>plain </a:t>
            </a:r>
            <a:r>
              <a:rPr lang="en-US" sz="3600" dirty="0" smtClean="0">
                <a:solidFill>
                  <a:schemeClr val="dk1"/>
                </a:solidFill>
              </a:rPr>
              <a:t>English</a:t>
            </a:r>
            <a:endParaRPr lang="en-US" sz="3600" dirty="0">
              <a:solidFill>
                <a:schemeClr val="dk1"/>
              </a:solidFill>
            </a:endParaRPr>
          </a:p>
          <a:p>
            <a:pPr marL="457200" indent="-457200">
              <a:lnSpc>
                <a:spcPct val="115000"/>
              </a:lnSpc>
              <a:buClr>
                <a:schemeClr val="dk1"/>
              </a:buClr>
              <a:buSzPct val="100000"/>
              <a:buFontTx/>
              <a:buChar char="●"/>
            </a:pPr>
            <a:r>
              <a:rPr lang="en-US" sz="3600" dirty="0" smtClean="0">
                <a:solidFill>
                  <a:schemeClr val="dk1"/>
                </a:solidFill>
              </a:rPr>
              <a:t>Apache is used  as a web server to host the system.</a:t>
            </a:r>
            <a:endParaRPr lang="en-US" sz="3600" dirty="0">
              <a:solidFill>
                <a:schemeClr val="dk1"/>
              </a:solidFill>
            </a:endParaRPr>
          </a:p>
          <a:p>
            <a:pPr marL="457200" lvl="0" indent="-457200" rtl="0">
              <a:lnSpc>
                <a:spcPct val="115000"/>
              </a:lnSpc>
              <a:spcBef>
                <a:spcPts val="0"/>
              </a:spcBef>
              <a:buClr>
                <a:schemeClr val="dk1"/>
              </a:buClr>
              <a:buSzPct val="100000"/>
              <a:buChar char="●"/>
            </a:pPr>
            <a:r>
              <a:rPr lang="en-US" sz="3600" dirty="0" smtClean="0">
                <a:solidFill>
                  <a:schemeClr val="dk1"/>
                </a:solidFill>
              </a:rPr>
              <a:t> PHP is used as a programming language to communicate with database.</a:t>
            </a:r>
          </a:p>
          <a:p>
            <a:pPr marL="457200" lvl="0" indent="-457200" rtl="0">
              <a:lnSpc>
                <a:spcPct val="115000"/>
              </a:lnSpc>
              <a:spcBef>
                <a:spcPts val="0"/>
              </a:spcBef>
              <a:buClr>
                <a:schemeClr val="dk1"/>
              </a:buClr>
              <a:buSzPct val="100000"/>
              <a:buChar char="●"/>
            </a:pPr>
            <a:r>
              <a:rPr lang="en-US" sz="3600" dirty="0" smtClean="0">
                <a:solidFill>
                  <a:schemeClr val="dk1"/>
                </a:solidFill>
              </a:rPr>
              <a:t>HTML is used as a User Interface and as a language to show the system.</a:t>
            </a:r>
            <a:endParaRPr lang="en-US" sz="3600" dirty="0" smtClean="0">
              <a:solidFill>
                <a:schemeClr val="dk1"/>
              </a:solidFill>
            </a:endParaRPr>
          </a:p>
          <a:p>
            <a:pPr marL="457200" lvl="0" indent="-457200" rtl="0">
              <a:lnSpc>
                <a:spcPct val="115000"/>
              </a:lnSpc>
              <a:spcBef>
                <a:spcPts val="0"/>
              </a:spcBef>
              <a:buClr>
                <a:schemeClr val="dk1"/>
              </a:buClr>
              <a:buSzPct val="100000"/>
              <a:buChar char="●"/>
            </a:pPr>
            <a:r>
              <a:rPr lang="en-US" sz="3600" dirty="0" err="1" smtClean="0">
                <a:solidFill>
                  <a:schemeClr val="dk1"/>
                </a:solidFill>
              </a:rPr>
              <a:t>Jquery</a:t>
            </a:r>
            <a:r>
              <a:rPr lang="en-US" sz="3600" dirty="0" smtClean="0">
                <a:solidFill>
                  <a:schemeClr val="dk1"/>
                </a:solidFill>
              </a:rPr>
              <a:t> is used as a system to send notifications to user.</a:t>
            </a:r>
            <a:endParaRPr lang="en-US" sz="3600" dirty="0">
              <a:solidFill>
                <a:schemeClr val="dk1"/>
              </a:solidFill>
            </a:endParaRPr>
          </a:p>
        </p:txBody>
      </p:sp>
      <p:sp>
        <p:nvSpPr>
          <p:cNvPr id="128" name="Shape 128"/>
          <p:cNvSpPr txBox="1"/>
          <p:nvPr/>
        </p:nvSpPr>
        <p:spPr>
          <a:xfrm>
            <a:off x="12081750" y="15693637"/>
            <a:ext cx="8959500" cy="77670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8400">
                <a:solidFill>
                  <a:schemeClr val="dk1"/>
                </a:solidFill>
              </a:rPr>
              <a:t> </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400" y="3284575"/>
            <a:ext cx="3175000" cy="1701800"/>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92870" y="2373502"/>
            <a:ext cx="3168669" cy="2382942"/>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03611" y="3550487"/>
            <a:ext cx="4022301" cy="1337415"/>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014287" y="3532765"/>
            <a:ext cx="4214426" cy="1264328"/>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047651" y="861967"/>
            <a:ext cx="6025498" cy="1642889"/>
          </a:xfrm>
          <a:prstGeom prst="rect">
            <a:avLst/>
          </a:prstGeom>
        </p:spPr>
      </p:pic>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96904" y="654283"/>
            <a:ext cx="3525795" cy="1105986"/>
          </a:xfrm>
          <a:prstGeom prst="rect">
            <a:avLst/>
          </a:prstGeom>
        </p:spPr>
      </p:pic>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058666" y="496908"/>
            <a:ext cx="1945334" cy="1945334"/>
          </a:xfrm>
          <a:prstGeom prst="rect">
            <a:avLst/>
          </a:prstGeom>
        </p:spPr>
      </p:pic>
      <p:sp>
        <p:nvSpPr>
          <p:cNvPr id="51" name="Shape 109"/>
          <p:cNvSpPr txBox="1"/>
          <p:nvPr/>
        </p:nvSpPr>
        <p:spPr>
          <a:xfrm>
            <a:off x="23357198" y="14503816"/>
            <a:ext cx="5486400" cy="731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smtClean="0">
                <a:solidFill>
                  <a:srgbClr val="336699"/>
                </a:solidFill>
                <a:latin typeface="Arial"/>
                <a:ea typeface="Arial"/>
                <a:cs typeface="Arial"/>
                <a:sym typeface="Arial"/>
              </a:rPr>
              <a:t>Solution</a:t>
            </a:r>
            <a:endParaRPr lang="en-US" sz="4100" b="1" i="0" u="none" strike="noStrike" cap="none" dirty="0">
              <a:solidFill>
                <a:srgbClr val="336699"/>
              </a:solidFill>
              <a:latin typeface="Arial"/>
              <a:ea typeface="Arial"/>
              <a:cs typeface="Arial"/>
              <a:sym typeface="Arial"/>
            </a:endParaRPr>
          </a:p>
        </p:txBody>
      </p:sp>
      <p:graphicFrame>
        <p:nvGraphicFramePr>
          <p:cNvPr id="11" name="Table 10"/>
          <p:cNvGraphicFramePr>
            <a:graphicFrameLocks noGrp="1"/>
          </p:cNvGraphicFramePr>
          <p:nvPr>
            <p:extLst>
              <p:ext uri="{D42A27DB-BD31-4B8C-83A1-F6EECF244321}">
                <p14:modId xmlns:p14="http://schemas.microsoft.com/office/powerpoint/2010/main" val="2067745158"/>
              </p:ext>
            </p:extLst>
          </p:nvPr>
        </p:nvGraphicFramePr>
        <p:xfrm>
          <a:off x="12455379" y="16203095"/>
          <a:ext cx="8160041" cy="3302095"/>
        </p:xfrm>
        <a:graphic>
          <a:graphicData uri="http://schemas.openxmlformats.org/drawingml/2006/table">
            <a:tbl>
              <a:tblPr firstRow="1" bandRow="1">
                <a:tableStyleId>{5940675A-B579-460E-94D1-54222C63F5DA}</a:tableStyleId>
              </a:tblPr>
              <a:tblGrid>
                <a:gridCol w="2521776"/>
                <a:gridCol w="5638265"/>
              </a:tblGrid>
              <a:tr h="534616">
                <a:tc>
                  <a:txBody>
                    <a:bodyPr/>
                    <a:lstStyle/>
                    <a:p>
                      <a:r>
                        <a:rPr lang="en-US" sz="2000" dirty="0" smtClean="0">
                          <a:latin typeface="+mn-lt"/>
                        </a:rPr>
                        <a:t>Purpose</a:t>
                      </a:r>
                      <a:endParaRPr lang="en-US" sz="2000" dirty="0">
                        <a:latin typeface="+mn-lt"/>
                      </a:endParaRPr>
                    </a:p>
                  </a:txBody>
                  <a:tcPr/>
                </a:tc>
                <a:tc>
                  <a:txBody>
                    <a:bodyPr/>
                    <a:lstStyle/>
                    <a:p>
                      <a:r>
                        <a:rPr lang="en-US" sz="2000" dirty="0" smtClean="0">
                          <a:latin typeface="+mn-lt"/>
                        </a:rPr>
                        <a:t>Login into the  system</a:t>
                      </a:r>
                      <a:endParaRPr lang="en-US" sz="2000" dirty="0">
                        <a:latin typeface="+mn-lt"/>
                      </a:endParaRPr>
                    </a:p>
                  </a:txBody>
                  <a:tcPr/>
                </a:tc>
              </a:tr>
              <a:tr h="805722">
                <a:tc>
                  <a:txBody>
                    <a:bodyPr/>
                    <a:lstStyle/>
                    <a:p>
                      <a:r>
                        <a:rPr lang="en-US" sz="2000" dirty="0" smtClean="0">
                          <a:latin typeface="+mn-lt"/>
                        </a:rPr>
                        <a:t>Precondition</a:t>
                      </a:r>
                      <a:endParaRPr lang="en-US" sz="2000" dirty="0">
                        <a:latin typeface="+mn-lt"/>
                      </a:endParaRPr>
                    </a:p>
                  </a:txBody>
                  <a:tcPr/>
                </a:tc>
                <a:tc>
                  <a:txBody>
                    <a:bodyPr/>
                    <a:lstStyle/>
                    <a:p>
                      <a:r>
                        <a:rPr lang="en-US" sz="2000" dirty="0" smtClean="0">
                          <a:latin typeface="+mn-lt"/>
                        </a:rPr>
                        <a:t>User</a:t>
                      </a:r>
                      <a:r>
                        <a:rPr lang="en-US" sz="2000" baseline="0" dirty="0" smtClean="0">
                          <a:latin typeface="+mn-lt"/>
                        </a:rPr>
                        <a:t> exists in database and students are waiting.</a:t>
                      </a:r>
                      <a:endParaRPr lang="en-US" sz="2000" dirty="0">
                        <a:latin typeface="+mn-lt"/>
                      </a:endParaRPr>
                    </a:p>
                  </a:txBody>
                  <a:tcPr/>
                </a:tc>
              </a:tr>
              <a:tr h="1156035">
                <a:tc>
                  <a:txBody>
                    <a:bodyPr/>
                    <a:lstStyle/>
                    <a:p>
                      <a:r>
                        <a:rPr lang="en-US" sz="2000" dirty="0" smtClean="0">
                          <a:latin typeface="+mn-lt"/>
                        </a:rPr>
                        <a:t>Input</a:t>
                      </a:r>
                      <a:endParaRPr lang="en-US" sz="2000" dirty="0">
                        <a:latin typeface="+mn-lt"/>
                      </a:endParaRPr>
                    </a:p>
                  </a:txBody>
                  <a:tcPr/>
                </a:tc>
                <a:tc>
                  <a:txBody>
                    <a:bodyPr/>
                    <a:lstStyle/>
                    <a:p>
                      <a:pPr marL="285750" indent="-285750">
                        <a:buFont typeface="Arial" charset="0"/>
                        <a:buChar char="•"/>
                      </a:pPr>
                      <a:r>
                        <a:rPr lang="en-US" sz="2000" dirty="0" smtClean="0">
                          <a:latin typeface="+mn-lt"/>
                        </a:rPr>
                        <a:t>Front</a:t>
                      </a:r>
                      <a:r>
                        <a:rPr lang="en-US" sz="2000" baseline="0" dirty="0" smtClean="0">
                          <a:latin typeface="+mn-lt"/>
                        </a:rPr>
                        <a:t> Desk username/password </a:t>
                      </a:r>
                    </a:p>
                    <a:p>
                      <a:pPr marL="285750" indent="-285750">
                        <a:buFont typeface="Arial" charset="0"/>
                        <a:buChar char="•"/>
                      </a:pPr>
                      <a:r>
                        <a:rPr lang="en-US" sz="2000" baseline="0" dirty="0" smtClean="0">
                          <a:latin typeface="+mn-lt"/>
                        </a:rPr>
                        <a:t>Student registration by front desk</a:t>
                      </a:r>
                    </a:p>
                    <a:p>
                      <a:pPr marL="285750" indent="-285750">
                        <a:buFont typeface="Arial" charset="0"/>
                        <a:buChar char="•"/>
                      </a:pPr>
                      <a:r>
                        <a:rPr lang="en-US" sz="2000" baseline="0" dirty="0" smtClean="0">
                          <a:latin typeface="+mn-lt"/>
                        </a:rPr>
                        <a:t>Student in queue to be advised.</a:t>
                      </a:r>
                    </a:p>
                  </a:txBody>
                  <a:tcPr/>
                </a:tc>
              </a:tr>
              <a:tr h="805722">
                <a:tc>
                  <a:txBody>
                    <a:bodyPr/>
                    <a:lstStyle/>
                    <a:p>
                      <a:r>
                        <a:rPr lang="en-US" sz="2000" dirty="0" smtClean="0">
                          <a:latin typeface="+mn-lt"/>
                        </a:rPr>
                        <a:t>Expected Result</a:t>
                      </a:r>
                      <a:endParaRPr lang="en-US" sz="2000" dirty="0">
                        <a:latin typeface="+mn-lt"/>
                      </a:endParaRPr>
                    </a:p>
                  </a:txBody>
                  <a:tcPr/>
                </a:tc>
                <a:tc>
                  <a:txBody>
                    <a:bodyPr/>
                    <a:lstStyle/>
                    <a:p>
                      <a:r>
                        <a:rPr lang="en-US" sz="2000" dirty="0" smtClean="0">
                          <a:latin typeface="+mn-lt"/>
                        </a:rPr>
                        <a:t>Advisor available and notification is showed in advisor</a:t>
                      </a:r>
                      <a:r>
                        <a:rPr lang="en-US" sz="2000" baseline="0" dirty="0" smtClean="0">
                          <a:latin typeface="+mn-lt"/>
                        </a:rPr>
                        <a:t> screen</a:t>
                      </a:r>
                      <a:endParaRPr lang="en-US" sz="2000" dirty="0">
                        <a:latin typeface="+mn-lt"/>
                      </a:endParaRPr>
                    </a:p>
                  </a:txBody>
                  <a:tcPr/>
                </a:tc>
              </a:tr>
            </a:tbl>
          </a:graphicData>
        </a:graphic>
      </p:graphicFrame>
      <p:sp>
        <p:nvSpPr>
          <p:cNvPr id="12" name="TextBox 11"/>
          <p:cNvSpPr txBox="1"/>
          <p:nvPr/>
        </p:nvSpPr>
        <p:spPr>
          <a:xfrm>
            <a:off x="12377925" y="15752309"/>
            <a:ext cx="2781997" cy="461665"/>
          </a:xfrm>
          <a:prstGeom prst="rect">
            <a:avLst/>
          </a:prstGeom>
          <a:noFill/>
        </p:spPr>
        <p:txBody>
          <a:bodyPr wrap="square" rtlCol="0">
            <a:spAutoFit/>
          </a:bodyPr>
          <a:lstStyle/>
          <a:p>
            <a:r>
              <a:rPr lang="en-US" sz="2400" b="1" dirty="0" smtClean="0"/>
              <a:t>Sunny Day</a:t>
            </a:r>
            <a:endParaRPr lang="en-US" sz="2400" b="1" dirty="0"/>
          </a:p>
        </p:txBody>
      </p:sp>
      <p:graphicFrame>
        <p:nvGraphicFramePr>
          <p:cNvPr id="56" name="Table 55"/>
          <p:cNvGraphicFramePr>
            <a:graphicFrameLocks noGrp="1"/>
          </p:cNvGraphicFramePr>
          <p:nvPr>
            <p:extLst>
              <p:ext uri="{D42A27DB-BD31-4B8C-83A1-F6EECF244321}">
                <p14:modId xmlns:p14="http://schemas.microsoft.com/office/powerpoint/2010/main" val="212114936"/>
              </p:ext>
            </p:extLst>
          </p:nvPr>
        </p:nvGraphicFramePr>
        <p:xfrm>
          <a:off x="12425059" y="20076038"/>
          <a:ext cx="8220682" cy="2772928"/>
        </p:xfrm>
        <a:graphic>
          <a:graphicData uri="http://schemas.openxmlformats.org/drawingml/2006/table">
            <a:tbl>
              <a:tblPr firstRow="1" bandRow="1">
                <a:tableStyleId>{5940675A-B579-460E-94D1-54222C63F5DA}</a:tableStyleId>
              </a:tblPr>
              <a:tblGrid>
                <a:gridCol w="2540516"/>
                <a:gridCol w="5680166"/>
              </a:tblGrid>
              <a:tr h="465157">
                <a:tc>
                  <a:txBody>
                    <a:bodyPr/>
                    <a:lstStyle/>
                    <a:p>
                      <a:r>
                        <a:rPr lang="en-US" sz="2000" dirty="0" smtClean="0">
                          <a:latin typeface="+mn-lt"/>
                        </a:rPr>
                        <a:t>Purpose</a:t>
                      </a:r>
                      <a:endParaRPr lang="en-US" sz="2000" dirty="0">
                        <a:latin typeface="+mn-lt"/>
                      </a:endParaRPr>
                    </a:p>
                  </a:txBody>
                  <a:tcPr/>
                </a:tc>
                <a:tc>
                  <a:txBody>
                    <a:bodyPr/>
                    <a:lstStyle/>
                    <a:p>
                      <a:r>
                        <a:rPr lang="en-US" sz="2000" dirty="0" smtClean="0">
                          <a:latin typeface="+mn-lt"/>
                        </a:rPr>
                        <a:t>Login into the  system to advised</a:t>
                      </a:r>
                      <a:endParaRPr lang="en-US" sz="2000" dirty="0">
                        <a:latin typeface="+mn-lt"/>
                      </a:endParaRPr>
                    </a:p>
                  </a:txBody>
                  <a:tcPr/>
                </a:tc>
              </a:tr>
              <a:tr h="482134">
                <a:tc>
                  <a:txBody>
                    <a:bodyPr/>
                    <a:lstStyle/>
                    <a:p>
                      <a:r>
                        <a:rPr lang="en-US" sz="2000" dirty="0" smtClean="0">
                          <a:latin typeface="+mn-lt"/>
                        </a:rPr>
                        <a:t>Precondition</a:t>
                      </a:r>
                      <a:endParaRPr lang="en-US" sz="2000" dirty="0">
                        <a:latin typeface="+mn-lt"/>
                      </a:endParaRPr>
                    </a:p>
                  </a:txBody>
                  <a:tcPr/>
                </a:tc>
                <a:tc>
                  <a:txBody>
                    <a:bodyPr/>
                    <a:lstStyle/>
                    <a:p>
                      <a:r>
                        <a:rPr lang="en-US" sz="2000" dirty="0" smtClean="0">
                          <a:latin typeface="+mn-lt"/>
                        </a:rPr>
                        <a:t>User</a:t>
                      </a:r>
                      <a:r>
                        <a:rPr lang="en-US" sz="2000" baseline="0" dirty="0" smtClean="0">
                          <a:latin typeface="+mn-lt"/>
                        </a:rPr>
                        <a:t> exists in database and students are waiting.</a:t>
                      </a:r>
                      <a:endParaRPr lang="en-US" sz="2000" dirty="0">
                        <a:latin typeface="+mn-lt"/>
                      </a:endParaRPr>
                    </a:p>
                  </a:txBody>
                  <a:tcPr/>
                </a:tc>
              </a:tr>
              <a:tr h="961718">
                <a:tc>
                  <a:txBody>
                    <a:bodyPr/>
                    <a:lstStyle/>
                    <a:p>
                      <a:r>
                        <a:rPr lang="en-US" sz="2000" dirty="0" smtClean="0">
                          <a:latin typeface="+mn-lt"/>
                        </a:rPr>
                        <a:t>Input</a:t>
                      </a:r>
                      <a:endParaRPr lang="en-US" sz="2000" dirty="0">
                        <a:latin typeface="+mn-lt"/>
                      </a:endParaRPr>
                    </a:p>
                  </a:txBody>
                  <a:tcPr/>
                </a:tc>
                <a:tc>
                  <a:txBody>
                    <a:bodyPr/>
                    <a:lstStyle/>
                    <a:p>
                      <a:pPr marL="285750" indent="-285750">
                        <a:buFont typeface="Arial" charset="0"/>
                        <a:buChar char="•"/>
                      </a:pPr>
                      <a:r>
                        <a:rPr lang="en-US" sz="2000" baseline="0" dirty="0" smtClean="0">
                          <a:latin typeface="+mn-lt"/>
                        </a:rPr>
                        <a:t>Advisor username/password </a:t>
                      </a:r>
                    </a:p>
                    <a:p>
                      <a:pPr marL="285750" indent="-285750">
                        <a:buFont typeface="Arial" charset="0"/>
                        <a:buChar char="•"/>
                      </a:pPr>
                      <a:r>
                        <a:rPr lang="en-US" sz="2000" baseline="0" dirty="0" smtClean="0">
                          <a:latin typeface="+mn-lt"/>
                        </a:rPr>
                        <a:t>Advisor send notification to front desk</a:t>
                      </a:r>
                    </a:p>
                    <a:p>
                      <a:pPr marL="285750" indent="-285750">
                        <a:buFont typeface="Arial" charset="0"/>
                        <a:buChar char="•"/>
                      </a:pPr>
                      <a:r>
                        <a:rPr lang="en-US" sz="2000" baseline="0" dirty="0" smtClean="0">
                          <a:latin typeface="+mn-lt"/>
                        </a:rPr>
                        <a:t>Advisor is available to advised.</a:t>
                      </a:r>
                    </a:p>
                  </a:txBody>
                  <a:tcPr/>
                </a:tc>
              </a:tr>
              <a:tr h="600891">
                <a:tc>
                  <a:txBody>
                    <a:bodyPr/>
                    <a:lstStyle/>
                    <a:p>
                      <a:r>
                        <a:rPr lang="en-US" sz="2000" dirty="0" smtClean="0">
                          <a:latin typeface="+mn-lt"/>
                        </a:rPr>
                        <a:t>Expected Result</a:t>
                      </a:r>
                      <a:endParaRPr lang="en-US" sz="2000" dirty="0">
                        <a:latin typeface="+mn-lt"/>
                      </a:endParaRPr>
                    </a:p>
                  </a:txBody>
                  <a:tcPr/>
                </a:tc>
                <a:tc>
                  <a:txBody>
                    <a:bodyPr/>
                    <a:lstStyle/>
                    <a:p>
                      <a:r>
                        <a:rPr lang="en-US" sz="2000" dirty="0" smtClean="0">
                          <a:latin typeface="+mn-lt"/>
                        </a:rPr>
                        <a:t>Notification</a:t>
                      </a:r>
                      <a:r>
                        <a:rPr lang="en-US" sz="2000" baseline="0" dirty="0" smtClean="0">
                          <a:latin typeface="+mn-lt"/>
                        </a:rPr>
                        <a:t> never reached front desk screen.</a:t>
                      </a:r>
                      <a:endParaRPr lang="en-US" sz="2000" dirty="0">
                        <a:latin typeface="+mn-lt"/>
                      </a:endParaRPr>
                    </a:p>
                  </a:txBody>
                  <a:tcPr/>
                </a:tc>
              </a:tr>
            </a:tbl>
          </a:graphicData>
        </a:graphic>
      </p:graphicFrame>
      <p:sp>
        <p:nvSpPr>
          <p:cNvPr id="57" name="TextBox 56"/>
          <p:cNvSpPr txBox="1"/>
          <p:nvPr/>
        </p:nvSpPr>
        <p:spPr>
          <a:xfrm>
            <a:off x="12338437" y="19588067"/>
            <a:ext cx="2781997" cy="461665"/>
          </a:xfrm>
          <a:prstGeom prst="rect">
            <a:avLst/>
          </a:prstGeom>
          <a:noFill/>
        </p:spPr>
        <p:txBody>
          <a:bodyPr wrap="square" rtlCol="0">
            <a:spAutoFit/>
          </a:bodyPr>
          <a:lstStyle/>
          <a:p>
            <a:r>
              <a:rPr lang="en-US" sz="2400" b="1" dirty="0" smtClean="0"/>
              <a:t>Rainy Day</a:t>
            </a:r>
            <a:endParaRPr lang="en-US" sz="2400" b="1" dirty="0"/>
          </a:p>
        </p:txBody>
      </p:sp>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55123" y="16265613"/>
            <a:ext cx="8736426" cy="6365173"/>
          </a:xfrm>
          <a:prstGeom prst="rect">
            <a:avLst/>
          </a:prstGeom>
        </p:spPr>
      </p:pic>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65714" y="25315800"/>
            <a:ext cx="16443132" cy="6152914"/>
          </a:xfrm>
          <a:prstGeom prst="rect">
            <a:avLst/>
          </a:prstGeom>
        </p:spPr>
      </p:pic>
      <p:sp>
        <p:nvSpPr>
          <p:cNvPr id="15" name="TextBox 14"/>
          <p:cNvSpPr txBox="1"/>
          <p:nvPr/>
        </p:nvSpPr>
        <p:spPr>
          <a:xfrm>
            <a:off x="21880286" y="15752309"/>
            <a:ext cx="8241214" cy="4524315"/>
          </a:xfrm>
          <a:prstGeom prst="rect">
            <a:avLst/>
          </a:prstGeom>
          <a:noFill/>
        </p:spPr>
        <p:txBody>
          <a:bodyPr wrap="square" rtlCol="0">
            <a:spAutoFit/>
          </a:bodyPr>
          <a:lstStyle/>
          <a:p>
            <a:r>
              <a:rPr lang="en-US" sz="3200" dirty="0" smtClean="0"/>
              <a:t>We need to create a system where </a:t>
            </a:r>
            <a:r>
              <a:rPr lang="en-US" sz="3200" dirty="0"/>
              <a:t>The advisors should be able to alert the front desk staff member via some kind of display visually and audibly (it can get noisy and busy at the front desk) that a specific advisor is now available to see a student.   Also, the front desk attendant should be able to see on the display that a specific advisor is idle / busy with students / unavailable. </a:t>
            </a:r>
            <a:endParaRPr lang="en-US" sz="3200" dirty="0"/>
          </a:p>
        </p:txBody>
      </p:sp>
      <p:pic>
        <p:nvPicPr>
          <p:cNvPr id="62" name="image17.png" descr="login.png"/>
          <p:cNvPicPr/>
          <p:nvPr/>
        </p:nvPicPr>
        <p:blipFill>
          <a:blip r:embed="rId14"/>
          <a:srcRect/>
          <a:stretch>
            <a:fillRect/>
          </a:stretch>
        </p:blipFill>
        <p:spPr>
          <a:xfrm>
            <a:off x="2502900" y="32819918"/>
            <a:ext cx="7259854" cy="4310321"/>
          </a:xfrm>
          <a:prstGeom prst="rect">
            <a:avLst/>
          </a:prstGeom>
          <a:ln/>
        </p:spPr>
      </p:pic>
      <p:pic>
        <p:nvPicPr>
          <p:cNvPr id="1028" name="Picture 4" descr="dmin Dashboard.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857769" y="32852406"/>
            <a:ext cx="8138317" cy="42778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sk Portal.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23278" y="37420297"/>
            <a:ext cx="6862184" cy="35520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1239</TotalTime>
  <Words>508</Words>
  <Application>Microsoft Macintosh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Helvetica Neue</vt:lpstr>
      <vt:lpstr>Times New Roman</vt:lpstr>
      <vt:lpstr>Arial</vt:lpstr>
      <vt:lpstr>Diseño predeterminado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Jean Tovar</cp:lastModifiedBy>
  <cp:revision>17</cp:revision>
  <dcterms:modified xsi:type="dcterms:W3CDTF">2016-11-28T21:51:35Z</dcterms:modified>
</cp:coreProperties>
</file>