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1" name="Shape 22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8" name="Shape 22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6" name="Shape 23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3" name="Shape 24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50" name="Shape 25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57" name="Shape 25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3" name="Shape 26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64" name="Shape 26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71" name="Shape 27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78" name="Shape 27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4" name="Shape 28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85" name="Shape 28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p>
          <a:p>
            <a:pPr lvl="0" marR="0" rtl="0" algn="l">
              <a:lnSpc>
                <a:spcPct val="100000"/>
              </a:lnSpc>
              <a:spcBef>
                <a:spcPts val="0"/>
              </a:spcBef>
              <a:spcAft>
                <a:spcPts val="0"/>
              </a:spcAft>
              <a:buNone/>
            </a:pPr>
            <a:r>
              <a:t/>
            </a:r>
            <a:endParaRPr/>
          </a:p>
        </p:txBody>
      </p:sp>
      <p:sp>
        <p:nvSpPr>
          <p:cNvPr id="157" name="Shape 1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92" name="Shape 29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4" name="Shape 16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2" name="Shape 17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86" name="Shape 18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3" name="Shape 19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00" name="Shape 20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7" name="Shape 20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4" name="Shape 21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 Id="rId3"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 Id="rId3"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 Id="rId3"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mailto:hborg004@fiu.edu" TargetMode="Externa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t>Advisor Availability System</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a:t>
            </a:r>
            <a:r>
              <a:rPr lang="en-US" sz="2500"/>
              <a:t>Hector Borges,Jean Tovar</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Owner(s):Mario S</a:t>
            </a:r>
            <a:r>
              <a:rPr lang="en-US" sz="2500"/>
              <a:t>a</a:t>
            </a:r>
            <a:r>
              <a:rPr b="0" i="0" lang="en-US" sz="2500" u="none" cap="none" strike="noStrike">
                <a:solidFill>
                  <a:srgbClr val="001D4D"/>
                </a:solidFill>
                <a:latin typeface="Trebuchet MS"/>
                <a:ea typeface="Trebuchet MS"/>
                <a:cs typeface="Trebuchet MS"/>
                <a:sym typeface="Trebuchet MS"/>
              </a:rPr>
              <a:t>nchez</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50"/>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&lt;Fall 2016&gt;</a:t>
            </a:r>
          </a:p>
        </p:txBody>
      </p:sp>
      <p:sp>
        <p:nvSpPr>
          <p:cNvPr id="152" name="Shape 152"/>
          <p:cNvSpPr txBox="1"/>
          <p:nvPr/>
        </p:nvSpPr>
        <p:spPr>
          <a:xfrm>
            <a:off x="585850" y="5942950"/>
            <a:ext cx="1550700" cy="620400"/>
          </a:xfrm>
          <a:prstGeom prst="rect">
            <a:avLst/>
          </a:prstGeom>
          <a:noFill/>
          <a:ln>
            <a:noFill/>
          </a:ln>
        </p:spPr>
        <p:txBody>
          <a:bodyPr anchorCtr="0" anchor="t" bIns="91425" lIns="91425" rIns="91425" tIns="91425">
            <a:noAutofit/>
          </a:bodyPr>
          <a:lstStyle/>
          <a:p>
            <a:pPr lvl="0">
              <a:spcBef>
                <a:spcPts val="0"/>
              </a:spcBef>
              <a:buNone/>
            </a:pPr>
            <a:r>
              <a:rPr lang="en-US"/>
              <a:t>The logo of your project</a:t>
            </a:r>
          </a:p>
        </p:txBody>
      </p:sp>
      <p:pic>
        <p:nvPicPr>
          <p:cNvPr id="153" name="Shape 153"/>
          <p:cNvPicPr preferRelativeResize="0"/>
          <p:nvPr/>
        </p:nvPicPr>
        <p:blipFill>
          <a:blip r:embed="rId3">
            <a:alphaModFix/>
          </a:blip>
          <a:stretch>
            <a:fillRect/>
          </a:stretch>
        </p:blipFill>
        <p:spPr>
          <a:xfrm>
            <a:off x="421198" y="5544200"/>
            <a:ext cx="2084172" cy="12191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t>#123 Advisor Signals Front Desk</a:t>
            </a:r>
            <a:br>
              <a:rPr lang="en-US"/>
            </a:br>
          </a:p>
        </p:txBody>
      </p:sp>
      <p:sp>
        <p:nvSpPr>
          <p:cNvPr id="224" name="Shape 224"/>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b="1" lang="en-US"/>
              <a:t>Description:</a:t>
            </a:r>
          </a:p>
          <a:p>
            <a:pPr indent="-228600" lvl="0" marL="457200" marR="0" rtl="0" algn="l">
              <a:spcBef>
                <a:spcPts val="2000"/>
              </a:spcBef>
              <a:spcAft>
                <a:spcPts val="0"/>
              </a:spcAft>
            </a:pPr>
            <a:r>
              <a:rPr lang="en-US"/>
              <a:t>As an Advisor  i would like to signal signal front desk of my  status.</a:t>
            </a:r>
          </a:p>
          <a:p>
            <a:pPr indent="0" lvl="0" marL="0" marR="0" rtl="0" algn="l">
              <a:spcBef>
                <a:spcPts val="2000"/>
              </a:spcBef>
              <a:spcAft>
                <a:spcPts val="0"/>
              </a:spcAft>
              <a:buNone/>
            </a:pPr>
            <a:br>
              <a:rPr lang="en-US"/>
            </a:br>
            <a:r>
              <a:rPr b="1" lang="en-US"/>
              <a:t>Acceptance Criteria:</a:t>
            </a:r>
          </a:p>
          <a:p>
            <a:pPr indent="-228600" lvl="0" marL="457200" marR="0" rtl="0" algn="l">
              <a:spcBef>
                <a:spcPts val="2000"/>
              </a:spcBef>
              <a:spcAft>
                <a:spcPts val="0"/>
              </a:spcAft>
              <a:buAutoNum type="arabicPeriod"/>
            </a:pPr>
            <a:r>
              <a:rPr lang="en-US"/>
              <a:t>Front desk must display the status of the advisor.</a:t>
            </a:r>
          </a:p>
          <a:p>
            <a:pPr indent="-228600" lvl="0" marL="457200" marR="0" rtl="0" algn="l">
              <a:spcBef>
                <a:spcPts val="2000"/>
              </a:spcBef>
              <a:spcAft>
                <a:spcPts val="0"/>
              </a:spcAft>
              <a:buAutoNum type="arabicPeriod"/>
            </a:pPr>
            <a:r>
              <a:rPr lang="en-US"/>
              <a:t>Advisor must change statuses when desired.</a:t>
            </a:r>
            <a:br>
              <a:rPr lang="en-US"/>
            </a:br>
            <a:br>
              <a:rPr lang="en-US"/>
            </a:b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t>#127 Notification Alert</a:t>
            </a:r>
          </a:p>
        </p:txBody>
      </p:sp>
      <p:sp>
        <p:nvSpPr>
          <p:cNvPr id="231" name="Shape 231"/>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b="1" lang="en-US"/>
              <a:t>Description:</a:t>
            </a:r>
          </a:p>
          <a:p>
            <a:pPr indent="-228600" lvl="0" marL="457200" marR="0" rtl="0" algn="l">
              <a:spcBef>
                <a:spcPts val="2000"/>
              </a:spcBef>
              <a:spcAft>
                <a:spcPts val="0"/>
              </a:spcAft>
            </a:pPr>
            <a:r>
              <a:rPr lang="en-US"/>
              <a:t>Create a notification alert so show availability of advisor</a:t>
            </a:r>
          </a:p>
          <a:p>
            <a:pPr indent="0" lvl="0" marL="0" marR="0" rtl="0" algn="l">
              <a:spcBef>
                <a:spcPts val="2000"/>
              </a:spcBef>
              <a:spcAft>
                <a:spcPts val="0"/>
              </a:spcAft>
              <a:buNone/>
            </a:pPr>
            <a:br>
              <a:rPr lang="en-US"/>
            </a:br>
            <a:r>
              <a:rPr b="1" lang="en-US"/>
              <a:t>Acceptance Criteria:</a:t>
            </a:r>
          </a:p>
          <a:p>
            <a:pPr indent="-228600" lvl="0" marL="457200" marR="0" rtl="0" algn="l">
              <a:spcBef>
                <a:spcPts val="2000"/>
              </a:spcBef>
              <a:spcAft>
                <a:spcPts val="0"/>
              </a:spcAft>
              <a:buAutoNum type="arabicPeriod"/>
            </a:pPr>
            <a:r>
              <a:rPr lang="en-US"/>
              <a:t>Front Desk is notified when an advisor changes status to available</a:t>
            </a:r>
          </a:p>
          <a:p>
            <a:pPr indent="0" lvl="0" marL="0" marR="0" rtl="0" algn="l">
              <a:spcBef>
                <a:spcPts val="2000"/>
              </a:spcBef>
              <a:spcAft>
                <a:spcPts val="0"/>
              </a:spcAft>
              <a:buNone/>
            </a:pPr>
            <a:br>
              <a:rPr lang="en-US"/>
            </a:br>
          </a:p>
        </p:txBody>
      </p:sp>
      <p:sp>
        <p:nvSpPr>
          <p:cNvPr id="232" name="Shape 232"/>
          <p:cNvSpPr txBox="1"/>
          <p:nvPr/>
        </p:nvSpPr>
        <p:spPr>
          <a:xfrm>
            <a:off x="324725" y="-1506675"/>
            <a:ext cx="7481400" cy="8727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Clr>
                <a:srgbClr val="000000"/>
              </a:buClr>
              <a:buSzPct val="25000"/>
              <a:buFont typeface="Arial"/>
              <a:buNone/>
            </a:pPr>
            <a:r>
              <a:rPr lang="en-US"/>
              <a:t>#124 Student Queue</a:t>
            </a:r>
          </a:p>
        </p:txBody>
      </p:sp>
      <p:sp>
        <p:nvSpPr>
          <p:cNvPr id="239" name="Shape 239"/>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b="1" lang="en-US"/>
              <a:t>Description:</a:t>
            </a:r>
          </a:p>
          <a:p>
            <a:pPr indent="-228600" lvl="0" marL="457200" marR="0" rtl="0" algn="l">
              <a:spcBef>
                <a:spcPts val="2000"/>
              </a:spcBef>
              <a:spcAft>
                <a:spcPts val="0"/>
              </a:spcAft>
            </a:pPr>
            <a:r>
              <a:rPr lang="en-US"/>
              <a:t>Second Split of the first features Story.</a:t>
            </a:r>
          </a:p>
          <a:p>
            <a:pPr indent="-228600" lvl="0" marL="457200" marR="0" rtl="0" algn="l">
              <a:spcBef>
                <a:spcPts val="2000"/>
              </a:spcBef>
              <a:spcAft>
                <a:spcPts val="0"/>
              </a:spcAft>
            </a:pPr>
            <a:r>
              <a:rPr lang="en-US"/>
              <a:t>A queue with a sign in of walk in students</a:t>
            </a:r>
          </a:p>
          <a:p>
            <a:pPr indent="0" lvl="0" marL="0" marR="0" rtl="0" algn="l">
              <a:spcBef>
                <a:spcPts val="2000"/>
              </a:spcBef>
              <a:spcAft>
                <a:spcPts val="0"/>
              </a:spcAft>
              <a:buNone/>
            </a:pPr>
            <a:r>
              <a:rPr b="1" lang="en-US"/>
              <a:t>Acceptance Criteria:</a:t>
            </a:r>
          </a:p>
          <a:p>
            <a:pPr indent="-228600" lvl="0" marL="457200" marR="0" rtl="0" algn="l">
              <a:spcBef>
                <a:spcPts val="2000"/>
              </a:spcBef>
              <a:spcAft>
                <a:spcPts val="0"/>
              </a:spcAft>
              <a:buAutoNum type="arabicPeriod"/>
            </a:pPr>
            <a:r>
              <a:rPr lang="en-US"/>
              <a:t>A queue displaying walk in students at the front desk computer</a:t>
            </a:r>
          </a:p>
          <a:p>
            <a:pPr indent="-228600" lvl="0" marL="457200" marR="0" rtl="0" algn="l">
              <a:spcBef>
                <a:spcPts val="2000"/>
              </a:spcBef>
              <a:spcAft>
                <a:spcPts val="0"/>
              </a:spcAft>
              <a:buAutoNum type="arabicPeriod"/>
            </a:pPr>
            <a:r>
              <a:rPr lang="en-US"/>
              <a:t>The same queue should be displayed in another page, to be  displayed for everyone to see.</a:t>
            </a:r>
            <a:br>
              <a:rPr lang="en-US"/>
            </a:b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t>#129 Admin Login</a:t>
            </a:r>
          </a:p>
        </p:txBody>
      </p:sp>
      <p:sp>
        <p:nvSpPr>
          <p:cNvPr id="246" name="Shape 246"/>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b="1" lang="en-US"/>
              <a:t>Description:</a:t>
            </a:r>
          </a:p>
          <a:p>
            <a:pPr indent="-228600" lvl="0" marL="457200" marR="0" rtl="0" algn="l">
              <a:spcBef>
                <a:spcPts val="2000"/>
              </a:spcBef>
              <a:spcAft>
                <a:spcPts val="0"/>
              </a:spcAft>
            </a:pPr>
            <a:r>
              <a:rPr lang="en-US"/>
              <a:t>As an admin i would like to add/remove/ or edit user accounts</a:t>
            </a:r>
          </a:p>
          <a:p>
            <a:pPr indent="0" lvl="0" marL="0" marR="0" rtl="0" algn="l">
              <a:spcBef>
                <a:spcPts val="2000"/>
              </a:spcBef>
              <a:spcAft>
                <a:spcPts val="0"/>
              </a:spcAft>
              <a:buNone/>
            </a:pPr>
            <a:br>
              <a:rPr lang="en-US"/>
            </a:br>
            <a:r>
              <a:rPr b="1" lang="en-US"/>
              <a:t>Acceptance Criteria:</a:t>
            </a:r>
          </a:p>
          <a:p>
            <a:pPr indent="-228600" lvl="0" marL="457200" marR="0" rtl="0" algn="l">
              <a:spcBef>
                <a:spcPts val="2000"/>
              </a:spcBef>
              <a:spcAft>
                <a:spcPts val="0"/>
              </a:spcAft>
              <a:buAutoNum type="arabicPeriod"/>
            </a:pPr>
            <a:r>
              <a:rPr lang="en-US"/>
              <a:t>Able to add/ remove or edit user accounts.</a:t>
            </a:r>
          </a:p>
          <a:p>
            <a:pPr indent="-228600" lvl="0" marL="457200" marR="0" rtl="0" algn="l">
              <a:spcBef>
                <a:spcPts val="2000"/>
              </a:spcBef>
              <a:spcAft>
                <a:spcPts val="0"/>
              </a:spcAft>
              <a:buAutoNum type="arabicPeriod"/>
            </a:pPr>
            <a:r>
              <a:rPr lang="en-US"/>
              <a:t>Cannot remove itself</a:t>
            </a:r>
            <a:br>
              <a:rPr lang="en-US"/>
            </a:b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779475" y="381000"/>
            <a:ext cx="7583400" cy="1383000"/>
          </a:xfrm>
          <a:prstGeom prst="rect">
            <a:avLst/>
          </a:prstGeom>
          <a:noFill/>
          <a:ln>
            <a:noFill/>
          </a:ln>
        </p:spPr>
        <p:txBody>
          <a:bodyPr anchorCtr="0" anchor="b" bIns="45700" lIns="91425" rIns="91425" tIns="45700">
            <a:noAutofit/>
          </a:bodyPr>
          <a:lstStyle/>
          <a:p>
            <a:pPr lvl="0" marR="101600" rtl="0">
              <a:lnSpc>
                <a:spcPct val="133636"/>
              </a:lnSpc>
              <a:spcBef>
                <a:spcPts val="0"/>
              </a:spcBef>
              <a:buClr>
                <a:schemeClr val="dk1"/>
              </a:buClr>
              <a:buSzPct val="36666"/>
              <a:buFont typeface="Arial"/>
              <a:buNone/>
            </a:pPr>
            <a:r>
              <a:rPr lang="en-US" sz="3000"/>
              <a:t>#131 Notify Advisor When Student is on the Way</a:t>
            </a:r>
          </a:p>
        </p:txBody>
      </p:sp>
      <p:sp>
        <p:nvSpPr>
          <p:cNvPr id="253" name="Shape 253"/>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b="1" lang="en-US"/>
              <a:t>Description:</a:t>
            </a:r>
          </a:p>
          <a:p>
            <a:pPr indent="-228600" lvl="0" marL="457200" marR="0" rtl="0" algn="l">
              <a:spcBef>
                <a:spcPts val="2000"/>
              </a:spcBef>
              <a:spcAft>
                <a:spcPts val="0"/>
              </a:spcAft>
            </a:pPr>
            <a:r>
              <a:rPr lang="en-US"/>
              <a:t>As an advisor I want to be notified when a student is sent my way.</a:t>
            </a:r>
          </a:p>
          <a:p>
            <a:pPr indent="0" lvl="0" marL="0" marR="0" rtl="0" algn="l">
              <a:spcBef>
                <a:spcPts val="2000"/>
              </a:spcBef>
              <a:spcAft>
                <a:spcPts val="0"/>
              </a:spcAft>
              <a:buNone/>
            </a:pPr>
            <a:r>
              <a:rPr b="1" lang="en-US"/>
              <a:t>Acceptance Criteria:</a:t>
            </a:r>
          </a:p>
          <a:p>
            <a:pPr indent="-228600" lvl="0" marL="457200" marR="0" rtl="0" algn="l">
              <a:spcBef>
                <a:spcPts val="2000"/>
              </a:spcBef>
              <a:spcAft>
                <a:spcPts val="0"/>
              </a:spcAft>
              <a:buAutoNum type="arabicPeriod"/>
            </a:pPr>
            <a:r>
              <a:rPr lang="en-US"/>
              <a:t>A pop up with sound should be displayed as a notification.  </a:t>
            </a:r>
            <a:br>
              <a:rPr lang="en-US"/>
            </a:b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t>#132 Appointment Queue</a:t>
            </a:r>
          </a:p>
        </p:txBody>
      </p:sp>
      <p:sp>
        <p:nvSpPr>
          <p:cNvPr id="260" name="Shape 260"/>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b="1" lang="en-US"/>
              <a:t>Description:</a:t>
            </a:r>
          </a:p>
          <a:p>
            <a:pPr indent="-228600" lvl="0" marL="457200" marR="0" rtl="0" algn="l">
              <a:spcBef>
                <a:spcPts val="2000"/>
              </a:spcBef>
              <a:spcAft>
                <a:spcPts val="0"/>
              </a:spcAft>
            </a:pPr>
            <a:r>
              <a:rPr lang="en-US"/>
              <a:t>As the front desk I would like to have a queue of appointment students that arrive  and sign in. </a:t>
            </a:r>
          </a:p>
          <a:p>
            <a:pPr indent="0" lvl="0" marL="0" marR="0" rtl="0" algn="l">
              <a:spcBef>
                <a:spcPts val="2000"/>
              </a:spcBef>
              <a:spcAft>
                <a:spcPts val="0"/>
              </a:spcAft>
              <a:buNone/>
            </a:pPr>
            <a:br>
              <a:rPr lang="en-US"/>
            </a:br>
            <a:r>
              <a:rPr b="1" lang="en-US"/>
              <a:t>Acceptance Criteria:</a:t>
            </a:r>
          </a:p>
          <a:p>
            <a:pPr indent="-228600" lvl="0" marL="457200" marR="0" rtl="0" algn="l">
              <a:spcBef>
                <a:spcPts val="2000"/>
              </a:spcBef>
              <a:spcAft>
                <a:spcPts val="0"/>
              </a:spcAft>
              <a:buAutoNum type="arabicPeriod"/>
            </a:pPr>
            <a:r>
              <a:rPr lang="en-US"/>
              <a:t>Student arrival time and appointment time must be displayed.</a:t>
            </a:r>
          </a:p>
          <a:p>
            <a:pPr indent="-228600" lvl="0" marL="457200" marR="0" rtl="0" algn="l">
              <a:spcBef>
                <a:spcPts val="2000"/>
              </a:spcBef>
              <a:spcAft>
                <a:spcPts val="0"/>
              </a:spcAft>
              <a:buAutoNum type="arabicPeriod"/>
            </a:pPr>
            <a:r>
              <a:rPr lang="en-US"/>
              <a:t>Student id or name must be displayed.</a:t>
            </a:r>
            <a:br>
              <a:rPr lang="en-US"/>
            </a:b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701287" y="1039725"/>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t/>
            </a:r>
            <a:endParaRPr sz="3000"/>
          </a:p>
          <a:p>
            <a:pPr indent="0" lvl="0" marL="0" marR="0" rtl="0" algn="l">
              <a:spcBef>
                <a:spcPts val="0"/>
              </a:spcBef>
              <a:spcAft>
                <a:spcPts val="0"/>
              </a:spcAft>
              <a:buSzPct val="25000"/>
              <a:buNone/>
            </a:pPr>
            <a:r>
              <a:t/>
            </a:r>
            <a:endParaRPr sz="3000"/>
          </a:p>
          <a:p>
            <a:pPr indent="0" lvl="0" marL="0" marR="0" rtl="0" algn="l">
              <a:spcBef>
                <a:spcPts val="0"/>
              </a:spcBef>
              <a:spcAft>
                <a:spcPts val="0"/>
              </a:spcAft>
              <a:buSzPct val="25000"/>
              <a:buNone/>
            </a:pPr>
            <a:r>
              <a:rPr lang="en-US" sz="3000"/>
              <a:t>#134 Notify Advisor When Appointment Student is on the Way</a:t>
            </a:r>
            <a:br>
              <a:rPr lang="en-US"/>
            </a:br>
          </a:p>
        </p:txBody>
      </p:sp>
      <p:sp>
        <p:nvSpPr>
          <p:cNvPr id="267" name="Shape 267"/>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b="1" lang="en-US"/>
              <a:t>Description:</a:t>
            </a:r>
          </a:p>
          <a:p>
            <a:pPr indent="-228600" lvl="0" marL="457200" marR="0" rtl="0" algn="l">
              <a:spcBef>
                <a:spcPts val="2000"/>
              </a:spcBef>
              <a:spcAft>
                <a:spcPts val="0"/>
              </a:spcAft>
            </a:pPr>
            <a:r>
              <a:rPr lang="en-US"/>
              <a:t>As an advisor I want to be notified when an appointment student is sent my way.</a:t>
            </a:r>
          </a:p>
          <a:p>
            <a:pPr indent="0" lvl="0" marL="0" marR="0" rtl="0" algn="l">
              <a:spcBef>
                <a:spcPts val="2000"/>
              </a:spcBef>
              <a:spcAft>
                <a:spcPts val="0"/>
              </a:spcAft>
              <a:buNone/>
            </a:pPr>
            <a:r>
              <a:rPr b="1" lang="en-US"/>
              <a:t>Acceptance Criteria:</a:t>
            </a:r>
          </a:p>
          <a:p>
            <a:pPr indent="-228600" lvl="0" marL="457200" marR="0" rtl="0" algn="l">
              <a:spcBef>
                <a:spcPts val="2000"/>
              </a:spcBef>
              <a:spcAft>
                <a:spcPts val="0"/>
              </a:spcAft>
              <a:buAutoNum type="arabicPeriod"/>
            </a:pPr>
            <a:r>
              <a:rPr lang="en-US"/>
              <a:t>A pop up with sound should be displayed as a notification. </a:t>
            </a:r>
          </a:p>
          <a:p>
            <a:pPr indent="-228600" lvl="0" marL="457200" marR="0" rtl="0" algn="l">
              <a:spcBef>
                <a:spcPts val="2000"/>
              </a:spcBef>
              <a:spcAft>
                <a:spcPts val="0"/>
              </a:spcAft>
              <a:buAutoNum type="arabicPeriod"/>
            </a:pPr>
            <a:r>
              <a:rPr lang="en-US"/>
              <a:t>Name of student should be displayed in the notification.    </a:t>
            </a:r>
            <a:br>
              <a:rPr lang="en-US"/>
            </a:b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sz="3000"/>
              <a:t>System Test Case:Advisor Signals Front Desk</a:t>
            </a:r>
          </a:p>
        </p:txBody>
      </p:sp>
      <p:pic>
        <p:nvPicPr>
          <p:cNvPr id="274" name="Shape 274"/>
          <p:cNvPicPr preferRelativeResize="0"/>
          <p:nvPr/>
        </p:nvPicPr>
        <p:blipFill>
          <a:blip r:embed="rId3">
            <a:alphaModFix/>
          </a:blip>
          <a:stretch>
            <a:fillRect/>
          </a:stretch>
        </p:blipFill>
        <p:spPr>
          <a:xfrm>
            <a:off x="555050" y="1807150"/>
            <a:ext cx="7418799" cy="38299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779462" y="381000"/>
            <a:ext cx="7583400" cy="1044600"/>
          </a:xfrm>
          <a:prstGeom prst="rect">
            <a:avLst/>
          </a:prstGeom>
        </p:spPr>
        <p:txBody>
          <a:bodyPr anchorCtr="0" anchor="b" bIns="91425" lIns="91425" rIns="91425" tIns="91425">
            <a:noAutofit/>
          </a:bodyPr>
          <a:lstStyle/>
          <a:p>
            <a:pPr lvl="0" rtl="0">
              <a:spcBef>
                <a:spcPts val="0"/>
              </a:spcBef>
              <a:buNone/>
            </a:pPr>
            <a:r>
              <a:rPr lang="en-US" sz="3000"/>
              <a:t>System Test Case:Student Queue</a:t>
            </a:r>
          </a:p>
        </p:txBody>
      </p:sp>
      <p:pic>
        <p:nvPicPr>
          <p:cNvPr id="281" name="Shape 281"/>
          <p:cNvPicPr preferRelativeResize="0"/>
          <p:nvPr/>
        </p:nvPicPr>
        <p:blipFill>
          <a:blip r:embed="rId3">
            <a:alphaModFix/>
          </a:blip>
          <a:stretch>
            <a:fillRect/>
          </a:stretch>
        </p:blipFill>
        <p:spPr>
          <a:xfrm>
            <a:off x="1152525" y="1487074"/>
            <a:ext cx="6556274" cy="424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288" name="Shape 288"/>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001D4D"/>
              </a:buClr>
              <a:buSzPct val="100000"/>
              <a:buFont typeface="Noto Sans Symbols"/>
              <a:buChar char="●"/>
            </a:pPr>
            <a:r>
              <a:rPr lang="en-US"/>
              <a:t>The main purpose of the Advisor Availability System is to facilitate communication between the front desk and the Advisors in their offices. This allows for a more efficient use of the advisors and the front desk attendant’s time.The need for the front desk attendant to walk to an advisor's office is significantly reduced.</a:t>
            </a:r>
          </a:p>
          <a:p>
            <a:pPr indent="0" lvl="0" marL="0" marR="0" rtl="0" algn="l">
              <a:spcBef>
                <a:spcPts val="0"/>
              </a:spcBef>
              <a:spcAft>
                <a:spcPts val="0"/>
              </a:spcAft>
              <a:buNone/>
            </a:pPr>
            <a:r>
              <a:t/>
            </a:r>
            <a:endParaRPr/>
          </a:p>
          <a:p>
            <a:pPr indent="0" lvl="0" marL="0" marR="0" rtl="0" algn="l">
              <a:spcBef>
                <a:spcPts val="0"/>
              </a:spcBef>
              <a:spcAft>
                <a:spcPts val="0"/>
              </a:spcAft>
              <a:buNone/>
            </a:pPr>
            <a:r>
              <a:rPr lang="en-US"/>
              <a:t>Contributions:</a:t>
            </a:r>
          </a:p>
          <a:p>
            <a:pPr indent="-282575" lvl="0" marL="282575" marR="0" rtl="0" algn="l">
              <a:spcBef>
                <a:spcPts val="0"/>
              </a:spcBef>
              <a:spcAft>
                <a:spcPts val="0"/>
              </a:spcAft>
              <a:buClr>
                <a:srgbClr val="001D4D"/>
              </a:buClr>
              <a:buSzPct val="100000"/>
              <a:buFont typeface="Noto Sans Symbols"/>
              <a:buChar char="●"/>
            </a:pPr>
            <a:r>
              <a:rPr lang="en-US"/>
              <a:t>Jean and I contributed to everything in the project except for the imported libraries.</a:t>
            </a:r>
          </a:p>
          <a:p>
            <a:pPr indent="0" lvl="0" marL="0" marR="0" rtl="0" algn="l">
              <a:spcBef>
                <a:spcPts val="0"/>
              </a:spcBef>
              <a:spcAft>
                <a:spcPts val="0"/>
              </a:spcAft>
              <a:buNone/>
            </a:pPr>
            <a:r>
              <a:rPr lang="en-US"/>
              <a:t> </a:t>
            </a:r>
          </a:p>
          <a:p>
            <a:pPr indent="0" lvl="0" marL="0" marR="0" rtl="0" algn="l">
              <a:spcBef>
                <a:spcPts val="2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60" name="Shape 160"/>
          <p:cNvSpPr txBox="1"/>
          <p:nvPr>
            <p:ph idx="1" type="body"/>
          </p:nvPr>
        </p:nvSpPr>
        <p:spPr>
          <a:xfrm>
            <a:off x="780250" y="1562975"/>
            <a:ext cx="7583400" cy="4208400"/>
          </a:xfrm>
          <a:prstGeom prst="rect">
            <a:avLst/>
          </a:prstGeom>
          <a:noFill/>
          <a:ln>
            <a:noFill/>
          </a:ln>
        </p:spPr>
        <p:txBody>
          <a:bodyPr anchorCtr="0" anchor="t" bIns="45700" lIns="91425" rIns="91425" tIns="45700">
            <a:noAutofit/>
          </a:bodyPr>
          <a:lstStyle/>
          <a:p>
            <a:pPr indent="0" lvl="0" marL="0" marR="0" rtl="0" algn="l">
              <a:lnSpc>
                <a:spcPct val="100000"/>
              </a:lnSpc>
              <a:spcBef>
                <a:spcPts val="2000"/>
              </a:spcBef>
              <a:spcAft>
                <a:spcPts val="0"/>
              </a:spcAft>
              <a:buNone/>
            </a:pPr>
            <a:r>
              <a:rPr lang="en-US" sz="1800"/>
              <a:t>Problem:</a:t>
            </a:r>
          </a:p>
          <a:p>
            <a:pPr indent="-282575" lvl="0" marL="282575" marR="0" rtl="0" algn="l">
              <a:lnSpc>
                <a:spcPct val="100000"/>
              </a:lnSpc>
              <a:spcBef>
                <a:spcPts val="2000"/>
              </a:spcBef>
              <a:spcAft>
                <a:spcPts val="0"/>
              </a:spcAft>
              <a:buClr>
                <a:srgbClr val="001D4D"/>
              </a:buClr>
              <a:buSzPct val="100000"/>
              <a:buFont typeface="Noto Sans Symbols"/>
              <a:buChar char="●"/>
            </a:pPr>
            <a:r>
              <a:rPr lang="en-US" sz="1800"/>
              <a:t>Communication between the front desk and advisors at their office is very inefficient currently. The front desk attendant has to walk over to each advisor in order to alert them of an incoming student. This is very time consuming, especially if  the number of advisors increases.</a:t>
            </a:r>
          </a:p>
          <a:p>
            <a:pPr indent="0" lvl="0" marL="0" marR="0" rtl="0" algn="l">
              <a:lnSpc>
                <a:spcPct val="100000"/>
              </a:lnSpc>
              <a:spcBef>
                <a:spcPts val="2000"/>
              </a:spcBef>
              <a:spcAft>
                <a:spcPts val="0"/>
              </a:spcAft>
              <a:buNone/>
            </a:pPr>
            <a:r>
              <a:rPr lang="en-US" sz="1800"/>
              <a:t>Current System:</a:t>
            </a:r>
          </a:p>
          <a:p>
            <a:pPr indent="-282575" lvl="0" marL="282575" marR="0" rtl="0" algn="l">
              <a:lnSpc>
                <a:spcPct val="100000"/>
              </a:lnSpc>
              <a:spcBef>
                <a:spcPts val="2000"/>
              </a:spcBef>
              <a:spcAft>
                <a:spcPts val="0"/>
              </a:spcAft>
              <a:buClr>
                <a:srgbClr val="001D4D"/>
              </a:buClr>
              <a:buSzPct val="100000"/>
              <a:buFont typeface="Noto Sans Symbols"/>
              <a:buChar char="●"/>
            </a:pPr>
            <a:r>
              <a:rPr lang="en-US" sz="1800"/>
              <a:t>The current system is not digital, so the only way to notify advisors is by phone or by walking to the office of each advisor.</a:t>
            </a:r>
            <a:br>
              <a:rPr lang="en-US" sz="1800"/>
            </a:b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Thank you. Any questions?</a:t>
            </a:r>
          </a:p>
        </p:txBody>
      </p:sp>
      <p:sp>
        <p:nvSpPr>
          <p:cNvPr id="295" name="Shape 295"/>
          <p:cNvSpPr txBox="1"/>
          <p:nvPr/>
        </p:nvSpPr>
        <p:spPr>
          <a:xfrm>
            <a:off x="1207950" y="1597600"/>
            <a:ext cx="7481400" cy="872700"/>
          </a:xfrm>
          <a:prstGeom prst="rect">
            <a:avLst/>
          </a:prstGeom>
          <a:noFill/>
          <a:ln>
            <a:noFill/>
          </a:ln>
        </p:spPr>
        <p:txBody>
          <a:bodyPr anchorCtr="0" anchor="t" bIns="91425" lIns="91425" rIns="91425" tIns="91425">
            <a:noAutofit/>
          </a:bodyPr>
          <a:lstStyle/>
          <a:p>
            <a:pPr lvl="0">
              <a:spcBef>
                <a:spcPts val="0"/>
              </a:spcBef>
              <a:buNone/>
            </a:pPr>
            <a:r>
              <a:rPr lang="en-US" sz="2400"/>
              <a:t>Hector Borges:</a:t>
            </a:r>
            <a:r>
              <a:rPr lang="en-US" sz="2400" u="sng">
                <a:solidFill>
                  <a:schemeClr val="hlink"/>
                </a:solidFill>
                <a:hlinkClick r:id="rId3"/>
              </a:rPr>
              <a:t>hborg004@fiu.edu</a:t>
            </a:r>
          </a:p>
          <a:p>
            <a:pPr lvl="0">
              <a:spcBef>
                <a:spcPts val="0"/>
              </a:spcBef>
              <a:buNone/>
            </a:pPr>
            <a:r>
              <a:rPr lang="en-US" sz="2400"/>
              <a:t>Jean Tovar:     jtova007@fiu.edu </a:t>
            </a:r>
            <a:r>
              <a:rPr lang="en-US"/>
              <a:t> </a:t>
            </a:r>
          </a:p>
        </p:txBody>
      </p:sp>
      <p:pic>
        <p:nvPicPr>
          <p:cNvPr id="296" name="Shape 296"/>
          <p:cNvPicPr preferRelativeResize="0"/>
          <p:nvPr/>
        </p:nvPicPr>
        <p:blipFill>
          <a:blip r:embed="rId4">
            <a:alphaModFix/>
          </a:blip>
          <a:stretch>
            <a:fillRect/>
          </a:stretch>
        </p:blipFill>
        <p:spPr>
          <a:xfrm>
            <a:off x="779475" y="2470299"/>
            <a:ext cx="5136350" cy="4082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a:t>
            </a:r>
            <a:r>
              <a:rPr lang="en-US"/>
              <a:t>n:</a:t>
            </a:r>
          </a:p>
        </p:txBody>
      </p:sp>
      <p:sp>
        <p:nvSpPr>
          <p:cNvPr id="167" name="Shape 167"/>
          <p:cNvSpPr txBox="1"/>
          <p:nvPr>
            <p:ph idx="1" type="body"/>
          </p:nvPr>
        </p:nvSpPr>
        <p:spPr>
          <a:xfrm>
            <a:off x="779475" y="1537000"/>
            <a:ext cx="7583400" cy="1320600"/>
          </a:xfrm>
          <a:prstGeom prst="rect">
            <a:avLst/>
          </a:prstGeom>
          <a:noFill/>
          <a:ln>
            <a:noFill/>
          </a:ln>
        </p:spPr>
        <p:txBody>
          <a:bodyPr anchorCtr="0" anchor="t" bIns="45700" lIns="91425" rIns="91425" tIns="45700">
            <a:noAutofit/>
          </a:bodyPr>
          <a:lstStyle/>
          <a:p>
            <a:pPr indent="-342900" lvl="0" marL="457200" marR="0" rtl="0" algn="l">
              <a:lnSpc>
                <a:spcPct val="100000"/>
              </a:lnSpc>
              <a:spcBef>
                <a:spcPts val="2000"/>
              </a:spcBef>
              <a:spcAft>
                <a:spcPts val="0"/>
              </a:spcAft>
              <a:buSzPct val="100000"/>
            </a:pPr>
            <a:r>
              <a:rPr lang="en-US" sz="1800"/>
              <a:t>The new systems allows for advisors to notify the front desk of their Availability status and for front desk to send students to the advisor's office based on the advisor's availability. </a:t>
            </a:r>
          </a:p>
        </p:txBody>
      </p:sp>
      <p:pic>
        <p:nvPicPr>
          <p:cNvPr id="168" name="Shape 168"/>
          <p:cNvPicPr preferRelativeResize="0"/>
          <p:nvPr/>
        </p:nvPicPr>
        <p:blipFill>
          <a:blip r:embed="rId3">
            <a:alphaModFix/>
          </a:blip>
          <a:stretch>
            <a:fillRect/>
          </a:stretch>
        </p:blipFill>
        <p:spPr>
          <a:xfrm>
            <a:off x="2204600" y="2698250"/>
            <a:ext cx="3765110" cy="369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175" name="Shape 175"/>
          <p:cNvSpPr txBox="1"/>
          <p:nvPr>
            <p:ph idx="1" type="body"/>
          </p:nvPr>
        </p:nvSpPr>
        <p:spPr>
          <a:xfrm>
            <a:off x="765212" y="1819825"/>
            <a:ext cx="7583400" cy="4208400"/>
          </a:xfrm>
          <a:prstGeom prst="rect">
            <a:avLst/>
          </a:prstGeom>
          <a:noFill/>
          <a:ln>
            <a:noFill/>
          </a:ln>
        </p:spPr>
        <p:txBody>
          <a:bodyPr anchorCtr="0" anchor="t" bIns="45700" lIns="91425" rIns="91425" tIns="45700">
            <a:noAutofit/>
          </a:bodyPr>
          <a:lstStyle/>
          <a:p>
            <a:pPr indent="0" lvl="0" marL="0" rtl="0">
              <a:spcBef>
                <a:spcPts val="0"/>
              </a:spcBef>
              <a:buNone/>
            </a:pPr>
            <a:r>
              <a:rPr lang="en-US" sz="1800">
                <a:solidFill>
                  <a:schemeClr val="dk1"/>
                </a:solidFill>
                <a:latin typeface="Times New Roman"/>
                <a:ea typeface="Times New Roman"/>
                <a:cs typeface="Times New Roman"/>
                <a:sym typeface="Times New Roman"/>
              </a:rPr>
              <a:t>The architectural pattern used is a 2-tier client/server architecture. The application layer contains UI and application logic while  the data layer contains the database with user information. </a:t>
            </a:r>
          </a:p>
        </p:txBody>
      </p:sp>
      <p:sp>
        <p:nvSpPr>
          <p:cNvPr id="176" name="Shape 176"/>
          <p:cNvSpPr/>
          <p:nvPr/>
        </p:nvSpPr>
        <p:spPr>
          <a:xfrm>
            <a:off x="1448962" y="2935550"/>
            <a:ext cx="1604100" cy="9195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Advisor Logic</a:t>
            </a:r>
          </a:p>
        </p:txBody>
      </p:sp>
      <p:sp>
        <p:nvSpPr>
          <p:cNvPr id="177" name="Shape 177"/>
          <p:cNvSpPr/>
          <p:nvPr/>
        </p:nvSpPr>
        <p:spPr>
          <a:xfrm>
            <a:off x="5874890" y="2935550"/>
            <a:ext cx="1604100" cy="9195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Admin Logic </a:t>
            </a:r>
          </a:p>
        </p:txBody>
      </p:sp>
      <p:sp>
        <p:nvSpPr>
          <p:cNvPr id="178" name="Shape 178"/>
          <p:cNvSpPr/>
          <p:nvPr/>
        </p:nvSpPr>
        <p:spPr>
          <a:xfrm>
            <a:off x="3754871" y="2935550"/>
            <a:ext cx="1604100" cy="9195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Front Desk Logic</a:t>
            </a:r>
          </a:p>
        </p:txBody>
      </p:sp>
      <p:sp>
        <p:nvSpPr>
          <p:cNvPr id="179" name="Shape 179"/>
          <p:cNvSpPr/>
          <p:nvPr/>
        </p:nvSpPr>
        <p:spPr>
          <a:xfrm>
            <a:off x="3626800" y="4854165"/>
            <a:ext cx="1873500" cy="9993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    Database</a:t>
            </a:r>
          </a:p>
        </p:txBody>
      </p:sp>
      <p:cxnSp>
        <p:nvCxnSpPr>
          <p:cNvPr id="180" name="Shape 180"/>
          <p:cNvCxnSpPr>
            <a:stCxn id="176" idx="2"/>
            <a:endCxn id="179" idx="0"/>
          </p:cNvCxnSpPr>
          <p:nvPr/>
        </p:nvCxnSpPr>
        <p:spPr>
          <a:xfrm>
            <a:off x="2251012" y="3855050"/>
            <a:ext cx="2312400" cy="999000"/>
          </a:xfrm>
          <a:prstGeom prst="straightConnector1">
            <a:avLst/>
          </a:prstGeom>
          <a:noFill/>
          <a:ln cap="flat" cmpd="sng" w="9525">
            <a:solidFill>
              <a:srgbClr val="000000"/>
            </a:solidFill>
            <a:prstDash val="solid"/>
            <a:round/>
            <a:headEnd len="lg" w="lg" type="none"/>
            <a:tailEnd len="lg" w="lg" type="none"/>
          </a:ln>
        </p:spPr>
      </p:cxnSp>
      <p:cxnSp>
        <p:nvCxnSpPr>
          <p:cNvPr id="181" name="Shape 181"/>
          <p:cNvCxnSpPr>
            <a:stCxn id="178" idx="2"/>
            <a:endCxn id="179" idx="0"/>
          </p:cNvCxnSpPr>
          <p:nvPr/>
        </p:nvCxnSpPr>
        <p:spPr>
          <a:xfrm>
            <a:off x="4556921" y="3855050"/>
            <a:ext cx="6600" cy="999000"/>
          </a:xfrm>
          <a:prstGeom prst="straightConnector1">
            <a:avLst/>
          </a:prstGeom>
          <a:noFill/>
          <a:ln cap="flat" cmpd="sng" w="9525">
            <a:solidFill>
              <a:srgbClr val="000000"/>
            </a:solidFill>
            <a:prstDash val="solid"/>
            <a:round/>
            <a:headEnd len="lg" w="lg" type="none"/>
            <a:tailEnd len="lg" w="lg" type="none"/>
          </a:ln>
        </p:spPr>
      </p:cxnSp>
      <p:cxnSp>
        <p:nvCxnSpPr>
          <p:cNvPr id="182" name="Shape 182"/>
          <p:cNvCxnSpPr>
            <a:stCxn id="177" idx="2"/>
            <a:endCxn id="179" idx="0"/>
          </p:cNvCxnSpPr>
          <p:nvPr/>
        </p:nvCxnSpPr>
        <p:spPr>
          <a:xfrm flipH="1">
            <a:off x="4563440" y="3855050"/>
            <a:ext cx="2113500" cy="999000"/>
          </a:xfrm>
          <a:prstGeom prst="straightConnector1">
            <a:avLst/>
          </a:prstGeom>
          <a:noFill/>
          <a:ln cap="flat" cmpd="sng" w="9525">
            <a:solidFill>
              <a:srgbClr val="000000"/>
            </a:solidFill>
            <a:prstDash val="solid"/>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pic>
        <p:nvPicPr>
          <p:cNvPr id="189" name="Shape 189"/>
          <p:cNvPicPr preferRelativeResize="0"/>
          <p:nvPr/>
        </p:nvPicPr>
        <p:blipFill>
          <a:blip r:embed="rId3">
            <a:alphaModFix/>
          </a:blip>
          <a:stretch>
            <a:fillRect/>
          </a:stretch>
        </p:blipFill>
        <p:spPr>
          <a:xfrm>
            <a:off x="889450" y="1471200"/>
            <a:ext cx="6400800" cy="494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196" name="Shape 196"/>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1.#130 Front Desk Login            </a:t>
            </a:r>
          </a:p>
          <a:p>
            <a:pPr indent="0" lvl="0" marL="0" marR="0" rtl="0" algn="l">
              <a:spcBef>
                <a:spcPts val="2000"/>
              </a:spcBef>
              <a:spcAft>
                <a:spcPts val="0"/>
              </a:spcAft>
              <a:buNone/>
            </a:pPr>
            <a:r>
              <a:rPr lang="en-US"/>
              <a:t>2.# 128 Multiple User Login    </a:t>
            </a:r>
          </a:p>
          <a:p>
            <a:pPr indent="0" lvl="0" marL="0" marR="0" rtl="0" algn="l">
              <a:spcBef>
                <a:spcPts val="2000"/>
              </a:spcBef>
              <a:spcAft>
                <a:spcPts val="0"/>
              </a:spcAft>
              <a:buNone/>
            </a:pPr>
            <a:r>
              <a:rPr lang="en-US"/>
              <a:t>3.#123 Advisor Signals Front Desk  </a:t>
            </a:r>
          </a:p>
          <a:p>
            <a:pPr indent="0" lvl="0" marL="0" marR="0" rtl="0" algn="l">
              <a:spcBef>
                <a:spcPts val="2000"/>
              </a:spcBef>
              <a:spcAft>
                <a:spcPts val="0"/>
              </a:spcAft>
              <a:buNone/>
            </a:pPr>
            <a:r>
              <a:rPr lang="en-US"/>
              <a:t>4.#127 Notification Alert</a:t>
            </a:r>
          </a:p>
          <a:p>
            <a:pPr indent="0" lvl="0" marL="0" marR="0" rtl="0" algn="l">
              <a:spcBef>
                <a:spcPts val="2000"/>
              </a:spcBef>
              <a:spcAft>
                <a:spcPts val="0"/>
              </a:spcAft>
              <a:buNone/>
            </a:pPr>
            <a:r>
              <a:rPr lang="en-US"/>
              <a:t>5.#124 Student Queue </a:t>
            </a:r>
          </a:p>
          <a:p>
            <a:pPr indent="0" lvl="0" marL="0" marR="0" rtl="0" algn="l">
              <a:spcBef>
                <a:spcPts val="2000"/>
              </a:spcBef>
              <a:spcAft>
                <a:spcPts val="0"/>
              </a:spcAft>
              <a:buNone/>
            </a:pPr>
            <a:r>
              <a:rPr lang="en-US"/>
              <a:t>6.# 129 Admin Login</a:t>
            </a: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User Stories Cont.</a:t>
            </a:r>
          </a:p>
        </p:txBody>
      </p:sp>
      <p:sp>
        <p:nvSpPr>
          <p:cNvPr id="203" name="Shape 203"/>
          <p:cNvSpPr txBox="1"/>
          <p:nvPr>
            <p:ph idx="1" type="body"/>
          </p:nvPr>
        </p:nvSpPr>
        <p:spPr>
          <a:xfrm>
            <a:off x="779462" y="1828800"/>
            <a:ext cx="7583400" cy="4208400"/>
          </a:xfrm>
          <a:prstGeom prst="rect">
            <a:avLst/>
          </a:prstGeom>
        </p:spPr>
        <p:txBody>
          <a:bodyPr anchorCtr="0" anchor="t" bIns="91425" lIns="91425" rIns="91425" tIns="91425">
            <a:noAutofit/>
          </a:bodyPr>
          <a:lstStyle/>
          <a:p>
            <a:pPr lvl="0">
              <a:spcBef>
                <a:spcPts val="0"/>
              </a:spcBef>
              <a:buNone/>
            </a:pPr>
            <a:r>
              <a:rPr lang="en-US"/>
              <a:t>7. # Notify Advisor When Student is on the way</a:t>
            </a:r>
          </a:p>
          <a:p>
            <a:pPr lvl="0">
              <a:spcBef>
                <a:spcPts val="0"/>
              </a:spcBef>
              <a:buNone/>
            </a:pPr>
            <a:r>
              <a:rPr lang="en-US"/>
              <a:t>8. # 132 Appointment queue</a:t>
            </a:r>
          </a:p>
          <a:p>
            <a:pPr lvl="0">
              <a:spcBef>
                <a:spcPts val="0"/>
              </a:spcBef>
              <a:buNone/>
            </a:pPr>
            <a:r>
              <a:rPr lang="en-US"/>
              <a:t>9. # 134 Notify Advisor when Appointment Student is sent</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Clr>
                <a:srgbClr val="000000"/>
              </a:buClr>
              <a:buSzPct val="25000"/>
              <a:buFont typeface="Arial"/>
              <a:buNone/>
            </a:pPr>
            <a:r>
              <a:rPr lang="en-US"/>
              <a:t>#130 Front Desk Login</a:t>
            </a:r>
          </a:p>
        </p:txBody>
      </p:sp>
      <p:sp>
        <p:nvSpPr>
          <p:cNvPr id="210" name="Shape 210"/>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b="1" lang="en-US"/>
              <a:t>Description:</a:t>
            </a:r>
          </a:p>
          <a:p>
            <a:pPr indent="-228600" lvl="0" marL="457200" marR="0" rtl="0" algn="l">
              <a:spcBef>
                <a:spcPts val="2000"/>
              </a:spcBef>
              <a:spcAft>
                <a:spcPts val="0"/>
              </a:spcAft>
            </a:pPr>
            <a:r>
              <a:rPr lang="en-US"/>
              <a:t>As the front desk i want to log in to view the appropriate front desk information.</a:t>
            </a:r>
          </a:p>
          <a:p>
            <a:pPr indent="0" lvl="0" marL="0" marR="0" rtl="0" algn="l">
              <a:spcBef>
                <a:spcPts val="2000"/>
              </a:spcBef>
              <a:spcAft>
                <a:spcPts val="0"/>
              </a:spcAft>
              <a:buNone/>
            </a:pPr>
            <a:br>
              <a:rPr lang="en-US"/>
            </a:br>
            <a:r>
              <a:rPr b="1" lang="en-US"/>
              <a:t>Acceptance Criteria:</a:t>
            </a:r>
          </a:p>
          <a:p>
            <a:pPr indent="-228600" lvl="0" marL="457200" marR="0" rtl="0" algn="l">
              <a:spcBef>
                <a:spcPts val="2000"/>
              </a:spcBef>
              <a:spcAft>
                <a:spcPts val="0"/>
              </a:spcAft>
              <a:buAutoNum type="arabicPeriod"/>
            </a:pPr>
            <a:r>
              <a:rPr lang="en-US"/>
              <a:t>Front desk must have a login account</a:t>
            </a:r>
          </a:p>
          <a:p>
            <a:pPr indent="-228600" lvl="0" marL="457200" marR="0" rtl="0" algn="l">
              <a:spcBef>
                <a:spcPts val="2000"/>
              </a:spcBef>
              <a:spcAft>
                <a:spcPts val="0"/>
              </a:spcAft>
              <a:buAutoNum type="arabicPeriod"/>
            </a:pPr>
            <a:r>
              <a:rPr lang="en-US"/>
              <a:t>Table of advisors must be displayed in front desk</a:t>
            </a:r>
            <a:br>
              <a:rPr lang="en-US"/>
            </a:b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Clr>
                <a:srgbClr val="000000"/>
              </a:buClr>
              <a:buSzPct val="25000"/>
              <a:buFont typeface="Arial"/>
              <a:buNone/>
            </a:pPr>
            <a:r>
              <a:rPr lang="en-US"/>
              <a:t>#128 Multiple User Login</a:t>
            </a:r>
          </a:p>
        </p:txBody>
      </p:sp>
      <p:sp>
        <p:nvSpPr>
          <p:cNvPr id="217" name="Shape 217"/>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b="1" lang="en-US"/>
              <a:t>Description:</a:t>
            </a:r>
          </a:p>
          <a:p>
            <a:pPr indent="-228600" lvl="0" marL="457200" marR="0" rtl="0" algn="l">
              <a:spcBef>
                <a:spcPts val="2000"/>
              </a:spcBef>
              <a:spcAft>
                <a:spcPts val="0"/>
              </a:spcAft>
            </a:pPr>
            <a:r>
              <a:rPr lang="en-US"/>
              <a:t>As a user i want to be able to log in with different advisor  accounts</a:t>
            </a:r>
          </a:p>
          <a:p>
            <a:pPr indent="0" lvl="0" marL="0" marR="0" rtl="0" algn="l">
              <a:spcBef>
                <a:spcPts val="2000"/>
              </a:spcBef>
              <a:spcAft>
                <a:spcPts val="0"/>
              </a:spcAft>
              <a:buNone/>
            </a:pPr>
            <a:r>
              <a:rPr b="1" lang="en-US"/>
              <a:t>Acceptance Criteria:</a:t>
            </a:r>
          </a:p>
          <a:p>
            <a:pPr indent="-228600" lvl="0" marL="457200" marR="0" rtl="0" algn="l">
              <a:spcBef>
                <a:spcPts val="2000"/>
              </a:spcBef>
              <a:spcAft>
                <a:spcPts val="0"/>
              </a:spcAft>
              <a:buAutoNum type="arabicPeriod"/>
            </a:pPr>
            <a:r>
              <a:rPr lang="en-US"/>
              <a:t>Multiply advisors must be able to log in simultaneously and post their statuses.</a:t>
            </a:r>
          </a:p>
          <a:p>
            <a:pPr indent="-228600" lvl="0" marL="457200" marR="0" rtl="0" algn="l">
              <a:spcBef>
                <a:spcPts val="2000"/>
              </a:spcBef>
              <a:spcAft>
                <a:spcPts val="0"/>
              </a:spcAft>
              <a:buAutoNum type="arabicPeriod"/>
            </a:pPr>
            <a:r>
              <a:rPr lang="en-US"/>
              <a:t> All users must also be able to log out</a:t>
            </a:r>
          </a:p>
          <a:p>
            <a:pPr indent="-228600" lvl="0" marL="457200" marR="0" rtl="0" algn="l">
              <a:spcBef>
                <a:spcPts val="2000"/>
              </a:spcBef>
              <a:spcAft>
                <a:spcPts val="0"/>
              </a:spcAft>
              <a:buAutoNum type="arabicPeriod"/>
            </a:pPr>
            <a:r>
              <a:rPr lang="en-US"/>
              <a:t>Users must be able to change their own passwords.</a:t>
            </a:r>
            <a:br>
              <a:rPr lang="en-US"/>
            </a:br>
          </a:p>
        </p:txBody>
      </p:sp>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