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8" d="100"/>
          <a:sy n="28" d="100"/>
        </p:scale>
        <p:origin x="198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 dirty="0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48" name="Shape 99"/>
          <p:cNvSpPr txBox="1"/>
          <p:nvPr/>
        </p:nvSpPr>
        <p:spPr>
          <a:xfrm>
            <a:off x="12335775" y="32693630"/>
            <a:ext cx="9975600" cy="8106051"/>
          </a:xfrm>
          <a:prstGeom prst="rect">
            <a:avLst/>
          </a:prstGeom>
          <a:noFill/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2359309" y="23056062"/>
            <a:ext cx="9975600" cy="892470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41" name="Shape 98"/>
          <p:cNvSpPr txBox="1"/>
          <p:nvPr/>
        </p:nvSpPr>
        <p:spPr>
          <a:xfrm>
            <a:off x="12335775" y="22896575"/>
            <a:ext cx="9975600" cy="9243675"/>
          </a:xfrm>
          <a:prstGeom prst="rect">
            <a:avLst/>
          </a:prstGeom>
          <a:noFill/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97"/>
          <p:cNvSpPr txBox="1"/>
          <p:nvPr/>
        </p:nvSpPr>
        <p:spPr>
          <a:xfrm>
            <a:off x="1636399" y="22896575"/>
            <a:ext cx="9753641" cy="9368775"/>
          </a:xfrm>
          <a:prstGeom prst="rect">
            <a:avLst/>
          </a:prstGeom>
          <a:noFill/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103"/>
          <p:cNvSpPr txBox="1"/>
          <p:nvPr/>
        </p:nvSpPr>
        <p:spPr>
          <a:xfrm>
            <a:off x="22947445" y="32693629"/>
            <a:ext cx="8603440" cy="8106051"/>
          </a:xfrm>
          <a:prstGeom prst="rect">
            <a:avLst/>
          </a:prstGeom>
          <a:noFill/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100"/>
          <p:cNvSpPr txBox="1"/>
          <p:nvPr/>
        </p:nvSpPr>
        <p:spPr>
          <a:xfrm>
            <a:off x="22947444" y="22896575"/>
            <a:ext cx="8521856" cy="9368750"/>
          </a:xfrm>
          <a:prstGeom prst="rect">
            <a:avLst/>
          </a:prstGeom>
          <a:noFill/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101"/>
          <p:cNvSpPr txBox="1"/>
          <p:nvPr/>
        </p:nvSpPr>
        <p:spPr>
          <a:xfrm>
            <a:off x="1631535" y="32609918"/>
            <a:ext cx="9758506" cy="8189763"/>
          </a:xfrm>
          <a:prstGeom prst="rect">
            <a:avLst/>
          </a:prstGeom>
          <a:noFill/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96"/>
          <p:cNvSpPr txBox="1"/>
          <p:nvPr/>
        </p:nvSpPr>
        <p:spPr>
          <a:xfrm>
            <a:off x="22334909" y="5828593"/>
            <a:ext cx="9215975" cy="6689789"/>
          </a:xfrm>
          <a:prstGeom prst="rect">
            <a:avLst/>
          </a:prstGeom>
          <a:noFill/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106"/>
          <p:cNvSpPr txBox="1"/>
          <p:nvPr/>
        </p:nvSpPr>
        <p:spPr>
          <a:xfrm>
            <a:off x="11524125" y="5812800"/>
            <a:ext cx="10429428" cy="6732699"/>
          </a:xfrm>
          <a:prstGeom prst="rect">
            <a:avLst/>
          </a:prstGeom>
          <a:noFill/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92"/>
          <p:cNvSpPr txBox="1"/>
          <p:nvPr/>
        </p:nvSpPr>
        <p:spPr>
          <a:xfrm>
            <a:off x="1397478" y="5828593"/>
            <a:ext cx="9815822" cy="6716906"/>
          </a:xfrm>
          <a:prstGeom prst="rect">
            <a:avLst/>
          </a:prstGeom>
          <a:noFill/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8832687" y="2202525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VIP Senior, 2017, Fall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 dirty="0">
                <a:solidFill>
                  <a:srgbClr val="3333CC"/>
                </a:solidFill>
              </a:rPr>
              <a:t>AR-VR-VE for Computer Science Education</a:t>
            </a:r>
            <a:r>
              <a:rPr lang="en-US" sz="60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>
                <a:solidFill>
                  <a:srgbClr val="3333CC"/>
                </a:solidFill>
              </a:rPr>
              <a:t>Nicolette Celli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</a:t>
            </a:r>
            <a:r>
              <a:rPr lang="en-US" sz="3500" b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500" b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Francisco Ortega, </a:t>
            </a:r>
            <a:r>
              <a:rPr lang="en-US" sz="3500" dirty="0">
                <a:solidFill>
                  <a:srgbClr val="3333CC"/>
                </a:solidFill>
              </a:rPr>
              <a:t>Florida International University</a:t>
            </a:r>
            <a:r>
              <a:rPr lang="en-US" sz="3500" b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424500" cy="6297174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Many students are intimidated by the difficulty of computer science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retention rate in Computer Science is low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We need a simple introduction to computer science concepts that instills confidence in students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47444" y="5966963"/>
            <a:ext cx="8275106" cy="6139597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User builds a state machine with modules to direct the robot to the button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 user creates transitions between modules to link directions</a:t>
            </a: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Currently consists of 3 levels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The first level has a tutorial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Robot moves based on the state machine the player creates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Linking modules evaluates to changing direction 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Objective is completed when the user successfully navigates the robot to the button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The game must be easy to understand and play</a:t>
            </a:r>
          </a:p>
          <a:p>
            <a:pPr marL="571500" lvl="0" indent="-571500"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b="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Tutorial is simple for players to follow</a:t>
            </a:r>
          </a:p>
          <a:p>
            <a:pPr lvl="0">
              <a:buClr>
                <a:srgbClr val="336699"/>
              </a:buClr>
            </a:pPr>
            <a:endParaRPr lang="en-US" sz="4100" b="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3383100" y="23063125"/>
            <a:ext cx="7933800" cy="904980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HTC </a:t>
            </a:r>
            <a:r>
              <a:rPr lang="en-US" sz="4100" dirty="0" err="1">
                <a:solidFill>
                  <a:srgbClr val="336699"/>
                </a:solidFill>
              </a:rPr>
              <a:t>Vive</a:t>
            </a:r>
            <a:endParaRPr lang="en-US" sz="4100" dirty="0">
              <a:solidFill>
                <a:srgbClr val="336699"/>
              </a:solidFill>
            </a:endParaRP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 err="1">
                <a:solidFill>
                  <a:srgbClr val="336699"/>
                </a:solidFill>
              </a:rPr>
              <a:t>SteamVR</a:t>
            </a:r>
            <a:r>
              <a:rPr lang="en-US" sz="4100" dirty="0">
                <a:solidFill>
                  <a:srgbClr val="336699"/>
                </a:solidFill>
              </a:rPr>
              <a:t> Plugin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Unity3D Engine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C# Programming Language</a:t>
            </a:r>
          </a:p>
          <a:p>
            <a:pPr marL="571500" lvl="0" indent="-571500"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Blender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2022487" y="32954136"/>
            <a:ext cx="9249000" cy="7742489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dirty="0">
              <a:solidFill>
                <a:srgbClr val="336699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dirty="0">
                <a:solidFill>
                  <a:srgbClr val="336699"/>
                </a:solidFill>
              </a:rPr>
              <a:t>For each user story, several tests were run to verify that said features were working and to prevent bugs. Below is an example: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397478" y="12853375"/>
            <a:ext cx="30153406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A video game that teaches computer science concepts makes this field more accessible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New students will be drawn to computer science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Instills confidence and proves that programming is achievable </a:t>
            </a:r>
          </a:p>
          <a:p>
            <a:pPr marL="571500" marR="0" lvl="0" indent="-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 panose="020B0604020202020204" pitchFamily="34" charset="0"/>
              <a:buChar char="•"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1706700" y="6095924"/>
            <a:ext cx="10138775" cy="6297175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dirty="0">
              <a:solidFill>
                <a:srgbClr val="336699"/>
              </a:solidFill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Video games can teach computer science concepts implicitly </a:t>
            </a: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dirty="0">
                <a:solidFill>
                  <a:srgbClr val="336699"/>
                </a:solidFill>
              </a:rPr>
              <a:t>Computer science becomes a more approachable topic for various students</a:t>
            </a:r>
            <a:endParaRPr lang="en-US" sz="4100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4100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Virtual reality allows for engaging and creative problem solving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-US" sz="3000" dirty="0">
                <a:solidFill>
                  <a:schemeClr val="dk1"/>
                </a:solidFill>
              </a:rPr>
              <a:t>The material presented in this poster is based upon the work supported by Nicolette Celli. I am thankful of the help that I received from my group members, Lukas Borges, Cristian Cabrera, Hamilton </a:t>
            </a:r>
            <a:r>
              <a:rPr lang="en-US" sz="3000" dirty="0" err="1">
                <a:solidFill>
                  <a:schemeClr val="dk1"/>
                </a:solidFill>
              </a:rPr>
              <a:t>Chevez</a:t>
            </a:r>
            <a:r>
              <a:rPr lang="en-US" sz="3000" dirty="0">
                <a:solidFill>
                  <a:schemeClr val="dk1"/>
                </a:solidFill>
              </a:rPr>
              <a:t>, Kevin </a:t>
            </a:r>
            <a:r>
              <a:rPr lang="en-US" sz="3000" dirty="0" err="1">
                <a:solidFill>
                  <a:schemeClr val="dk1"/>
                </a:solidFill>
              </a:rPr>
              <a:t>Delamo</a:t>
            </a:r>
            <a:r>
              <a:rPr lang="en-US" sz="3000" dirty="0">
                <a:solidFill>
                  <a:schemeClr val="dk1"/>
                </a:solidFill>
              </a:rPr>
              <a:t>, Filip </a:t>
            </a:r>
            <a:r>
              <a:rPr lang="en-US" sz="3000" dirty="0" err="1">
                <a:solidFill>
                  <a:schemeClr val="dk1"/>
                </a:solidFill>
              </a:rPr>
              <a:t>Klepsa</a:t>
            </a:r>
            <a:r>
              <a:rPr lang="en-US" sz="3000" dirty="0">
                <a:solidFill>
                  <a:schemeClr val="dk1"/>
                </a:solidFill>
              </a:rPr>
              <a:t>, and Francisco </a:t>
            </a:r>
            <a:r>
              <a:rPr lang="en-US" sz="3000" dirty="0" err="1">
                <a:solidFill>
                  <a:schemeClr val="dk1"/>
                </a:solidFill>
              </a:rPr>
              <a:t>Lozada</a:t>
            </a:r>
            <a:r>
              <a:rPr lang="en-US" sz="3000" dirty="0">
                <a:solidFill>
                  <a:schemeClr val="dk1"/>
                </a:solidFill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8569" y="29671458"/>
            <a:ext cx="5303091" cy="1929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000" y="3401432"/>
            <a:ext cx="600075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49316" y="28212321"/>
            <a:ext cx="3042771" cy="30427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77728" y="198283"/>
            <a:ext cx="6176338" cy="5226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CC12F-59B1-42CC-B6B6-85D2F513D9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00" y="172871"/>
            <a:ext cx="8192643" cy="25340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C6C44C-200D-4524-AF72-A3EA3E1A6E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30700" y="27796081"/>
            <a:ext cx="5066216" cy="15753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5DA7A5-BBFA-4917-BF72-3260229BF0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3761" y="14721084"/>
            <a:ext cx="9059539" cy="58872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967B80-87A0-4A38-B039-B218053219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58009" y="14687742"/>
            <a:ext cx="9002381" cy="5953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7DFAB3-7C4C-46E3-8559-5E53AE06B9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45475" y="14673452"/>
            <a:ext cx="9078592" cy="59825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9DCB51-AD7E-40A2-ABF1-80476D0B9A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70087" y="37328550"/>
            <a:ext cx="9249000" cy="26655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C30A3A-7105-42BA-A381-A756445BDA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550183" y="34847227"/>
            <a:ext cx="9546783" cy="514683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0B90570-FD7B-488E-A7AF-CA7C06184D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50183" y="24323541"/>
            <a:ext cx="9610328" cy="699272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310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Celli</dc:creator>
  <cp:lastModifiedBy>Nikki Celli</cp:lastModifiedBy>
  <cp:revision>67</cp:revision>
  <dcterms:modified xsi:type="dcterms:W3CDTF">2017-11-27T21:46:11Z</dcterms:modified>
</cp:coreProperties>
</file>