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52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9417"/>
    <a:srgbClr val="FAAB00"/>
    <a:srgbClr val="FCC701"/>
    <a:srgbClr val="042F5F"/>
    <a:srgbClr val="C5C8A9"/>
    <a:srgbClr val="929000"/>
    <a:srgbClr val="FFD579"/>
    <a:srgbClr val="1E8CFF"/>
    <a:srgbClr val="2F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9"/>
  </p:normalViewPr>
  <p:slideViewPr>
    <p:cSldViewPr snapToGrid="0" snapToObjects="1">
      <p:cViewPr>
        <p:scale>
          <a:sx n="30" d="100"/>
          <a:sy n="30" d="100"/>
        </p:scale>
        <p:origin x="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626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31520" y="3"/>
            <a:ext cx="13601700" cy="4389120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825" y="5852167"/>
            <a:ext cx="25009657" cy="22324902"/>
          </a:xfrm>
        </p:spPr>
        <p:txBody>
          <a:bodyPr anchor="b">
            <a:normAutofit/>
          </a:bodyPr>
          <a:lstStyle>
            <a:lvl1pPr algn="r">
              <a:defRPr sz="1944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259" y="28177066"/>
            <a:ext cx="20745227" cy="8732998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372785" y="39150954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45439" y="39150954"/>
            <a:ext cx="12993977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91152" y="39150954"/>
            <a:ext cx="1481328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Freeform 12"/>
          <p:cNvSpPr/>
          <p:nvPr/>
        </p:nvSpPr>
        <p:spPr bwMode="auto">
          <a:xfrm>
            <a:off x="731520" y="24140160"/>
            <a:ext cx="1303020" cy="579123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2017399" y="24749763"/>
            <a:ext cx="222887" cy="5181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12691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4" y="30290336"/>
            <a:ext cx="27057568" cy="3627123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912" y="5965517"/>
            <a:ext cx="22215834" cy="202558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4" y="33917459"/>
            <a:ext cx="27057568" cy="3159757"/>
          </a:xfrm>
        </p:spPr>
        <p:txBody>
          <a:bodyPr>
            <a:normAutofit/>
          </a:bodyPr>
          <a:lstStyle>
            <a:lvl1pPr marL="0" indent="0" algn="ctr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077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8" y="4389120"/>
            <a:ext cx="27057568" cy="19507200"/>
          </a:xfrm>
        </p:spPr>
        <p:txBody>
          <a:bodyPr anchor="ctr">
            <a:normAutofit/>
          </a:bodyPr>
          <a:lstStyle>
            <a:lvl1pPr algn="ct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0230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53646" y="21945594"/>
            <a:ext cx="23872061" cy="2438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6480"/>
            </a:lvl1pPr>
            <a:lvl2pPr marL="1645920" indent="0">
              <a:buFontTx/>
              <a:buNone/>
              <a:defRPr/>
            </a:lvl2pPr>
            <a:lvl3pPr marL="3291840" indent="0">
              <a:buFontTx/>
              <a:buNone/>
              <a:defRPr/>
            </a:lvl3pPr>
            <a:lvl4pPr marL="4937760" indent="0">
              <a:buFontTx/>
              <a:buNone/>
              <a:defRPr/>
            </a:lvl4pPr>
            <a:lvl5pPr marL="6583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4" y="27797760"/>
            <a:ext cx="27057568" cy="92659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792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21174918"/>
            <a:ext cx="27057560" cy="9400320"/>
          </a:xfrm>
        </p:spPr>
        <p:txBody>
          <a:bodyPr anchor="b">
            <a:normAutofit/>
          </a:bodyPr>
          <a:lstStyle>
            <a:lvl1pPr algn="r">
              <a:defRPr sz="1152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75238"/>
            <a:ext cx="27057564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3829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489918" y="5523347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419911" y="18044154"/>
            <a:ext cx="1646348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69" y="4389129"/>
            <a:ext cx="25106814" cy="17556474"/>
          </a:xfrm>
        </p:spPr>
        <p:txBody>
          <a:bodyPr anchor="ctr">
            <a:normAutofit/>
          </a:bodyPr>
          <a:lstStyle>
            <a:lvl1pPr algn="ctr">
              <a:defRPr sz="1152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90" y="24871680"/>
            <a:ext cx="27057564" cy="56896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86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6" y="30561280"/>
            <a:ext cx="27057564" cy="6502400"/>
          </a:xfrm>
        </p:spPr>
        <p:txBody>
          <a:bodyPr anchor="t">
            <a:normAutofit/>
          </a:bodyPr>
          <a:lstStyle>
            <a:lvl1pPr marL="0" indent="0" algn="r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350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92" y="4389130"/>
            <a:ext cx="27057568" cy="174548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8687" y="22433280"/>
            <a:ext cx="27057571" cy="5364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00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8687" y="27797760"/>
            <a:ext cx="27057571" cy="9265920"/>
          </a:xfrm>
        </p:spPr>
        <p:txBody>
          <a:bodyPr anchor="t">
            <a:normAutofit/>
          </a:bodyPr>
          <a:lstStyle>
            <a:lvl1pPr marL="0" indent="0" algn="l">
              <a:buNone/>
              <a:defRPr sz="648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607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282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85017" y="4389120"/>
            <a:ext cx="4781243" cy="32674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8688" y="4389120"/>
            <a:ext cx="21658943" cy="326745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40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681" y="17068800"/>
            <a:ext cx="27736801" cy="213300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439586" y="39092310"/>
            <a:ext cx="3086903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1531" y="39092310"/>
            <a:ext cx="19132261" cy="2336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32283" y="39092310"/>
            <a:ext cx="154019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1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184" y="17068791"/>
            <a:ext cx="24119298" cy="15104454"/>
          </a:xfrm>
        </p:spPr>
        <p:txBody>
          <a:bodyPr anchor="b"/>
          <a:lstStyle>
            <a:lvl1pPr algn="r">
              <a:defRPr sz="1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193" y="32173248"/>
            <a:ext cx="24119287" cy="5506560"/>
          </a:xfrm>
        </p:spPr>
        <p:txBody>
          <a:bodyPr anchor="t">
            <a:normAutofit/>
          </a:bodyPr>
          <a:lstStyle>
            <a:lvl1pPr marL="0" indent="0" algn="r">
              <a:buNone/>
              <a:defRPr sz="7200">
                <a:solidFill>
                  <a:schemeClr val="tx1"/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83943" y="39142851"/>
            <a:ext cx="1488539" cy="2336800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904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81" y="4389129"/>
            <a:ext cx="27736801" cy="11216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5679" y="17068800"/>
            <a:ext cx="13463626" cy="2155951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8854" y="17068800"/>
            <a:ext cx="13463626" cy="21419674"/>
          </a:xfrm>
        </p:spPr>
        <p:txBody>
          <a:bodyPr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517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6133" y="17014611"/>
            <a:ext cx="12442648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8683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2156" y="17068800"/>
            <a:ext cx="12484102" cy="3688077"/>
          </a:xfrm>
        </p:spPr>
        <p:txBody>
          <a:bodyPr anchor="b">
            <a:noAutofit/>
          </a:bodyPr>
          <a:lstStyle>
            <a:lvl1pPr marL="0" indent="0">
              <a:buNone/>
              <a:defRPr sz="10080" b="0">
                <a:solidFill>
                  <a:schemeClr val="accent1">
                    <a:lumMod val="75000"/>
                  </a:schemeClr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46158" y="21346153"/>
            <a:ext cx="13220093" cy="17057658"/>
          </a:xfrm>
        </p:spPr>
        <p:txBody>
          <a:bodyPr anchor="t">
            <a:normAutofit/>
          </a:bodyPr>
          <a:lstStyle>
            <a:lvl1pPr>
              <a:defRPr sz="6480"/>
            </a:lvl1pPr>
            <a:lvl2pPr>
              <a:defRPr sz="5760"/>
            </a:lvl2pPr>
            <a:lvl3pPr>
              <a:defRPr sz="5040"/>
            </a:lvl3pPr>
            <a:lvl4pPr>
              <a:defRPr sz="4320"/>
            </a:lvl4pPr>
            <a:lvl5pPr>
              <a:defRPr sz="4320"/>
            </a:lvl5pPr>
            <a:lvl6pPr>
              <a:defRPr sz="4320"/>
            </a:lvl6pPr>
            <a:lvl7pPr>
              <a:defRPr sz="4320"/>
            </a:lvl7pPr>
            <a:lvl8pPr>
              <a:defRPr sz="4320"/>
            </a:lvl8pPr>
            <a:lvl9pPr>
              <a:defRPr sz="4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83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5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607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687" y="10241280"/>
            <a:ext cx="9585122" cy="8778240"/>
          </a:xfrm>
        </p:spPr>
        <p:txBody>
          <a:bodyPr anchor="b">
            <a:normAutofit/>
          </a:bodyPr>
          <a:lstStyle>
            <a:lvl1pPr algn="ctr">
              <a:defRPr sz="8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1191" y="4389123"/>
            <a:ext cx="16855063" cy="32674566"/>
          </a:xfrm>
        </p:spPr>
        <p:txBody>
          <a:bodyPr anchor="ctr">
            <a:normAutofit/>
          </a:bodyPr>
          <a:lstStyle>
            <a:lvl1pPr>
              <a:defRPr sz="7200"/>
            </a:lvl1pPr>
            <a:lvl2pPr>
              <a:defRPr sz="6480"/>
            </a:lvl2pPr>
            <a:lvl3pPr>
              <a:defRPr sz="5760"/>
            </a:lvl3pPr>
            <a:lvl4pPr>
              <a:defRPr sz="5040"/>
            </a:lvl4pPr>
            <a:lvl5pPr>
              <a:defRPr sz="5040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8687" y="19019520"/>
            <a:ext cx="9585122" cy="11704320"/>
          </a:xfrm>
        </p:spPr>
        <p:txBody>
          <a:bodyPr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5725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397" y="11216634"/>
            <a:ext cx="14654444" cy="8778240"/>
          </a:xfrm>
        </p:spPr>
        <p:txBody>
          <a:bodyPr anchor="b">
            <a:normAutofit/>
          </a:bodyPr>
          <a:lstStyle>
            <a:lvl1pPr algn="ctr">
              <a:defRPr sz="100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984" y="5852160"/>
            <a:ext cx="8860936" cy="29260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760"/>
            </a:lvl1pPr>
            <a:lvl2pPr marL="1645920" indent="0">
              <a:buNone/>
              <a:defRPr sz="5760"/>
            </a:lvl2pPr>
            <a:lvl3pPr marL="3291840" indent="0">
              <a:buNone/>
              <a:defRPr sz="5760"/>
            </a:lvl3pPr>
            <a:lvl4pPr marL="4937760" indent="0">
              <a:buNone/>
              <a:defRPr sz="5760"/>
            </a:lvl4pPr>
            <a:lvl5pPr marL="6583680" indent="0">
              <a:buNone/>
              <a:defRPr sz="5760"/>
            </a:lvl5pPr>
            <a:lvl6pPr marL="8229600" indent="0">
              <a:buNone/>
              <a:defRPr sz="5760"/>
            </a:lvl6pPr>
            <a:lvl7pPr marL="9875520" indent="0">
              <a:buNone/>
              <a:defRPr sz="5760"/>
            </a:lvl7pPr>
            <a:lvl8pPr marL="11521440" indent="0">
              <a:buNone/>
              <a:defRPr sz="5760"/>
            </a:lvl8pPr>
            <a:lvl9pPr marL="13167360" indent="0">
              <a:buNone/>
              <a:defRPr sz="57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4397" y="19994874"/>
            <a:ext cx="14654444" cy="11704320"/>
          </a:xfrm>
        </p:spPr>
        <p:txBody>
          <a:bodyPr>
            <a:normAutofit/>
          </a:bodyPr>
          <a:lstStyle>
            <a:lvl1pPr marL="0" indent="0" algn="ctr">
              <a:buNone/>
              <a:defRPr sz="648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" y="3"/>
            <a:ext cx="7675247" cy="4389120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5681" y="2926086"/>
            <a:ext cx="27736801" cy="126796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5682" y="17068803"/>
            <a:ext cx="27736798" cy="2148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91246" y="39142851"/>
            <a:ext cx="3086903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191" y="39142851"/>
            <a:ext cx="1913226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83943" y="39142851"/>
            <a:ext cx="1488539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77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  <p:sldLayoutId id="2147484764" r:id="rId12"/>
    <p:sldLayoutId id="2147484765" r:id="rId13"/>
    <p:sldLayoutId id="2147484766" r:id="rId14"/>
    <p:sldLayoutId id="2147484767" r:id="rId15"/>
    <p:sldLayoutId id="2147484768" r:id="rId16"/>
    <p:sldLayoutId id="2147484769" r:id="rId17"/>
  </p:sldLayoutIdLst>
  <p:hf sldNum="0" hdr="0" ftr="0" dt="0"/>
  <p:txStyles>
    <p:titleStyle>
      <a:lvl1pPr algn="ctr" defTabSz="1645920" rtl="0" eaLnBrk="1" latinLnBrk="0" hangingPunct="1">
        <a:spcBef>
          <a:spcPct val="0"/>
        </a:spcBef>
        <a:buNone/>
        <a:defRPr sz="144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2870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6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7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320540" indent="-102870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64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55498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0" indent="-61722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spcAft>
          <a:spcPts val="216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50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2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1636400" y="6214126"/>
            <a:ext cx="9751794" cy="5808305"/>
          </a:xfrm>
          <a:custGeom>
            <a:avLst/>
            <a:gdLst>
              <a:gd name="connsiteX0" fmla="*/ 976470 w 9851545"/>
              <a:gd name="connsiteY0" fmla="*/ 0 h 5858700"/>
              <a:gd name="connsiteX1" fmla="*/ 8875075 w 9851545"/>
              <a:gd name="connsiteY1" fmla="*/ 0 h 5858700"/>
              <a:gd name="connsiteX2" fmla="*/ 9851545 w 9851545"/>
              <a:gd name="connsiteY2" fmla="*/ 976470 h 5858700"/>
              <a:gd name="connsiteX3" fmla="*/ 9851545 w 9851545"/>
              <a:gd name="connsiteY3" fmla="*/ 5858700 h 5858700"/>
              <a:gd name="connsiteX4" fmla="*/ 9851545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5858700 h 5858700"/>
              <a:gd name="connsiteX7" fmla="*/ 0 w 9851545"/>
              <a:gd name="connsiteY7" fmla="*/ 976470 h 5858700"/>
              <a:gd name="connsiteX8" fmla="*/ 976470 w 9851545"/>
              <a:gd name="connsiteY8" fmla="*/ 0 h 5858700"/>
              <a:gd name="connsiteX0" fmla="*/ 976470 w 9851545"/>
              <a:gd name="connsiteY0" fmla="*/ 0 h 5858700"/>
              <a:gd name="connsiteX1" fmla="*/ 9851545 w 9851545"/>
              <a:gd name="connsiteY1" fmla="*/ 976470 h 5858700"/>
              <a:gd name="connsiteX2" fmla="*/ 9851545 w 9851545"/>
              <a:gd name="connsiteY2" fmla="*/ 5858700 h 5858700"/>
              <a:gd name="connsiteX3" fmla="*/ 9851545 w 9851545"/>
              <a:gd name="connsiteY3" fmla="*/ 5858700 h 5858700"/>
              <a:gd name="connsiteX4" fmla="*/ 0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976470 h 5858700"/>
              <a:gd name="connsiteX7" fmla="*/ 976470 w 9851545"/>
              <a:gd name="connsiteY7" fmla="*/ 0 h 5858700"/>
              <a:gd name="connsiteX0" fmla="*/ 976470 w 9851545"/>
              <a:gd name="connsiteY0" fmla="*/ 0 h 5858700"/>
              <a:gd name="connsiteX1" fmla="*/ 9851545 w 9851545"/>
              <a:gd name="connsiteY1" fmla="*/ 28203 h 5858700"/>
              <a:gd name="connsiteX2" fmla="*/ 9851545 w 9851545"/>
              <a:gd name="connsiteY2" fmla="*/ 5858700 h 5858700"/>
              <a:gd name="connsiteX3" fmla="*/ 9851545 w 9851545"/>
              <a:gd name="connsiteY3" fmla="*/ 5858700 h 5858700"/>
              <a:gd name="connsiteX4" fmla="*/ 0 w 9851545"/>
              <a:gd name="connsiteY4" fmla="*/ 5858700 h 5858700"/>
              <a:gd name="connsiteX5" fmla="*/ 0 w 9851545"/>
              <a:gd name="connsiteY5" fmla="*/ 5858700 h 5858700"/>
              <a:gd name="connsiteX6" fmla="*/ 0 w 9851545"/>
              <a:gd name="connsiteY6" fmla="*/ 976470 h 5858700"/>
              <a:gd name="connsiteX7" fmla="*/ 976470 w 9851545"/>
              <a:gd name="connsiteY7" fmla="*/ 0 h 585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51545" h="5858700">
                <a:moveTo>
                  <a:pt x="976470" y="0"/>
                </a:moveTo>
                <a:lnTo>
                  <a:pt x="9851545" y="28203"/>
                </a:lnTo>
                <a:lnTo>
                  <a:pt x="9851545" y="5858700"/>
                </a:lnTo>
                <a:lnTo>
                  <a:pt x="9851545" y="5858700"/>
                </a:lnTo>
                <a:lnTo>
                  <a:pt x="0" y="5858700"/>
                </a:lnTo>
                <a:lnTo>
                  <a:pt x="0" y="5858700"/>
                </a:lnTo>
                <a:lnTo>
                  <a:pt x="0" y="976470"/>
                </a:lnTo>
                <a:cubicBezTo>
                  <a:pt x="0" y="437181"/>
                  <a:pt x="437181" y="0"/>
                  <a:pt x="976470" y="0"/>
                </a:cubicBezTo>
                <a:close/>
              </a:path>
            </a:pathLst>
          </a:cu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Problem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 smtClean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808847" y="41924399"/>
            <a:ext cx="5777285" cy="101853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8650" tIns="49325" rIns="98650" bIns="493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Acknowledgement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1867067" y="6214128"/>
            <a:ext cx="9449834" cy="5784256"/>
          </a:xfrm>
          <a:prstGeom prst="round2SameRect">
            <a:avLst/>
          </a:pr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Current System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08848" y="22827558"/>
            <a:ext cx="9679097" cy="9267103"/>
          </a:xfrm>
          <a:prstGeom prst="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449210" y="22827558"/>
            <a:ext cx="10405585" cy="9267103"/>
          </a:xfrm>
          <a:prstGeom prst="round2DiagRect">
            <a:avLst>
              <a:gd name="adj1" fmla="val 0"/>
              <a:gd name="adj2" fmla="val 15585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System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481602" y="32576043"/>
            <a:ext cx="10373193" cy="8882188"/>
          </a:xfrm>
          <a:prstGeom prst="round2DiagRect">
            <a:avLst>
              <a:gd name="adj1" fmla="val 15888"/>
              <a:gd name="adj2" fmla="val 0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3383100" y="22827558"/>
            <a:ext cx="7933800" cy="9285367"/>
          </a:xfrm>
          <a:prstGeom prst="round2Diag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Implementation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791964" y="32576043"/>
            <a:ext cx="9695981" cy="8882188"/>
          </a:xfrm>
          <a:prstGeom prst="rect">
            <a:avLst/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Verification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645706"/>
            <a:ext cx="29680800" cy="9575763"/>
          </a:xfrm>
          <a:prstGeom prst="rect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100" y="32576043"/>
            <a:ext cx="7933800" cy="8882188"/>
          </a:xfrm>
          <a:prstGeom prst="round2DiagRect">
            <a:avLst>
              <a:gd name="adj1" fmla="val 0"/>
              <a:gd name="adj2" fmla="val 28036"/>
            </a:avLst>
          </a:prstGeom>
          <a:ln w="50800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 smtClean="0">
              <a:solidFill>
                <a:srgbClr val="336699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751733" y="6214128"/>
            <a:ext cx="9751794" cy="5808304"/>
          </a:xfrm>
          <a:custGeom>
            <a:avLst/>
            <a:gdLst>
              <a:gd name="connsiteX0" fmla="*/ 976470 w 10099911"/>
              <a:gd name="connsiteY0" fmla="*/ 0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0 w 10099911"/>
              <a:gd name="connsiteY7" fmla="*/ 976470 h 5858700"/>
              <a:gd name="connsiteX8" fmla="*/ 976470 w 10099911"/>
              <a:gd name="connsiteY8" fmla="*/ 0 h 5858700"/>
              <a:gd name="connsiteX0" fmla="*/ 976470 w 10099911"/>
              <a:gd name="connsiteY0" fmla="*/ 0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976470 w 10099911"/>
              <a:gd name="connsiteY7" fmla="*/ 0 h 5858700"/>
              <a:gd name="connsiteX0" fmla="*/ 28203 w 10099911"/>
              <a:gd name="connsiteY0" fmla="*/ 0 h 5926434"/>
              <a:gd name="connsiteX1" fmla="*/ 9123441 w 10099911"/>
              <a:gd name="connsiteY1" fmla="*/ 67734 h 5926434"/>
              <a:gd name="connsiteX2" fmla="*/ 10099911 w 10099911"/>
              <a:gd name="connsiteY2" fmla="*/ 1044204 h 5926434"/>
              <a:gd name="connsiteX3" fmla="*/ 10099911 w 10099911"/>
              <a:gd name="connsiteY3" fmla="*/ 5926434 h 5926434"/>
              <a:gd name="connsiteX4" fmla="*/ 10099911 w 10099911"/>
              <a:gd name="connsiteY4" fmla="*/ 5926434 h 5926434"/>
              <a:gd name="connsiteX5" fmla="*/ 0 w 10099911"/>
              <a:gd name="connsiteY5" fmla="*/ 5926434 h 5926434"/>
              <a:gd name="connsiteX6" fmla="*/ 0 w 10099911"/>
              <a:gd name="connsiteY6" fmla="*/ 5926434 h 5926434"/>
              <a:gd name="connsiteX7" fmla="*/ 28203 w 10099911"/>
              <a:gd name="connsiteY7" fmla="*/ 0 h 5926434"/>
              <a:gd name="connsiteX0" fmla="*/ 62070 w 10099911"/>
              <a:gd name="connsiteY0" fmla="*/ 101599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101599 h 5858700"/>
              <a:gd name="connsiteX0" fmla="*/ 62070 w 10099911"/>
              <a:gd name="connsiteY0" fmla="*/ 67732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67732 h 5858700"/>
              <a:gd name="connsiteX0" fmla="*/ 62070 w 10099911"/>
              <a:gd name="connsiteY0" fmla="*/ 0 h 5892568"/>
              <a:gd name="connsiteX1" fmla="*/ 9123441 w 10099911"/>
              <a:gd name="connsiteY1" fmla="*/ 33868 h 5892568"/>
              <a:gd name="connsiteX2" fmla="*/ 10099911 w 10099911"/>
              <a:gd name="connsiteY2" fmla="*/ 1010338 h 5892568"/>
              <a:gd name="connsiteX3" fmla="*/ 10099911 w 10099911"/>
              <a:gd name="connsiteY3" fmla="*/ 5892568 h 5892568"/>
              <a:gd name="connsiteX4" fmla="*/ 10099911 w 10099911"/>
              <a:gd name="connsiteY4" fmla="*/ 5892568 h 5892568"/>
              <a:gd name="connsiteX5" fmla="*/ 0 w 10099911"/>
              <a:gd name="connsiteY5" fmla="*/ 5892568 h 5892568"/>
              <a:gd name="connsiteX6" fmla="*/ 0 w 10099911"/>
              <a:gd name="connsiteY6" fmla="*/ 5892568 h 5892568"/>
              <a:gd name="connsiteX7" fmla="*/ 62070 w 10099911"/>
              <a:gd name="connsiteY7" fmla="*/ 0 h 5892568"/>
              <a:gd name="connsiteX0" fmla="*/ 62070 w 10099911"/>
              <a:gd name="connsiteY0" fmla="*/ 101599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101599 h 5858700"/>
              <a:gd name="connsiteX0" fmla="*/ 62070 w 10099911"/>
              <a:gd name="connsiteY0" fmla="*/ 67732 h 5858700"/>
              <a:gd name="connsiteX1" fmla="*/ 9123441 w 10099911"/>
              <a:gd name="connsiteY1" fmla="*/ 0 h 5858700"/>
              <a:gd name="connsiteX2" fmla="*/ 10099911 w 10099911"/>
              <a:gd name="connsiteY2" fmla="*/ 976470 h 5858700"/>
              <a:gd name="connsiteX3" fmla="*/ 10099911 w 10099911"/>
              <a:gd name="connsiteY3" fmla="*/ 5858700 h 5858700"/>
              <a:gd name="connsiteX4" fmla="*/ 10099911 w 10099911"/>
              <a:gd name="connsiteY4" fmla="*/ 5858700 h 5858700"/>
              <a:gd name="connsiteX5" fmla="*/ 0 w 10099911"/>
              <a:gd name="connsiteY5" fmla="*/ 5858700 h 5858700"/>
              <a:gd name="connsiteX6" fmla="*/ 0 w 10099911"/>
              <a:gd name="connsiteY6" fmla="*/ 5858700 h 5858700"/>
              <a:gd name="connsiteX7" fmla="*/ 62070 w 10099911"/>
              <a:gd name="connsiteY7" fmla="*/ 67732 h 5858700"/>
              <a:gd name="connsiteX0" fmla="*/ 62070 w 10099911"/>
              <a:gd name="connsiteY0" fmla="*/ 0 h 5858702"/>
              <a:gd name="connsiteX1" fmla="*/ 9123441 w 10099911"/>
              <a:gd name="connsiteY1" fmla="*/ 2 h 5858702"/>
              <a:gd name="connsiteX2" fmla="*/ 10099911 w 10099911"/>
              <a:gd name="connsiteY2" fmla="*/ 976472 h 5858702"/>
              <a:gd name="connsiteX3" fmla="*/ 10099911 w 10099911"/>
              <a:gd name="connsiteY3" fmla="*/ 5858702 h 5858702"/>
              <a:gd name="connsiteX4" fmla="*/ 10099911 w 10099911"/>
              <a:gd name="connsiteY4" fmla="*/ 5858702 h 5858702"/>
              <a:gd name="connsiteX5" fmla="*/ 0 w 10099911"/>
              <a:gd name="connsiteY5" fmla="*/ 5858702 h 5858702"/>
              <a:gd name="connsiteX6" fmla="*/ 0 w 10099911"/>
              <a:gd name="connsiteY6" fmla="*/ 5858702 h 5858702"/>
              <a:gd name="connsiteX7" fmla="*/ 62070 w 10099911"/>
              <a:gd name="connsiteY7" fmla="*/ 0 h 58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9911" h="5858702">
                <a:moveTo>
                  <a:pt x="62070" y="0"/>
                </a:moveTo>
                <a:lnTo>
                  <a:pt x="9123441" y="2"/>
                </a:lnTo>
                <a:cubicBezTo>
                  <a:pt x="9662730" y="2"/>
                  <a:pt x="10099911" y="437183"/>
                  <a:pt x="10099911" y="976472"/>
                </a:cubicBezTo>
                <a:lnTo>
                  <a:pt x="10099911" y="5858702"/>
                </a:lnTo>
                <a:lnTo>
                  <a:pt x="10099911" y="5858702"/>
                </a:lnTo>
                <a:lnTo>
                  <a:pt x="0" y="5858702"/>
                </a:lnTo>
                <a:lnTo>
                  <a:pt x="0" y="5858702"/>
                </a:lnTo>
                <a:lnTo>
                  <a:pt x="62070" y="0"/>
                </a:lnTo>
                <a:close/>
              </a:path>
            </a:pathLst>
          </a:custGeom>
          <a:ln w="508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Solution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978661" y="41939612"/>
            <a:ext cx="23338539" cy="1356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material presented in this poster is based upon the work contributed by Ruben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Balcazar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Francisco R. Ortega, Katherine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Tarre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Armando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Barreto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Mark Weiss,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and Naphtali D.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Rishe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  I am thankful for the help I received from my product owner Francisco R. Ortega who guided me in the right direction whenever I was presented with a challenge.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9" name="Shape 89"/>
          <p:cNvSpPr txBox="1"/>
          <p:nvPr/>
        </p:nvSpPr>
        <p:spPr>
          <a:xfrm>
            <a:off x="9494601" y="2370268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Senior, Fall </a:t>
            </a:r>
            <a:r>
              <a:rPr lang="en-US" sz="4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endParaRPr lang="en-US"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Shape 90"/>
          <p:cNvSpPr txBox="1"/>
          <p:nvPr/>
        </p:nvSpPr>
        <p:spPr>
          <a:xfrm>
            <a:off x="7829637" y="1742609"/>
            <a:ext cx="19797600" cy="197436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endParaRPr lang="en-US" sz="6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buClr>
                <a:srgbClr val="3333CC"/>
              </a:buClr>
              <a:buSzPct val="25000"/>
            </a:pP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AR-VR-VE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Computer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Science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Education: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ctr">
              <a:buClr>
                <a:srgbClr val="3333CC"/>
              </a:buClr>
              <a:buSzPct val="25000"/>
            </a:pP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Multi-Touch Circular Gesture Recognition C++ 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lang="en-US" sz="3500" b="1" i="0" u="none" strike="noStrike" cap="none" dirty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500" dirty="0" smtClean="0">
                <a:solidFill>
                  <a:srgbClr val="BB9417"/>
                </a:solidFill>
              </a:rPr>
              <a:t>Francisco Lozada</a:t>
            </a:r>
            <a:r>
              <a:rPr lang="en-US" sz="3500" b="0" i="0" u="none" strike="noStrike" cap="none" dirty="0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Mentor / Product Owner:</a:t>
            </a:r>
            <a:r>
              <a:rPr lang="en-US" sz="3500" b="1" i="1" u="none" strike="noStrike" cap="none" dirty="0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 smtClean="0">
                <a:solidFill>
                  <a:srgbClr val="BB9417"/>
                </a:solidFill>
              </a:rPr>
              <a:t>Francisco R. Ortega,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lang="en-US" sz="3500" b="1" i="0" u="none" strike="noStrike" cap="none" dirty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500" b="1" i="1" u="none" strike="noStrike" cap="none" dirty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 smtClean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 &amp; Francisco R. Ortega, </a:t>
            </a:r>
            <a:r>
              <a:rPr lang="en-US" sz="3500" b="0" i="0" u="none" strike="noStrike" cap="none" dirty="0">
                <a:solidFill>
                  <a:srgbClr val="BB9417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</p:txBody>
      </p:sp>
      <p:sp>
        <p:nvSpPr>
          <p:cNvPr id="51" name="Shape 94"/>
          <p:cNvSpPr txBox="1"/>
          <p:nvPr/>
        </p:nvSpPr>
        <p:spPr>
          <a:xfrm>
            <a:off x="15925800" y="724386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52" name="Shape 95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873">
                        <a14:foregroundMark x1="54140" y1="59341" x2="54140" y2="59341"/>
                        <a14:foregroundMark x1="13248" y1="50275" x2="13248" y2="50275"/>
                        <a14:foregroundMark x1="23694" y1="31044" x2="35796" y2="31868"/>
                        <a14:foregroundMark x1="35796" y1="31319" x2="35541" y2="2198"/>
                        <a14:foregroundMark x1="35541" y1="1648" x2="764" y2="2473"/>
                        <a14:foregroundMark x1="764" y1="2198" x2="637" y2="26374"/>
                        <a14:foregroundMark x1="637" y1="26099" x2="4204" y2="26923"/>
                        <a14:foregroundMark x1="4204" y1="26374" x2="4204" y2="75000"/>
                        <a14:foregroundMark x1="4204" y1="74725" x2="1019" y2="76374"/>
                        <a14:foregroundMark x1="1019" y1="75824" x2="637" y2="98077"/>
                        <a14:foregroundMark x1="19108" y1="93681" x2="18726" y2="75549"/>
                        <a14:foregroundMark x1="18726" y1="75000" x2="16688" y2="75824"/>
                        <a14:foregroundMark x1="16688" y1="75549" x2="16433" y2="64286"/>
                        <a14:foregroundMark x1="16433" y1="64011" x2="25987" y2="61813"/>
                        <a14:foregroundMark x1="26369" y1="58516" x2="26242" y2="41758"/>
                        <a14:foregroundMark x1="25605" y1="40934" x2="16433" y2="40110"/>
                        <a14:foregroundMark x1="16433" y1="39560" x2="16433" y2="26099"/>
                        <a14:foregroundMark x1="23694" y1="26099" x2="18344" y2="25275"/>
                        <a14:foregroundMark x1="47006" y1="12912" x2="47006" y2="12912"/>
                        <a14:foregroundMark x1="57325" y1="2473" x2="57962" y2="25275"/>
                        <a14:foregroundMark x1="38981" y1="2473" x2="38599" y2="23626"/>
                        <a14:foregroundMark x1="41911" y1="27747" x2="42420" y2="71429"/>
                        <a14:foregroundMark x1="47389" y1="49451" x2="47389" y2="49451"/>
                        <a14:foregroundMark x1="63822" y1="28022" x2="63822" y2="79121"/>
                        <a14:foregroundMark x1="38854" y1="75549" x2="39236" y2="95604"/>
                        <a14:foregroundMark x1="76051" y1="29670" x2="76051" y2="73077"/>
                        <a14:foregroundMark x1="83822" y1="74725" x2="83439" y2="26099"/>
                        <a14:foregroundMark x1="77707" y1="1374" x2="61146" y2="3022"/>
                        <a14:foregroundMark x1="95924" y1="28022" x2="96433" y2="78846"/>
                        <a14:foregroundMark x1="95924" y1="82143" x2="88662" y2="98077"/>
                        <a14:foregroundMark x1="77962" y1="3297" x2="78089" y2="24725"/>
                        <a14:foregroundMark x1="60382" y1="3022" x2="61146" y2="22253"/>
                        <a14:foregroundMark x1="54268" y1="1374" x2="40382" y2="2473"/>
                        <a14:foregroundMark x1="81019" y1="2198" x2="81911" y2="22802"/>
                        <a14:foregroundMark x1="83694" y1="1648" x2="97962" y2="1648"/>
                        <a14:foregroundMark x1="98726" y1="3297" x2="99363" y2="28022"/>
                        <a14:foregroundMark x1="64204" y1="83242" x2="71083" y2="97802"/>
                        <a14:backgroundMark x1="76815" y1="74176" x2="83057" y2="75824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2951669" y="621364"/>
            <a:ext cx="26304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644" l="0" r="100000">
                        <a14:foregroundMark x1="29544" y1="30201" x2="29544" y2="30201"/>
                        <a14:foregroundMark x1="56421" y1="12081" x2="56421" y2="12081"/>
                        <a14:foregroundMark x1="61825" y1="15884" x2="61825" y2="15884"/>
                        <a14:foregroundMark x1="64982" y1="12752" x2="64982" y2="12752"/>
                        <a14:foregroundMark x1="69123" y1="12752" x2="69123" y2="12752"/>
                        <a14:foregroundMark x1="72421" y1="16331" x2="72421" y2="16331"/>
                        <a14:foregroundMark x1="75298" y1="17002" x2="75298" y2="17002"/>
                        <a14:foregroundMark x1="82456" y1="18792" x2="82456" y2="18792"/>
                        <a14:foregroundMark x1="85474" y1="15660" x2="85474" y2="15660"/>
                        <a14:foregroundMark x1="87930" y1="15660" x2="87930" y2="15660"/>
                        <a14:foregroundMark x1="91509" y1="18345" x2="91509" y2="18345"/>
                        <a14:foregroundMark x1="98667" y1="43848" x2="98667" y2="43848"/>
                        <a14:foregroundMark x1="89754" y1="49217" x2="89754" y2="49217"/>
                        <a14:foregroundMark x1="86807" y1="48546" x2="86807" y2="48546"/>
                        <a14:foregroundMark x1="83860" y1="48546" x2="83860" y2="48546"/>
                        <a14:foregroundMark x1="77404" y1="47651" x2="77404" y2="47651"/>
                        <a14:foregroundMark x1="72632" y1="55257" x2="72632" y2="55257"/>
                        <a14:foregroundMark x1="65965" y1="48993" x2="65965" y2="48993"/>
                        <a14:foregroundMark x1="62947" y1="46085" x2="62947" y2="46085"/>
                        <a14:foregroundMark x1="58456" y1="43848" x2="58456" y2="43848"/>
                        <a14:foregroundMark x1="53614" y1="44743" x2="53614" y2="44743"/>
                        <a14:foregroundMark x1="55439" y1="68904" x2="55439" y2="68904"/>
                        <a14:foregroundMark x1="59298" y1="82103" x2="59298" y2="82103"/>
                        <a14:foregroundMark x1="66105" y1="77852" x2="66105" y2="77852"/>
                        <a14:foregroundMark x1="69123" y1="80537" x2="69123" y2="80537"/>
                        <a14:foregroundMark x1="69404" y1="68680" x2="69404" y2="68680"/>
                        <a14:foregroundMark x1="74877" y1="79642" x2="74877" y2="79642"/>
                        <a14:foregroundMark x1="77193" y1="77405" x2="77193" y2="77405"/>
                        <a14:foregroundMark x1="82737" y1="77852" x2="82737" y2="77852"/>
                        <a14:foregroundMark x1="86596" y1="82550" x2="86596" y2="82550"/>
                        <a14:backgroundMark x1="81263" y1="19911" x2="81263" y2="19911"/>
                        <a14:backgroundMark x1="72421" y1="77405" x2="72421" y2="77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995" y="1167045"/>
            <a:ext cx="5754299" cy="180503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571953" y="13038632"/>
            <a:ext cx="69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1: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Scratchpad Application Created to Input Candidate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Gestures Using Touch-Capable Device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059627" y="13274855"/>
            <a:ext cx="6290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3: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Serialized gesture using XML DOM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structure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65362" y="13531074"/>
            <a:ext cx="8140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2: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Complete Gesture Set Used For Testing the API 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77" name="Shape 90"/>
          <p:cNvSpPr txBox="1"/>
          <p:nvPr/>
        </p:nvSpPr>
        <p:spPr>
          <a:xfrm>
            <a:off x="22110230" y="7091722"/>
            <a:ext cx="896350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C++ API for multi-touch, non-symbolic circular gesture recognition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API exhibits same worst-case time complexity as the one previously written in C#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API also contains same functionality as the one previously written in C#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Improved performance in parsing serialized gestures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Recognition Accuracy level still needs work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increase up to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ACC 99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%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and MCC 0.95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200000"/>
            </a:pPr>
            <a:endParaRPr lang="en-US" sz="3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Shape 90"/>
          <p:cNvSpPr txBox="1"/>
          <p:nvPr/>
        </p:nvSpPr>
        <p:spPr>
          <a:xfrm>
            <a:off x="2117557" y="7006033"/>
            <a:ext cx="8793127" cy="4122391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multi-touch circular gesture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recognizer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solution created last semester was written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C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# which presents the following limitations: 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Mainly targets the Windows operating system making it more platform dependent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Contains a lot of overhead and included libraries before it will compile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Performance can be improved</a:t>
            </a:r>
          </a:p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endParaRPr lang="en-US" sz="3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Shape 90"/>
          <p:cNvSpPr txBox="1"/>
          <p:nvPr/>
        </p:nvSpPr>
        <p:spPr>
          <a:xfrm>
            <a:off x="23958026" y="33957753"/>
            <a:ext cx="6783948" cy="565879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Created C++ API.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Implemented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gesture parser using the </a:t>
            </a:r>
            <a:r>
              <a:rPr lang="en-US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TinyXml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library to obtain raw point input data from previously serialized gestures. </a:t>
            </a:r>
            <a:endParaRPr lang="en-US" sz="36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Provided insight into the shortcoming of translating from C# to C++ and what major modifications must be done in the class structures to improve performance and maintainability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1" name="Shape 90"/>
          <p:cNvSpPr txBox="1"/>
          <p:nvPr/>
        </p:nvSpPr>
        <p:spPr>
          <a:xfrm>
            <a:off x="12088771" y="5500627"/>
            <a:ext cx="9018581" cy="1148126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endParaRPr lang="en-US" sz="44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Rewrite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multi-touch circular gesture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recognizer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 a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C++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API which provides the following benefits: </a:t>
            </a:r>
          </a:p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Cross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platform support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More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lightweight; binaries are much smaller than C# after compilation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Faster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performance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More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interoperability and maintainability</a:t>
            </a:r>
          </a:p>
          <a:p>
            <a:pPr marL="457200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Overall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better solution to gesture designers</a:t>
            </a:r>
          </a:p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endParaRPr lang="en-US" sz="3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61233" y="-1243426"/>
            <a:ext cx="5582005" cy="6818237"/>
            <a:chOff x="3593666" y="-945212"/>
            <a:chExt cx="5582005" cy="6818237"/>
          </a:xfrm>
        </p:grpSpPr>
        <p:sp>
          <p:nvSpPr>
            <p:cNvPr id="39" name="Oval 38"/>
            <p:cNvSpPr/>
            <p:nvPr/>
          </p:nvSpPr>
          <p:spPr>
            <a:xfrm>
              <a:off x="4210018" y="351969"/>
              <a:ext cx="4261629" cy="4261629"/>
            </a:xfrm>
            <a:prstGeom prst="ellipse">
              <a:avLst/>
            </a:prstGeom>
            <a:solidFill>
              <a:srgbClr val="042F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9366" b="98331" l="9783" r="81386">
                          <a14:foregroundMark x1="48098" y1="62069" x2="48098" y2="62069"/>
                          <a14:foregroundMark x1="48913" y1="68076" x2="48913" y2="68076"/>
                          <a14:backgroundMark x1="75679" y1="31146" x2="75679" y2="31146"/>
                          <a14:backgroundMark x1="77717" y1="36263" x2="77717" y2="36263"/>
                          <a14:backgroundMark x1="64810" y1="32481" x2="64810" y2="32481"/>
                          <a14:backgroundMark x1="70109" y1="33927" x2="70109" y2="33927"/>
                          <a14:backgroundMark x1="66304" y1="30923" x2="78125" y2="34705"/>
                          <a14:backgroundMark x1="57745" y1="30590" x2="50136" y2="28031"/>
                          <a14:backgroundMark x1="79076" y1="36151" x2="79076" y2="36151"/>
                          <a14:backgroundMark x1="62908" y1="30478" x2="62908" y2="30478"/>
                          <a14:backgroundMark x1="66440" y1="33815" x2="66440" y2="33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666" y="-945212"/>
              <a:ext cx="5582005" cy="6818237"/>
            </a:xfrm>
            <a:prstGeom prst="rect">
              <a:avLst/>
            </a:prstGeom>
          </p:spPr>
        </p:pic>
      </p:grpSp>
      <p:sp>
        <p:nvSpPr>
          <p:cNvPr id="85" name="Shape 90"/>
          <p:cNvSpPr txBox="1"/>
          <p:nvPr/>
        </p:nvSpPr>
        <p:spPr>
          <a:xfrm>
            <a:off x="2362129" y="24540771"/>
            <a:ext cx="8279007" cy="654883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translation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 C++ should have the </a:t>
            </a: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same following qualities as the preexisting C# implementation:</a:t>
            </a:r>
          </a:p>
          <a:p>
            <a:pPr>
              <a:buClr>
                <a:schemeClr val="accent1">
                  <a:lumMod val="75000"/>
                </a:schemeClr>
              </a:buClr>
              <a:buSzPct val="200000"/>
            </a:pPr>
            <a:endParaRPr lang="en-US" sz="36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2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Same functionality</a:t>
            </a:r>
          </a:p>
          <a:p>
            <a:pPr marL="457200" lvl="2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Same level of accuracy when detecting multi-touch circular gestures</a:t>
            </a:r>
          </a:p>
          <a:p>
            <a:pPr marL="457200" lvl="2" indent="-457200">
              <a:buClr>
                <a:schemeClr val="accent1">
                  <a:lumMod val="75000"/>
                </a:schemeClr>
              </a:buClr>
              <a:buSzPct val="200000"/>
              <a:buFont typeface="Arial" charset="0"/>
              <a:buChar char="•"/>
            </a:pPr>
            <a:r>
              <a:rPr 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Same overall worst-case time complexity 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Shape 90"/>
          <p:cNvSpPr txBox="1"/>
          <p:nvPr/>
        </p:nvSpPr>
        <p:spPr>
          <a:xfrm>
            <a:off x="2336666" y="33385361"/>
            <a:ext cx="8180603" cy="6369513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Parsed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and set the complete gesture set in Figure 2  as the “template” gestures for the multi-touch gesture recognizer. </a:t>
            </a:r>
            <a:endParaRPr lang="en-US" sz="320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742950" indent="-742950">
              <a:buClr>
                <a:schemeClr val="accent1">
                  <a:lumMod val="75000"/>
                </a:schemeClr>
              </a:buClr>
              <a:buSzPct val="2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arsed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 inputted “candidate”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gestures collected last semester and compared against template gestures to determine best match using the C++ API.  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719" y="24672386"/>
            <a:ext cx="2726370" cy="27263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697" y="27288036"/>
            <a:ext cx="3232205" cy="3633590"/>
          </a:xfrm>
          <a:prstGeom prst="rect">
            <a:avLst/>
          </a:prstGeom>
        </p:spPr>
      </p:pic>
      <p:sp>
        <p:nvSpPr>
          <p:cNvPr id="3" name="Curved Down Arrow 2"/>
          <p:cNvSpPr/>
          <p:nvPr/>
        </p:nvSpPr>
        <p:spPr>
          <a:xfrm rot="1930125">
            <a:off x="26058105" y="24733253"/>
            <a:ext cx="4894537" cy="1717809"/>
          </a:xfrm>
          <a:prstGeom prst="curvedDownArrow">
            <a:avLst>
              <a:gd name="adj1" fmla="val 25000"/>
              <a:gd name="adj2" fmla="val 52479"/>
              <a:gd name="adj3" fmla="val 31687"/>
            </a:avLst>
          </a:prstGeom>
          <a:solidFill>
            <a:srgbClr val="BB9417"/>
          </a:solidFill>
          <a:ln>
            <a:solidFill>
              <a:srgbClr val="BB94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0598" y="14964569"/>
            <a:ext cx="10632932" cy="6594133"/>
          </a:xfrm>
          <a:prstGeom prst="rect">
            <a:avLst/>
          </a:prstGeom>
          <a:ln w="38100">
            <a:solidFill>
              <a:srgbClr val="BB9417"/>
            </a:solidFill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38108" y="34129566"/>
            <a:ext cx="7380659" cy="6128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32956" y="27764161"/>
            <a:ext cx="35176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Translated over 3,000 lines of C# code to C++ to recreate the multi-touch circular </a:t>
            </a:r>
            <a:r>
              <a:rPr 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gesture recognition </a:t>
            </a: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3" t="17704" r="20016" b="14609"/>
          <a:stretch/>
        </p:blipFill>
        <p:spPr>
          <a:xfrm>
            <a:off x="28995377" y="33385361"/>
            <a:ext cx="1739324" cy="1103443"/>
          </a:xfrm>
          <a:prstGeom prst="rect">
            <a:avLst/>
          </a:prstGeom>
          <a:ln>
            <a:solidFill>
              <a:srgbClr val="BB9417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4958" y="37262798"/>
            <a:ext cx="2336560" cy="3084089"/>
          </a:xfrm>
          <a:prstGeom prst="rect">
            <a:avLst/>
          </a:prstGeom>
          <a:ln w="19050">
            <a:solidFill>
              <a:srgbClr val="BB9417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1953" y="14964569"/>
            <a:ext cx="6922648" cy="4637145"/>
          </a:xfrm>
          <a:prstGeom prst="rect">
            <a:avLst/>
          </a:prstGeom>
          <a:ln w="38100">
            <a:solidFill>
              <a:srgbClr val="BB9417"/>
            </a:solidFill>
          </a:ln>
        </p:spPr>
      </p:pic>
      <p:sp>
        <p:nvSpPr>
          <p:cNvPr id="43" name="Bent Arrow 42"/>
          <p:cNvSpPr/>
          <p:nvPr/>
        </p:nvSpPr>
        <p:spPr>
          <a:xfrm flipV="1">
            <a:off x="6474008" y="18991958"/>
            <a:ext cx="4372085" cy="1553802"/>
          </a:xfrm>
          <a:prstGeom prst="bentArrow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040598" y="19329385"/>
            <a:ext cx="2304870" cy="137153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219540" y="40165241"/>
            <a:ext cx="531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4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Classification Results for Comparison of Inputted Candidate Gestures Against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Template Gestures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535198" y="40404043"/>
            <a:ext cx="406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5: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Parsed Gesture Printed to Standard Output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4038109" y="40346887"/>
            <a:ext cx="597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6: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Class Dependencies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814" y="24672386"/>
            <a:ext cx="9934767" cy="5058563"/>
          </a:xfrm>
          <a:prstGeom prst="rect">
            <a:avLst/>
          </a:prstGeom>
          <a:ln w="38100">
            <a:solidFill>
              <a:srgbClr val="BB9417"/>
            </a:solidFill>
          </a:ln>
        </p:spPr>
      </p:pic>
      <p:sp>
        <p:nvSpPr>
          <p:cNvPr id="115" name="TextBox 114"/>
          <p:cNvSpPr txBox="1"/>
          <p:nvPr/>
        </p:nvSpPr>
        <p:spPr>
          <a:xfrm>
            <a:off x="13259003" y="30102623"/>
            <a:ext cx="9376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Figure 4: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  <a:ea typeface="Tahoma" charset="0"/>
                <a:cs typeface="Tahoma" charset="0"/>
              </a:rPr>
              <a:t>Sequence Diagram of Multi-touch Circular Gesture Recognition API being Implemented on the Scratchpad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161657" y="14667606"/>
            <a:ext cx="6188043" cy="3857841"/>
          </a:xfrm>
          <a:prstGeom prst="rect">
            <a:avLst/>
          </a:prstGeom>
          <a:ln w="38100">
            <a:solidFill>
              <a:srgbClr val="BB9417"/>
            </a:solidFill>
          </a:ln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18"/>
          <a:srcRect b="11650"/>
          <a:stretch/>
        </p:blipFill>
        <p:spPr>
          <a:xfrm>
            <a:off x="2566412" y="37392075"/>
            <a:ext cx="4122716" cy="2741658"/>
          </a:xfrm>
          <a:prstGeom prst="rect">
            <a:avLst/>
          </a:prstGeom>
          <a:ln w="19050">
            <a:solidFill>
              <a:srgbClr val="BB9417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771600" y="19010072"/>
            <a:ext cx="3378395" cy="2713735"/>
          </a:xfrm>
          <a:prstGeom prst="rect">
            <a:avLst/>
          </a:prstGeom>
          <a:ln w="38100">
            <a:solidFill>
              <a:srgbClr val="BB9417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7083555" y="19031140"/>
            <a:ext cx="3268097" cy="2793931"/>
          </a:xfrm>
          <a:prstGeom prst="rect">
            <a:avLst/>
          </a:prstGeom>
          <a:ln w="38100">
            <a:solidFill>
              <a:srgbClr val="BB9417"/>
            </a:solidFill>
          </a:ln>
        </p:spPr>
      </p:pic>
      <p:sp>
        <p:nvSpPr>
          <p:cNvPr id="61" name="Right Arrow 60"/>
          <p:cNvSpPr/>
          <p:nvPr/>
        </p:nvSpPr>
        <p:spPr>
          <a:xfrm>
            <a:off x="26271649" y="20031853"/>
            <a:ext cx="695402" cy="55653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1492</TotalTime>
  <Words>521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Tahoma</vt:lpstr>
      <vt:lpstr>Times New Roman</vt:lpstr>
      <vt:lpstr>Parallax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</dc:creator>
  <cp:lastModifiedBy>Francisco Lozada</cp:lastModifiedBy>
  <cp:revision>76</cp:revision>
  <cp:lastPrinted>2017-07-17T17:45:04Z</cp:lastPrinted>
  <dcterms:modified xsi:type="dcterms:W3CDTF">2017-11-27T19:19:10Z</dcterms:modified>
</cp:coreProperties>
</file>