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6"/>
  </p:notesMasterIdLst>
  <p:sldIdLst>
    <p:sldId id="256" r:id="rId2"/>
    <p:sldId id="257" r:id="rId3"/>
    <p:sldId id="274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2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44" autoAdjust="0"/>
  </p:normalViewPr>
  <p:slideViewPr>
    <p:cSldViewPr snapToGrid="0">
      <p:cViewPr varScale="1">
        <p:scale>
          <a:sx n="75" d="100"/>
          <a:sy n="75" d="100"/>
        </p:scale>
        <p:origin x="7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Greet your audience, thank them for attending your presentation, introduce yourself, introduce your project, introduce your team members, and quickly indicate what each of you did in a high-level manner, and put more emphasis on your part/contribution.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System design: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 System decomposition; identify the architecture patterns used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 System deployment – h/w and s/w requirements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5.3. Persistent data design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5.4. Security/Privacy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Detailed design: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6.1. Minimal class diagram. Identify the design patterns used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6.2. State machine for the main control object or the most important object of the implemented uses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6.3. Main algorithm used related to an implemented use case described above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Test Suites and Test Cases (one sunny day and one rainy day) for the use case represented in part (5) above (2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7.1 One sunny day and one rainy day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7.2 Automated test scripts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your contribution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your contact information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if anyone has any questions for you.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your audience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the problem that the whole project tackles and stay focused on the parts that you have been working. Indicate if there is an existing previous system, enumerate its problems/limitations, etc.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68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System design: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 System decomposition; identify the architecture patterns used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 System deployment – h/w and s/w requirements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5.3. Persistent data design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5.4. Security/Privacy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System design: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 System decomposition; identify the architecture patterns used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 System deployment – h/w and s/w requirements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5.3. Persistent data design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5.4. Security/Privacy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Overlay-TitleSlid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 descr="Overlay-ContentCapt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693023" y="739588"/>
            <a:ext cx="3657600" cy="530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09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779464" y="1816100"/>
            <a:ext cx="3657600" cy="382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 descr="Overlay-PictureCapt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9263" y="187325"/>
            <a:ext cx="8535987" cy="6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886124" y="1828800"/>
            <a:ext cx="4474539" cy="381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pic" idx="2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rotWithShape="0">
            <a:blip r:embed="rId3">
              <a:alphaModFix/>
            </a:blip>
            <a:stretch>
              <a:fillRect/>
            </a:stretch>
          </a:blipFill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38862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5867400" y="6288088"/>
            <a:ext cx="26765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, Alt.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 descr="Overlay-PictureCaption-Extra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rotWithShape="0">
            <a:blip r:embed="rId3">
              <a:alphaModFix/>
            </a:blip>
            <a:stretch>
              <a:fillRect/>
            </a:stretch>
          </a:blipFill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710412" y="1828800"/>
            <a:ext cx="3657600" cy="381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381000" y="6288088"/>
            <a:ext cx="186531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325813" y="6288088"/>
            <a:ext cx="52181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above Ca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 descr="Overlay-PictureCaption-Extra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rotWithShape="0">
            <a:blip r:embed="rId3">
              <a:alphaModFix/>
            </a:blip>
            <a:stretch>
              <a:fillRect/>
            </a:stretch>
          </a:blipFill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08034" y="4827493"/>
            <a:ext cx="7559977" cy="12208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381000" y="6288088"/>
            <a:ext cx="186531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3325813" y="6288088"/>
            <a:ext cx="52181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2466975" y="141288"/>
            <a:ext cx="4208463" cy="7583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2575" marR="0" lvl="0" indent="-1428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 rot="5400000">
            <a:off x="5373267" y="2734843"/>
            <a:ext cx="5268912" cy="13581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rot="5400000">
            <a:off x="1230313" y="328613"/>
            <a:ext cx="5268911" cy="61706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2575" marR="0" lvl="0" indent="-1428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2575" marR="0" lvl="0" indent="-1428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 descr="Overlay-SectionHea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0"/>
            <a:ext cx="8826500" cy="6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09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88541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09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874713" y="2286000"/>
            <a:ext cx="3562350" cy="158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Shape 49"/>
          <p:cNvCxnSpPr/>
          <p:nvPr/>
        </p:nvCxnSpPr>
        <p:spPr>
          <a:xfrm>
            <a:off x="4816475" y="2286000"/>
            <a:ext cx="3565525" cy="158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Shape 50"/>
          <p:cNvCxnSpPr/>
          <p:nvPr/>
        </p:nvCxnSpPr>
        <p:spPr>
          <a:xfrm>
            <a:off x="874713" y="2286000"/>
            <a:ext cx="3562350" cy="158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Shape 51"/>
          <p:cNvCxnSpPr/>
          <p:nvPr/>
        </p:nvCxnSpPr>
        <p:spPr>
          <a:xfrm>
            <a:off x="4816475" y="2286000"/>
            <a:ext cx="3565525" cy="158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779463" y="2362199"/>
            <a:ext cx="3657600" cy="36861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09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705350" y="1438835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705350" y="2362199"/>
            <a:ext cx="3657600" cy="36861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09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79462" y="1828801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09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779462" y="3991816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09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710953" y="1828801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09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09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3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09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79463" y="1828801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09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77946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09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4710953" y="1828801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09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4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09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90500" y="190500"/>
            <a:ext cx="8764588" cy="6478588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0">
                <a:srgbClr val="B27A00"/>
              </a:gs>
              <a:gs pos="13000">
                <a:srgbClr val="B27A00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2575" marR="0" lvl="0" indent="-1428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" name="Shape 16" descr="FIULogo_H_CMYK_fx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103938" y="5959475"/>
            <a:ext cx="2430462" cy="6937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228600" y="398150"/>
            <a:ext cx="8686800" cy="5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00" dirty="0"/>
              <a:t>VIP/Senior Project Final Presentation</a:t>
            </a:r>
            <a:br>
              <a:rPr lang="en-US" dirty="0"/>
            </a:br>
            <a:r>
              <a:rPr lang="en-US" sz="2600" dirty="0"/>
              <a:t>Fall 2017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sz="2600" dirty="0"/>
              <a:t>AR-VR-VE for Computer Science Education 1.0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 dirty="0"/>
          </a:p>
          <a:p>
            <a:pPr lvl="0" algn="ctr" rtl="0">
              <a:spcBef>
                <a:spcPts val="0"/>
              </a:spcBef>
              <a:buNone/>
            </a:pPr>
            <a:endParaRPr sz="1800" b="1" dirty="0"/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1800" b="1" dirty="0"/>
              <a:t>Team Member(s):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Bernardo Blum, Santiago Bolivar, Lukas Borges, Cristian Cabrera, Nicolette Celli, Hamilton </a:t>
            </a:r>
            <a:r>
              <a:rPr lang="en-US" sz="1600" dirty="0" err="1"/>
              <a:t>Chevez</a:t>
            </a:r>
            <a:r>
              <a:rPr lang="en-US" sz="1600" dirty="0"/>
              <a:t>, Kevin </a:t>
            </a:r>
            <a:r>
              <a:rPr lang="en-US" sz="1600" dirty="0" err="1"/>
              <a:t>Delamo</a:t>
            </a:r>
            <a:r>
              <a:rPr lang="en-US" sz="1600" dirty="0"/>
              <a:t>, Filip </a:t>
            </a:r>
            <a:r>
              <a:rPr lang="en-US" sz="1600" dirty="0" err="1"/>
              <a:t>Klepsa</a:t>
            </a:r>
            <a:r>
              <a:rPr lang="en-US" sz="1600" dirty="0"/>
              <a:t>, Francisco </a:t>
            </a:r>
            <a:r>
              <a:rPr lang="en-US" sz="1600" dirty="0" err="1"/>
              <a:t>Lozada</a:t>
            </a:r>
            <a:br>
              <a:rPr lang="en-US" sz="1600" dirty="0"/>
            </a:br>
            <a:endParaRPr sz="16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1D4D"/>
                </a:solidFill>
              </a:rPr>
              <a:t>Product Owner(s):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Francisco Ortega</a:t>
            </a:r>
            <a:br>
              <a:rPr lang="en-US" sz="1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1800" b="0" i="0" u="none" strike="noStrike" cap="none" dirty="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Instructor</a:t>
            </a:r>
            <a:r>
              <a:rPr lang="en-US" sz="1800" b="1" i="0" u="none" strike="noStrike" cap="none" dirty="0">
                <a:solidFill>
                  <a:srgbClr val="001D4D"/>
                </a:solidFill>
              </a:rPr>
              <a:t>: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Francisco Ortega &amp; </a:t>
            </a:r>
            <a:r>
              <a:rPr lang="en-US" sz="1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Masoud </a:t>
            </a:r>
            <a:r>
              <a:rPr lang="en-US" sz="1800" b="0" i="0" u="none" strike="noStrike" cap="none" dirty="0" err="1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Sadjadi</a:t>
            </a:r>
            <a:endParaRPr lang="en-US" sz="1800" b="0" i="0" u="none" strike="noStrike" cap="none" dirty="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4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School of Computing and Information Sciences</a:t>
            </a:r>
            <a:br>
              <a:rPr lang="en-US" sz="1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Florida International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Design: Deployment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79463" y="1906488"/>
            <a:ext cx="7382677" cy="4167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82575">
              <a:spcBef>
                <a:spcPts val="500"/>
              </a:spcBef>
            </a:pPr>
            <a:r>
              <a:rPr lang="en-US" sz="1800" dirty="0"/>
              <a:t>Software Resources</a:t>
            </a:r>
          </a:p>
          <a:p>
            <a:pPr lvl="1" indent="-282575">
              <a:spcBef>
                <a:spcPts val="500"/>
              </a:spcBef>
            </a:pPr>
            <a:r>
              <a:rPr lang="en-US" sz="1800" dirty="0"/>
              <a:t>Unity 5.6.1</a:t>
            </a:r>
          </a:p>
          <a:p>
            <a:pPr lvl="1" indent="-282575">
              <a:spcBef>
                <a:spcPts val="500"/>
              </a:spcBef>
            </a:pPr>
            <a:r>
              <a:rPr lang="en-US" sz="1800" dirty="0" err="1"/>
              <a:t>SteamVR</a:t>
            </a:r>
            <a:r>
              <a:rPr lang="en-US" sz="1800" dirty="0"/>
              <a:t> plugin for Unity</a:t>
            </a:r>
          </a:p>
          <a:p>
            <a:pPr lvl="1" indent="-282575">
              <a:spcBef>
                <a:spcPts val="500"/>
              </a:spcBef>
            </a:pPr>
            <a:r>
              <a:rPr lang="en-US" sz="1800" dirty="0"/>
              <a:t>Visual Studio Community 2017</a:t>
            </a:r>
          </a:p>
          <a:p>
            <a:pPr lvl="1" indent="-282575">
              <a:spcBef>
                <a:spcPts val="500"/>
              </a:spcBef>
            </a:pPr>
            <a:r>
              <a:rPr lang="en-US" sz="1800" dirty="0"/>
              <a:t>Blender 2.79</a:t>
            </a:r>
          </a:p>
          <a:p>
            <a:pPr lvl="0" indent="-282575">
              <a:spcBef>
                <a:spcPts val="500"/>
              </a:spcBef>
            </a:pPr>
            <a:r>
              <a:rPr lang="en-US" sz="1800" dirty="0"/>
              <a:t>Hardware Resources</a:t>
            </a:r>
          </a:p>
          <a:p>
            <a:pPr lvl="1" indent="-282575">
              <a:spcBef>
                <a:spcPts val="500"/>
              </a:spcBef>
            </a:pPr>
            <a:r>
              <a:rPr lang="en-US" sz="1800" dirty="0"/>
              <a:t>HTC </a:t>
            </a:r>
            <a:r>
              <a:rPr lang="en-US" sz="1800" dirty="0" err="1"/>
              <a:t>Vive</a:t>
            </a:r>
            <a:endParaRPr lang="en-US" sz="1800" dirty="0"/>
          </a:p>
          <a:p>
            <a:pPr lvl="1" indent="-282575">
              <a:spcBef>
                <a:spcPts val="500"/>
              </a:spcBef>
            </a:pPr>
            <a:r>
              <a:rPr lang="en-US" sz="1800" dirty="0"/>
              <a:t>Dell Alienware Laptop</a:t>
            </a:r>
          </a:p>
          <a:p>
            <a:pPr lvl="2" indent="-282575">
              <a:spcBef>
                <a:spcPts val="500"/>
              </a:spcBef>
            </a:pPr>
            <a:r>
              <a:rPr lang="en-US" dirty="0"/>
              <a:t>Intel Core i7-6700HQ quad-core processor</a:t>
            </a:r>
          </a:p>
          <a:p>
            <a:pPr lvl="2" indent="-282575">
              <a:spcBef>
                <a:spcPts val="500"/>
              </a:spcBef>
            </a:pPr>
            <a:r>
              <a:rPr lang="en-US" dirty="0"/>
              <a:t>16GB RAM</a:t>
            </a:r>
          </a:p>
          <a:p>
            <a:pPr lvl="2" indent="-282575">
              <a:spcBef>
                <a:spcPts val="500"/>
              </a:spcBef>
            </a:pPr>
            <a:r>
              <a:rPr lang="en-US" dirty="0"/>
              <a:t>NVIDIA GeForce GTX 970M graphics card</a:t>
            </a:r>
          </a:p>
          <a:p>
            <a:pPr marL="282575" marR="0" lvl="0" indent="-282575" algn="l" rtl="0">
              <a:spcBef>
                <a:spcPts val="500"/>
              </a:spcBef>
              <a:spcAft>
                <a:spcPts val="0"/>
              </a:spcAft>
              <a:buClr>
                <a:srgbClr val="001D4D"/>
              </a:buClr>
              <a:buSzPts val="2200"/>
              <a:buFont typeface="Noto Sans Symbols"/>
              <a:buChar char="●"/>
            </a:pP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Design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779463" y="1828800"/>
            <a:ext cx="7583400" cy="420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Models</a:t>
            </a:r>
          </a:p>
          <a:p>
            <a:pPr lvl="1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States: Represents a state from a state machine with two properties: Id that uniquely identifies the state, and Type which represents the function given to the robot to issue an action.</a:t>
            </a:r>
          </a:p>
          <a:p>
            <a:pPr lvl="1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Transitions: Represents a transition from a state machine with three properties: Id that uniquely identifies the transition, From which is the state it is transitioning from, and To which is the state it is transitioning to.</a:t>
            </a:r>
          </a:p>
          <a:p>
            <a:pPr lvl="1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Modules: Represents the </a:t>
            </a:r>
            <a:r>
              <a:rPr lang="en-US" sz="1000" dirty="0" err="1"/>
              <a:t>GameObject</a:t>
            </a:r>
            <a:r>
              <a:rPr lang="en-US" sz="1000" dirty="0"/>
              <a:t> that holds the properties of the state model.</a:t>
            </a:r>
          </a:p>
          <a:p>
            <a:pPr lvl="1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Robot: The main programmable robot that the player interacts with.</a:t>
            </a:r>
          </a:p>
          <a:p>
            <a:pPr lvl="1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Board: Model where the state machine is built by placing and attaching modules together.</a:t>
            </a:r>
          </a:p>
          <a:p>
            <a:pPr lvl="1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Tether: Represents a transition between two states.</a:t>
            </a:r>
          </a:p>
          <a:p>
            <a:pPr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Controllers</a:t>
            </a:r>
          </a:p>
          <a:p>
            <a:pPr lvl="1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Robot Controller: Controls the robot; has knowledge of the created state machine.</a:t>
            </a:r>
          </a:p>
          <a:p>
            <a:pPr lvl="1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State Machine Controller: Builds the state machine based on the given modules.</a:t>
            </a:r>
          </a:p>
          <a:p>
            <a:pPr lvl="1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Board Controller: Recognizes any module placed or removed from the board. Converts module data to states and sends it to the robot controller.</a:t>
            </a:r>
          </a:p>
          <a:p>
            <a:pPr lvl="1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000" dirty="0" err="1"/>
              <a:t>Vive</a:t>
            </a:r>
            <a:r>
              <a:rPr lang="en-US" sz="1000" dirty="0"/>
              <a:t> Controller: Adds functionality for the </a:t>
            </a:r>
            <a:r>
              <a:rPr lang="en-US" sz="1000" dirty="0" err="1"/>
              <a:t>Vive</a:t>
            </a:r>
            <a:r>
              <a:rPr lang="en-US" sz="1000" dirty="0"/>
              <a:t> controller. Allows for toggling of the board, running the state machine, restarting or quitting the level, and player interaction with </a:t>
            </a:r>
            <a:r>
              <a:rPr lang="en-US" sz="1000" dirty="0" err="1"/>
              <a:t>GameObjects</a:t>
            </a:r>
            <a:r>
              <a:rPr lang="en-US" sz="1000" dirty="0"/>
              <a:t>.</a:t>
            </a:r>
          </a:p>
          <a:p>
            <a:pPr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Views</a:t>
            </a:r>
          </a:p>
          <a:p>
            <a:pPr lvl="1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Unity Scene: The scene which the player is loaded into and each model gets instantiated in. Currently loads three levels.</a:t>
            </a:r>
          </a:p>
          <a:p>
            <a:pPr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Minimal Class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A8EACB-DF91-48E3-A518-BF78405AC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604141"/>
            <a:ext cx="8001000" cy="4317270"/>
          </a:xfrm>
          <a:prstGeom prst="rect">
            <a:avLst/>
          </a:prstGeom>
        </p:spPr>
      </p:pic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2575" marR="0" lvl="0" indent="-282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Font typeface="Noto Sans Symbols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Test Suites and Test Cases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584C2A-6A44-4DEE-B729-DBDBD36B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12" y="2124074"/>
            <a:ext cx="6846378" cy="3070225"/>
          </a:xfrm>
          <a:prstGeom prst="rect">
            <a:avLst/>
          </a:prstGeom>
        </p:spPr>
      </p:pic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lang="en-US" sz="2200" b="0" i="0" u="none" strike="noStrike" cap="none" dirty="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2575" marR="0" lvl="0" indent="-282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Font typeface="Noto Sans Symbols"/>
              <a:buChar char="●"/>
            </a:pPr>
            <a:r>
              <a:rPr lang="en-US" sz="1800" dirty="0"/>
              <a:t>Using video games is an accessible and exciting way to introduce Computer Science concepts. New students will be drawn to the field, and it instills a sense of confidence and proves that programming is achievable. Future projects will create more complex logic puzzles.</a:t>
            </a:r>
          </a:p>
          <a:p>
            <a:pPr marL="282575" marR="0" lvl="0" indent="-282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Font typeface="Noto Sans Symbols"/>
              <a:buChar char="●"/>
            </a:pPr>
            <a:r>
              <a:rPr lang="en-US" sz="1800" dirty="0"/>
              <a:t>Contact: </a:t>
            </a:r>
          </a:p>
          <a:p>
            <a:pPr lvl="1" indent="-282575">
              <a:spcBef>
                <a:spcPts val="1000"/>
              </a:spcBef>
              <a:buSzPts val="2200"/>
            </a:pPr>
            <a:r>
              <a:rPr lang="en-US" sz="1800" dirty="0"/>
              <a:t>ncell002@fiu.edu</a:t>
            </a:r>
          </a:p>
          <a:p>
            <a:pPr lvl="1" indent="-282575">
              <a:spcBef>
                <a:spcPts val="1000"/>
              </a:spcBef>
              <a:buSzPts val="2200"/>
            </a:pPr>
            <a:r>
              <a:rPr lang="en-US" sz="1800" dirty="0"/>
              <a:t>kdela033@fiu.edu</a:t>
            </a:r>
          </a:p>
          <a:p>
            <a:pPr marL="282575" marR="0" lvl="0" indent="-282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</a:p>
          <a:p>
            <a:pPr marL="282575" marR="0" lvl="0" indent="-282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definition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79463" y="152400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257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1500"/>
              <a:buFont typeface="Noto Sans Symbols"/>
              <a:buChar char="●"/>
            </a:pPr>
            <a:r>
              <a:rPr lang="en-US" sz="2000" dirty="0"/>
              <a:t>The objective of the project is to present to increase the enrollment of students in Computer Science courses through the use of augmented and virtual reality technologies.</a:t>
            </a:r>
          </a:p>
          <a:p>
            <a:pPr marL="28257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1500"/>
              <a:buFont typeface="Noto Sans Symbols"/>
              <a:buChar char="●"/>
            </a:pPr>
            <a:endParaRPr lang="en-US" sz="2000" dirty="0"/>
          </a:p>
          <a:p>
            <a:pPr marL="28257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</a:pPr>
            <a:r>
              <a:rPr lang="en-US" sz="2000" dirty="0"/>
              <a:t>CodeAdventures teaches Computer Science concepts implicitly by having the player create a state machine to control a robot to reach a goal.</a:t>
            </a:r>
          </a:p>
          <a:p>
            <a:pPr marL="28257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</a:pPr>
            <a:endParaRPr lang="en-US" sz="2000" dirty="0"/>
          </a:p>
          <a:p>
            <a:pPr marL="28257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</a:pPr>
            <a:r>
              <a:rPr lang="en-US" sz="2000" dirty="0"/>
              <a:t>The previous system was too complicated for many users to understand, so we aimed to implement features to make the game more clear.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396B-7FDF-4C40-814F-885A7BBD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152C4-0848-478C-923F-A7547D8E1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837" y="1425575"/>
            <a:ext cx="3678915" cy="4857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CD25A-018A-4804-B6D8-B3CC6B0A5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9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Requirements: User Stories 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00025">
              <a:buSzPts val="900"/>
            </a:pPr>
            <a:r>
              <a:rPr lang="en-US" sz="1200" dirty="0"/>
              <a:t>#688 Learn Unity</a:t>
            </a:r>
          </a:p>
          <a:p>
            <a:pPr lvl="0" indent="-200025">
              <a:buSzPts val="900"/>
            </a:pPr>
            <a:r>
              <a:rPr lang="en-US" sz="1200" dirty="0"/>
              <a:t>#689 Learn Blender</a:t>
            </a:r>
          </a:p>
          <a:p>
            <a:pPr lvl="0" indent="-200025">
              <a:buSzPts val="900"/>
            </a:pPr>
            <a:r>
              <a:rPr lang="en-US" sz="1200" dirty="0"/>
              <a:t>#687 Add Keyboard/Mouse Controls</a:t>
            </a:r>
          </a:p>
          <a:p>
            <a:pPr lvl="0" indent="-200025">
              <a:buSzPts val="900"/>
            </a:pPr>
            <a:r>
              <a:rPr lang="en-US" sz="1200" dirty="0"/>
              <a:t>#693 Add an Indicator</a:t>
            </a:r>
          </a:p>
          <a:p>
            <a:pPr lvl="0" indent="-200025">
              <a:buSzPts val="900"/>
            </a:pPr>
            <a:r>
              <a:rPr lang="en-US" sz="1200" dirty="0"/>
              <a:t>#724 Change the Key’s Material</a:t>
            </a:r>
          </a:p>
          <a:p>
            <a:pPr lvl="0" indent="-200025">
              <a:buSzPts val="900"/>
            </a:pPr>
            <a:r>
              <a:rPr lang="en-US" sz="1200" dirty="0"/>
              <a:t>#709 Option to Change Input Device</a:t>
            </a:r>
          </a:p>
          <a:p>
            <a:pPr lvl="0" indent="-200025">
              <a:buSzPts val="900"/>
            </a:pPr>
            <a:r>
              <a:rPr lang="en-US" sz="1200" dirty="0"/>
              <a:t>#708 Options Menu to Change Game Settings</a:t>
            </a:r>
          </a:p>
          <a:p>
            <a:pPr lvl="0" indent="-200025">
              <a:buSzPts val="900"/>
            </a:pPr>
            <a:r>
              <a:rPr lang="en-US" sz="1200" dirty="0"/>
              <a:t>#731 Have Robot Communicate</a:t>
            </a:r>
          </a:p>
          <a:p>
            <a:pPr lvl="0" indent="-200025">
              <a:buSzPts val="900"/>
            </a:pPr>
            <a:r>
              <a:rPr lang="en-US" sz="1200" dirty="0"/>
              <a:t>#732 Create Button for Completing Level</a:t>
            </a:r>
          </a:p>
          <a:p>
            <a:pPr lvl="0" indent="-200025">
              <a:buSzPts val="900"/>
            </a:pPr>
            <a:r>
              <a:rPr lang="en-US" sz="1200" dirty="0"/>
              <a:t>#733 Prevent Robot from Going Through Walls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BC11CF-3FBE-42C8-9E3B-D8913F0127F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indent="-200025">
              <a:buSzPts val="900"/>
            </a:pPr>
            <a:r>
              <a:rPr lang="en-US" sz="1200" dirty="0"/>
              <a:t>#734 Create Lightning Door</a:t>
            </a:r>
          </a:p>
          <a:p>
            <a:pPr lvl="0" indent="-200025">
              <a:buSzPts val="900"/>
            </a:pPr>
            <a:r>
              <a:rPr lang="en-US" sz="1200" dirty="0"/>
              <a:t>#722 Add a Main Menu</a:t>
            </a:r>
          </a:p>
          <a:p>
            <a:pPr lvl="0" indent="-200025">
              <a:buSzPts val="900"/>
            </a:pPr>
            <a:r>
              <a:rPr lang="en-US" sz="1200" dirty="0"/>
              <a:t>#723 Add Instructions for Controls</a:t>
            </a:r>
          </a:p>
          <a:p>
            <a:pPr lvl="0" indent="-200025">
              <a:buSzPts val="900"/>
            </a:pPr>
            <a:r>
              <a:rPr lang="en-US" sz="1200" dirty="0"/>
              <a:t>#735 Create  Second Level Model</a:t>
            </a:r>
          </a:p>
          <a:p>
            <a:pPr lvl="0" indent="-200025">
              <a:buSzPts val="900"/>
            </a:pPr>
            <a:r>
              <a:rPr lang="en-US" sz="1200" dirty="0"/>
              <a:t>#736 Create Impassable Areas</a:t>
            </a:r>
          </a:p>
          <a:p>
            <a:pPr lvl="0" indent="-200025">
              <a:buSzPts val="900"/>
            </a:pPr>
            <a:r>
              <a:rPr lang="en-US" sz="1200" dirty="0"/>
              <a:t>#752 Add an In-game Menu</a:t>
            </a:r>
          </a:p>
          <a:p>
            <a:pPr lvl="0" indent="-200025">
              <a:buSzPts val="900"/>
            </a:pPr>
            <a:r>
              <a:rPr lang="en-US" sz="1200" dirty="0"/>
              <a:t>#753 Fix Ambient Lighting</a:t>
            </a:r>
          </a:p>
          <a:p>
            <a:pPr lvl="0" indent="-200025">
              <a:buSzPts val="900"/>
            </a:pPr>
            <a:r>
              <a:rPr lang="en-US" sz="1200" dirty="0"/>
              <a:t>#742 Create Module Transitions</a:t>
            </a:r>
          </a:p>
          <a:p>
            <a:pPr lvl="0" indent="-200025">
              <a:buSzPts val="900"/>
            </a:pPr>
            <a:r>
              <a:rPr lang="en-US" sz="1200" dirty="0"/>
              <a:t>#743 Add Left Turn Module</a:t>
            </a:r>
          </a:p>
          <a:p>
            <a:pPr lvl="0" indent="-200025">
              <a:buSzPts val="900"/>
            </a:pPr>
            <a:r>
              <a:rPr lang="en-US" sz="1200" dirty="0"/>
              <a:t>#754 Add Right Turn Module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Requirements: User Stories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654C7-1FE4-4187-B06E-C18614BD1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00025">
              <a:buSzPts val="900"/>
            </a:pPr>
            <a:r>
              <a:rPr lang="en-US" sz="1400" dirty="0"/>
              <a:t>#757 Proceed to Next Level</a:t>
            </a:r>
          </a:p>
          <a:p>
            <a:pPr indent="-200025">
              <a:buSzPts val="900"/>
            </a:pPr>
            <a:r>
              <a:rPr lang="en-US" sz="1400" dirty="0"/>
              <a:t>#755 Create Third Level</a:t>
            </a:r>
          </a:p>
          <a:p>
            <a:pPr lvl="0" indent="-200025">
              <a:buSzPts val="900"/>
            </a:pPr>
            <a:r>
              <a:rPr lang="en-US" sz="1400" dirty="0"/>
              <a:t>#760 Highlight Modules During Transitions</a:t>
            </a:r>
          </a:p>
          <a:p>
            <a:pPr lvl="0" indent="-200025">
              <a:buSzPts val="900"/>
            </a:pPr>
            <a:r>
              <a:rPr lang="en-US" sz="1400" dirty="0"/>
              <a:t>#761 Destroy Transitions</a:t>
            </a:r>
          </a:p>
          <a:p>
            <a:pPr lvl="0" indent="-200025">
              <a:buSzPts val="900"/>
            </a:pPr>
            <a:r>
              <a:rPr lang="en-US" sz="1400" dirty="0"/>
              <a:t>#763 Add Congratulations Message</a:t>
            </a:r>
          </a:p>
          <a:p>
            <a:pPr lvl="0" indent="-200025">
              <a:buSzPts val="900"/>
            </a:pPr>
            <a:r>
              <a:rPr lang="en-US" sz="1400" dirty="0"/>
              <a:t>#764 Create Tutorial</a:t>
            </a:r>
          </a:p>
          <a:p>
            <a:pPr lvl="0" indent="-200025">
              <a:buSzPts val="900"/>
            </a:pPr>
            <a:r>
              <a:rPr lang="en-US" sz="1400" dirty="0"/>
              <a:t>#765 Adapt Main Menu to VR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855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779463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Requirements: User Stories 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79463" y="1828800"/>
            <a:ext cx="7583400" cy="420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2575" marR="0" lvl="0" indent="-2571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1800"/>
              <a:buFont typeface="Noto Sans Symbols"/>
              <a:buChar char="●"/>
            </a:pPr>
            <a:r>
              <a:rPr lang="en-US" sz="1800" dirty="0"/>
              <a:t>Our main goal was to improve clarity and make the game more easier to understand. These user stories were essential:</a:t>
            </a:r>
          </a:p>
          <a:p>
            <a:pPr lvl="1" indent="-257175">
              <a:spcBef>
                <a:spcPts val="2000"/>
              </a:spcBef>
              <a:buSzPts val="1800"/>
            </a:pPr>
            <a:r>
              <a:rPr lang="en-US" sz="1600" dirty="0"/>
              <a:t>#693 Add an Indicator</a:t>
            </a:r>
          </a:p>
          <a:p>
            <a:pPr lvl="1" indent="-257175">
              <a:spcBef>
                <a:spcPts val="2000"/>
              </a:spcBef>
              <a:buSzPts val="1800"/>
            </a:pPr>
            <a:r>
              <a:rPr lang="en-US" sz="1600" dirty="0"/>
              <a:t>#723 Add Instructions for Controls</a:t>
            </a:r>
          </a:p>
          <a:p>
            <a:pPr lvl="1" indent="-257175">
              <a:spcBef>
                <a:spcPts val="2000"/>
              </a:spcBef>
              <a:buSzPts val="1800"/>
            </a:pPr>
            <a:r>
              <a:rPr lang="en-US" sz="1600" dirty="0"/>
              <a:t>#760 Highlight Modules During Transitions</a:t>
            </a:r>
          </a:p>
          <a:p>
            <a:pPr lvl="1" indent="-257175">
              <a:spcBef>
                <a:spcPts val="2000"/>
              </a:spcBef>
              <a:buSzPts val="1800"/>
            </a:pPr>
            <a:r>
              <a:rPr lang="en-US" sz="1600" dirty="0"/>
              <a:t>#764 Create Tutorial</a:t>
            </a:r>
          </a:p>
          <a:p>
            <a:pPr marL="25400" indent="0">
              <a:buSzPts val="1800"/>
              <a:buNone/>
            </a:pPr>
            <a:endParaRPr lang="en-US" sz="1800" dirty="0"/>
          </a:p>
          <a:p>
            <a:pPr lvl="1" indent="-257175">
              <a:spcBef>
                <a:spcPts val="2000"/>
              </a:spcBef>
              <a:buSzPts val="1800"/>
            </a:pP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Requirements: Use Cases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indent="-342900"/>
            <a:r>
              <a:rPr lang="en-US" dirty="0"/>
              <a:t>Most of our implemented use cases involved direct interaction with the system. Below is an example for picking up and moving a box object: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3078" name="Picture 6" descr="PickUpAndMoveBox.png">
            <a:extLst>
              <a:ext uri="{FF2B5EF4-FFF2-40B4-BE49-F238E27FC236}">
                <a16:creationId xmlns:a16="http://schemas.microsoft.com/office/drawing/2014/main" id="{A74305D2-99E4-4FBF-8D18-84B1B2670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26" y="3581400"/>
            <a:ext cx="3916947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779463" y="381000"/>
            <a:ext cx="7920037" cy="104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Requirements: Sequence Diagrams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F7737-5A10-4668-ACA7-DA839C69C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7C47-66A5-45B8-9E56-39A6639E64F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r>
              <a:rPr lang="en-US" dirty="0"/>
              <a:t>Right Turn Module Sequence Diagram</a:t>
            </a:r>
          </a:p>
        </p:txBody>
      </p:sp>
      <p:pic>
        <p:nvPicPr>
          <p:cNvPr id="1026" name="Picture 2" descr="https://lh4.googleusercontent.com/9RXmIPmMXWPvTCdzi3n9GQRiM9_1IDjSSLWa8M2ZGDuUHVihOjyekrjTH5xZC-BBET62s6dgCkMLNuLmHdCGNwnIxEEbryk9vEUy7vBURDEgVkYBdUOMJEasckUqanjVFdqazvmk">
            <a:extLst>
              <a:ext uri="{FF2B5EF4-FFF2-40B4-BE49-F238E27FC236}">
                <a16:creationId xmlns:a16="http://schemas.microsoft.com/office/drawing/2014/main" id="{16575948-72A4-419C-9D64-E4C471DFD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1727200"/>
            <a:ext cx="3058031" cy="443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Design: Architecture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2575" marR="0" lvl="0" indent="-282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Font typeface="Noto Sans Symbols"/>
              <a:buChar char="●"/>
            </a:pPr>
            <a:r>
              <a:rPr lang="en-US" dirty="0"/>
              <a:t>CodeAdventures follows a Model-View Controller architecture.</a:t>
            </a:r>
          </a:p>
          <a:p>
            <a:pPr marL="282575" marR="0" lvl="0" indent="-282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ts val="2200"/>
              <a:buFont typeface="Noto Sans Symbols"/>
              <a:buChar char="●"/>
            </a:pPr>
            <a:r>
              <a:rPr lang="en-US" dirty="0"/>
              <a:t>The Unity scene functions as a View, the game objects as Models, and the C# scripts as controllers.</a:t>
            </a:r>
          </a:p>
          <a:p>
            <a:pPr lvl="0" indent="-282575"/>
            <a:r>
              <a:rPr lang="en-US" dirty="0"/>
              <a:t>This structure is standard for Unity projects and will allow us to separate the application’s data, logic, and user interface, making it easier for future collaborators to continue our project.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ld">
  <a:themeElements>
    <a:clrScheme name="Revolution">
      <a:dk1>
        <a:srgbClr val="000000"/>
      </a:dk1>
      <a:lt1>
        <a:srgbClr val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1393</Words>
  <Application>Microsoft Office PowerPoint</Application>
  <PresentationFormat>On-screen Show (4:3)</PresentationFormat>
  <Paragraphs>162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Noto Sans Symbols</vt:lpstr>
      <vt:lpstr>Arial</vt:lpstr>
      <vt:lpstr>Calibri</vt:lpstr>
      <vt:lpstr>Trebuchet MS</vt:lpstr>
      <vt:lpstr>gold</vt:lpstr>
      <vt:lpstr> VIP/Senior Project Final Presentation Fall 2017  AR-VR-VE for Computer Science Education 1.0   Team Member(s): Bernardo Blum, Santiago Bolivar, Lukas Borges, Cristian Cabrera, Nicolette Celli, Hamilton Chevez, Kevin Delamo, Filip Klepsa, Francisco Lozada  Product Owner(s):  Francisco Ortega  Instructor:  Francisco Ortega &amp; Masoud Sadjadi  School of Computing and Information Sciences Florida International University</vt:lpstr>
      <vt:lpstr>Problem definition</vt:lpstr>
      <vt:lpstr>Project Management</vt:lpstr>
      <vt:lpstr>Requirements: User Stories </vt:lpstr>
      <vt:lpstr>Requirements: User Stories </vt:lpstr>
      <vt:lpstr>Requirements: User Stories </vt:lpstr>
      <vt:lpstr>Requirements: Use Cases</vt:lpstr>
      <vt:lpstr>Requirements: Sequence Diagrams</vt:lpstr>
      <vt:lpstr>System Design: Architecture</vt:lpstr>
      <vt:lpstr>System Design: Deployment</vt:lpstr>
      <vt:lpstr>System Design</vt:lpstr>
      <vt:lpstr>Minimal Class Diagram</vt:lpstr>
      <vt:lpstr>Test Suites and Test Cases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VIP/Senior Project Final Presentation Fall 2017  AR-VR-VE for Computer Science Education 1.0   Team Member(s): Bernardo Blum, Santiago Bolivar, Lukas Borges, Cristian Cabrera, Nicolette Celli, Hamilton Chevez, Kevin Delamo, Filip Klepsa, Francisco Lozada  Product Owner(s):  Francisco Ortega  Instructor:  Francisco Ortega &amp; Masoud Sadjadi  School of Computing and Information Sciences Florida International University</dc:title>
  <dc:creator>Nikki Celli</dc:creator>
  <cp:lastModifiedBy>Nikki Celli</cp:lastModifiedBy>
  <cp:revision>26</cp:revision>
  <dcterms:modified xsi:type="dcterms:W3CDTF">2017-12-15T20:18:08Z</dcterms:modified>
</cp:coreProperties>
</file>