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rIns="91425" wrap="square" tIns="91425"/>
          <a:lstStyle>
            <a:lvl1pPr indent="0" lvl="0" mar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0" name="Shape 210"/>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1" name="Shape 211"/>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6. Detailed design:</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6.1. Minimal class diagram. Identify the design patterns used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6.2. State machine for the main control object or the most important object of the implemented uses cases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6.3. Main algorithm used related to an implemented use case described above (one or more slides).</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8" name="Shape 21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7. Test Suites and Test Cases (one sunny day and one rainy day) for the use case represented in part (5) above (2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7.1 One sunny day and one rainy day for the implemented use cases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7.2 Automated test scripts for the implemented use cases (one or more slides).</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6" name="Shape 226"/>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2" name="Shape 232"/>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Summarize your contribution</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3" name="Shape 233"/>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Introduce the problem that the whole project tackles and stay focused on the parts that you have been working. Indicate if there is an existing previous system, enumerate its problems/limitations, etc.</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3" name="Shape 153"/>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Introduce the problem that the whole project tackles and stay focused on the parts that you have been working. Indicate if there is an existing previous system, enumerate its problems/limitations, etc.</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0" name="Shape 16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Project Management (schedule for entire semester) (one slide; Gantt Chart).</a:t>
            </a:r>
          </a:p>
        </p:txBody>
      </p:sp>
      <p:sp>
        <p:nvSpPr>
          <p:cNvPr id="167" name="Shape 167"/>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74" name="Shape 174"/>
          <p:cNvSpPr txBox="1"/>
          <p:nvPr>
            <p:ph idx="12" type="sldNum"/>
          </p:nvPr>
        </p:nvSpPr>
        <p:spPr>
          <a:xfrm>
            <a:off x="3884613" y="8685213"/>
            <a:ext cx="2971800" cy="4572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82" name="Shape 182"/>
          <p:cNvSpPr txBox="1"/>
          <p:nvPr>
            <p:ph idx="12" type="sldNum"/>
          </p:nvPr>
        </p:nvSpPr>
        <p:spPr>
          <a:xfrm>
            <a:off x="3884613" y="8685213"/>
            <a:ext cx="2971800" cy="4572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9" name="Shape 189"/>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6" name="Shape 196"/>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3" name="Shape 203"/>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4" name="Shape 204"/>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9" name="Shape 19"/>
          <p:cNvSpPr txBox="1"/>
          <p:nvPr>
            <p:ph type="ctrTitle"/>
          </p:nvPr>
        </p:nvSpPr>
        <p:spPr>
          <a:xfrm>
            <a:off x="1600200" y="2492375"/>
            <a:ext cx="6762749" cy="1470025"/>
          </a:xfrm>
          <a:prstGeom prst="rect">
            <a:avLst/>
          </a:prstGeom>
          <a:noFill/>
          <a:ln>
            <a:noFill/>
          </a:ln>
        </p:spPr>
        <p:txBody>
          <a:bodyPr anchorCtr="0" anchor="b" bIns="91425" lIns="91425" rIns="91425" wrap="square" tIns="91425"/>
          <a:lstStyle>
            <a:lvl1pPr indent="0" lvl="0" marL="0" marR="0" rtl="0" algn="r">
              <a:spcBef>
                <a:spcPts val="0"/>
              </a:spcBef>
              <a:spcAft>
                <a:spcPts val="0"/>
              </a:spcAft>
              <a:buSzPts val="1400"/>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1" y="3966882"/>
            <a:ext cx="6762749" cy="1752600"/>
          </a:xfrm>
          <a:prstGeom prst="rect">
            <a:avLst/>
          </a:prstGeom>
          <a:noFill/>
          <a:ln>
            <a:noFill/>
          </a:ln>
        </p:spPr>
        <p:txBody>
          <a:bodyPr anchorCtr="0" anchor="t" bIns="91425" lIns="91425" rIns="91425" wrap="square" tIns="91425"/>
          <a:lstStyle>
            <a:lvl1pPr indent="0" lvl="0" marL="0" marR="0" rtl="0" algn="r">
              <a:spcBef>
                <a:spcPts val="600"/>
              </a:spcBef>
              <a:spcAft>
                <a:spcPts val="0"/>
              </a:spcAft>
              <a:buClr>
                <a:schemeClr val="lt1"/>
              </a:buClr>
              <a:buSzPts val="1800"/>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SzPts val="2000"/>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95" name="Shape 95"/>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00" name="Shape 100"/>
          <p:cNvSpPr txBox="1"/>
          <p:nvPr>
            <p:ph type="title"/>
          </p:nvPr>
        </p:nvSpPr>
        <p:spPr>
          <a:xfrm>
            <a:off x="779464" y="590550"/>
            <a:ext cx="3657600" cy="1162050"/>
          </a:xfrm>
          <a:prstGeom prst="rect">
            <a:avLst/>
          </a:prstGeom>
          <a:noFill/>
          <a:ln>
            <a:noFill/>
          </a:ln>
        </p:spPr>
        <p:txBody>
          <a:bodyPr anchorCtr="0" anchor="b" bIns="91425" lIns="91425" rIns="91425" wrap="square" tIns="91425"/>
          <a:lstStyle>
            <a:lvl1pPr indent="0" lvl="0" marL="0" marR="0" rtl="0" algn="ctr">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8"/>
            <a:ext cx="3657600" cy="5308787"/>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rIns="91425" wrap="square" tIns="91425"/>
          <a:lstStyle>
            <a:lvl1pPr indent="0" lvl="0" marL="0" marR="0" rtl="0" algn="ctr">
              <a:spcBef>
                <a:spcPts val="2000"/>
              </a:spcBef>
              <a:spcAft>
                <a:spcPts val="0"/>
              </a:spcAft>
              <a:buClr>
                <a:srgbClr val="001D4D"/>
              </a:buClr>
              <a:buSzPts val="1800"/>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200"/>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000"/>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900"/>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900"/>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3" y="187325"/>
            <a:ext cx="8535987" cy="6483350"/>
          </a:xfrm>
          <a:prstGeom prst="rect">
            <a:avLst/>
          </a:prstGeom>
          <a:noFill/>
          <a:ln>
            <a:noFill/>
          </a:ln>
        </p:spPr>
      </p:pic>
      <p:sp>
        <p:nvSpPr>
          <p:cNvPr id="108" name="Shape 108"/>
          <p:cNvSpPr txBox="1"/>
          <p:nvPr>
            <p:ph type="title"/>
          </p:nvPr>
        </p:nvSpPr>
        <p:spPr>
          <a:xfrm>
            <a:off x="3886200" y="533400"/>
            <a:ext cx="4476750" cy="1252538"/>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4" y="1828800"/>
            <a:ext cx="4474539" cy="3810000"/>
          </a:xfrm>
          <a:prstGeom prst="rect">
            <a:avLst/>
          </a:prstGeom>
          <a:noFill/>
          <a:ln>
            <a:noFill/>
          </a:ln>
        </p:spPr>
        <p:txBody>
          <a:bodyPr anchorCtr="0" anchor="t" bIns="91425" lIns="91425" rIns="91425" wrap="square" tIns="91425"/>
          <a:lstStyle>
            <a:lvl1pPr indent="0" lvl="0" marL="0" marR="0" rtl="0" algn="l">
              <a:spcBef>
                <a:spcPts val="2000"/>
              </a:spcBef>
              <a:spcAft>
                <a:spcPts val="0"/>
              </a:spcAft>
              <a:buClr>
                <a:srgbClr val="001D4D"/>
              </a:buClr>
              <a:buSzPts val="1800"/>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200"/>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000"/>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900"/>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900"/>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3" y="179292"/>
            <a:ext cx="3281087" cy="6483096"/>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wrap="square" tIns="91425"/>
          <a:lstStyle>
            <a:lvl1pPr indent="0" lvl="0" marL="0" marR="0" rtl="0" algn="l">
              <a:spcBef>
                <a:spcPts val="2000"/>
              </a:spcBef>
              <a:spcAft>
                <a:spcPts val="0"/>
              </a:spcAft>
              <a:buClr>
                <a:srgbClr val="001D4D"/>
              </a:buClr>
              <a:buSzPts val="32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28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2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20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20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8"/>
            <a:ext cx="2676525"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16" name="Shape 116"/>
          <p:cNvSpPr txBox="1"/>
          <p:nvPr>
            <p:ph type="title"/>
          </p:nvPr>
        </p:nvSpPr>
        <p:spPr>
          <a:xfrm>
            <a:off x="4710953" y="533400"/>
            <a:ext cx="3657600" cy="1252538"/>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wrap="square" tIns="91425"/>
          <a:lstStyle>
            <a:lvl1pPr indent="0" lvl="0" marL="0" marR="0" rtl="0" algn="l">
              <a:spcBef>
                <a:spcPts val="2000"/>
              </a:spcBef>
              <a:spcAft>
                <a:spcPts val="0"/>
              </a:spcAft>
              <a:buClr>
                <a:srgbClr val="001D4D"/>
              </a:buClr>
              <a:buSzPts val="32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28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2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20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20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10000"/>
          </a:xfrm>
          <a:prstGeom prst="rect">
            <a:avLst/>
          </a:prstGeom>
          <a:noFill/>
          <a:ln>
            <a:noFill/>
          </a:ln>
        </p:spPr>
        <p:txBody>
          <a:bodyPr anchorCtr="0" anchor="t" bIns="91425" lIns="91425" rIns="91425" wrap="square" tIns="91425"/>
          <a:lstStyle>
            <a:lvl1pPr indent="0" lvl="0" marL="0" marR="0" rtl="0" algn="l">
              <a:spcBef>
                <a:spcPts val="2000"/>
              </a:spcBef>
              <a:spcAft>
                <a:spcPts val="0"/>
              </a:spcAft>
              <a:buClr>
                <a:srgbClr val="001D4D"/>
              </a:buClr>
              <a:buSzPts val="1800"/>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200"/>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000"/>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900"/>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900"/>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8"/>
            <a:ext cx="1865313"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3" y="6288088"/>
            <a:ext cx="5218112"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24" name="Shape 124"/>
          <p:cNvSpPr txBox="1"/>
          <p:nvPr>
            <p:ph type="title"/>
          </p:nvPr>
        </p:nvSpPr>
        <p:spPr>
          <a:xfrm>
            <a:off x="808038" y="3778624"/>
            <a:ext cx="7560515" cy="1102658"/>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4"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wrap="square" tIns="91425"/>
          <a:lstStyle>
            <a:lvl1pPr indent="0" lvl="0" marL="0" marR="0" rtl="0" algn="l">
              <a:spcBef>
                <a:spcPts val="2000"/>
              </a:spcBef>
              <a:spcAft>
                <a:spcPts val="0"/>
              </a:spcAft>
              <a:buClr>
                <a:srgbClr val="001D4D"/>
              </a:buClr>
              <a:buSzPts val="32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28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2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20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20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SzPts val="20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4" y="4827493"/>
            <a:ext cx="7559977" cy="1220881"/>
          </a:xfrm>
          <a:prstGeom prst="rect">
            <a:avLst/>
          </a:prstGeom>
          <a:noFill/>
          <a:ln>
            <a:noFill/>
          </a:ln>
        </p:spPr>
        <p:txBody>
          <a:bodyPr anchorCtr="0" anchor="t" bIns="91425" lIns="91425" rIns="91425" wrap="square" tIns="91425"/>
          <a:lstStyle>
            <a:lvl1pPr indent="0" lvl="0" marL="0" marR="0" rtl="0" algn="l">
              <a:spcBef>
                <a:spcPts val="600"/>
              </a:spcBef>
              <a:spcAft>
                <a:spcPts val="0"/>
              </a:spcAft>
              <a:buClr>
                <a:srgbClr val="001D4D"/>
              </a:buClr>
              <a:buSzPts val="1800"/>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200"/>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000"/>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900"/>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900"/>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8"/>
            <a:ext cx="1865313"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3" y="6288088"/>
            <a:ext cx="5218112"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132" name="Shape 132"/>
          <p:cNvSpPr txBox="1"/>
          <p:nvPr>
            <p:ph type="title"/>
          </p:nvPr>
        </p:nvSpPr>
        <p:spPr>
          <a:xfrm>
            <a:off x="779463" y="381000"/>
            <a:ext cx="7583487" cy="1044575"/>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3" cy="7583487"/>
          </a:xfrm>
          <a:prstGeom prst="rect">
            <a:avLst/>
          </a:prstGeom>
          <a:noFill/>
          <a:ln>
            <a:noFill/>
          </a:ln>
        </p:spPr>
        <p:txBody>
          <a:bodyPr anchorCtr="0" anchor="t" bIns="91425" lIns="91425" rIns="91425" wrap="square" tIns="91425"/>
          <a:lstStyle>
            <a:lvl1pPr indent="-142875" lvl="0" marL="282575"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168275" lvl="1" marL="57785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139" name="Shape 139"/>
          <p:cNvSpPr txBox="1"/>
          <p:nvPr>
            <p:ph type="title"/>
          </p:nvPr>
        </p:nvSpPr>
        <p:spPr>
          <a:xfrm rot="5400000">
            <a:off x="5373267" y="2734843"/>
            <a:ext cx="5268912" cy="1358153"/>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3"/>
          </a:xfrm>
          <a:prstGeom prst="rect">
            <a:avLst/>
          </a:prstGeom>
          <a:noFill/>
          <a:ln>
            <a:noFill/>
          </a:ln>
        </p:spPr>
        <p:txBody>
          <a:bodyPr anchorCtr="0" anchor="t" bIns="91425" lIns="91425" rIns="91425" wrap="square" tIns="91425"/>
          <a:lstStyle>
            <a:lvl1pPr indent="-142875" lvl="0" marL="282575"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168275" lvl="1" marL="57785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26" name="Shape 26"/>
          <p:cNvSpPr txBox="1"/>
          <p:nvPr>
            <p:ph type="title"/>
          </p:nvPr>
        </p:nvSpPr>
        <p:spPr>
          <a:xfrm>
            <a:off x="779463" y="381000"/>
            <a:ext cx="7583487" cy="1044575"/>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3" y="1828800"/>
            <a:ext cx="7583487" cy="4208463"/>
          </a:xfrm>
          <a:prstGeom prst="rect">
            <a:avLst/>
          </a:prstGeom>
          <a:noFill/>
          <a:ln>
            <a:noFill/>
          </a:ln>
        </p:spPr>
        <p:txBody>
          <a:bodyPr anchorCtr="0" anchor="t" bIns="91425" lIns="91425" rIns="91425" wrap="square" tIns="91425"/>
          <a:lstStyle>
            <a:lvl1pPr indent="-142875" lvl="0" marL="282575"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168275" lvl="1" marL="57785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500" cy="6483350"/>
          </a:xfrm>
          <a:prstGeom prst="rect">
            <a:avLst/>
          </a:prstGeom>
          <a:noFill/>
          <a:ln>
            <a:noFill/>
          </a:ln>
        </p:spPr>
      </p:pic>
      <p:sp>
        <p:nvSpPr>
          <p:cNvPr id="33" name="Shape 33"/>
          <p:cNvSpPr txBox="1"/>
          <p:nvPr>
            <p:ph type="title"/>
          </p:nvPr>
        </p:nvSpPr>
        <p:spPr>
          <a:xfrm>
            <a:off x="779463" y="2591360"/>
            <a:ext cx="7583487" cy="1362075"/>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3" y="3950354"/>
            <a:ext cx="7583487" cy="1500187"/>
          </a:xfrm>
          <a:prstGeom prst="rect">
            <a:avLst/>
          </a:prstGeom>
          <a:noFill/>
          <a:ln>
            <a:noFill/>
          </a:ln>
        </p:spPr>
        <p:txBody>
          <a:bodyPr anchorCtr="0" anchor="t" bIns="91425" lIns="91425" rIns="91425" wrap="square" tIns="91425"/>
          <a:lstStyle>
            <a:lvl1pPr indent="0" lvl="0" marL="0" marR="0" rtl="0" algn="l">
              <a:spcBef>
                <a:spcPts val="600"/>
              </a:spcBef>
              <a:spcAft>
                <a:spcPts val="0"/>
              </a:spcAft>
              <a:buClr>
                <a:srgbClr val="001D4D"/>
              </a:buClr>
              <a:buSzPts val="2000"/>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600"/>
              </a:spcBef>
              <a:spcAft>
                <a:spcPts val="0"/>
              </a:spcAft>
              <a:buClr>
                <a:srgbClr val="888888"/>
              </a:buClr>
              <a:buSzPts val="1600"/>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600"/>
              </a:spcBef>
              <a:spcAft>
                <a:spcPts val="0"/>
              </a:spcAft>
              <a:buClr>
                <a:srgbClr val="888888"/>
              </a:buClr>
              <a:buSzPts val="1400"/>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600"/>
              </a:spcBef>
              <a:spcAft>
                <a:spcPts val="0"/>
              </a:spcAft>
              <a:buClr>
                <a:srgbClr val="888888"/>
              </a:buClr>
              <a:buSzPts val="1400"/>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280"/>
              </a:spcBef>
              <a:buClr>
                <a:srgbClr val="888888"/>
              </a:buClr>
              <a:buSzPts val="1400"/>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280"/>
              </a:spcBef>
              <a:buClr>
                <a:srgbClr val="888888"/>
              </a:buClr>
              <a:buSzPts val="1400"/>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280"/>
              </a:spcBef>
              <a:buClr>
                <a:srgbClr val="888888"/>
              </a:buClr>
              <a:buSzPts val="1400"/>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280"/>
              </a:spcBef>
              <a:buClr>
                <a:srgbClr val="888888"/>
              </a:buClr>
              <a:buSzPts val="1400"/>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40" name="Shape 40"/>
          <p:cNvSpPr txBox="1"/>
          <p:nvPr>
            <p:ph type="title"/>
          </p:nvPr>
        </p:nvSpPr>
        <p:spPr>
          <a:xfrm>
            <a:off x="779463" y="381000"/>
            <a:ext cx="7583487" cy="1044575"/>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cxnSp>
        <p:nvCxnSpPr>
          <p:cNvPr id="48" name="Shape 48"/>
          <p:cNvCxnSpPr/>
          <p:nvPr/>
        </p:nvCxnSpPr>
        <p:spPr>
          <a:xfrm>
            <a:off x="874713" y="2286000"/>
            <a:ext cx="3562350" cy="1588"/>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8"/>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3" y="2286000"/>
            <a:ext cx="3562350" cy="1588"/>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8"/>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3" y="381000"/>
            <a:ext cx="7583487" cy="1044388"/>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3" y="1438835"/>
            <a:ext cx="3657600" cy="789828"/>
          </a:xfrm>
          <a:prstGeom prst="rect">
            <a:avLst/>
          </a:prstGeom>
          <a:noFill/>
          <a:ln>
            <a:noFill/>
          </a:ln>
        </p:spPr>
        <p:txBody>
          <a:bodyPr anchorCtr="0" anchor="b" bIns="91425" lIns="91425" rIns="91425" wrap="square" tIns="91425"/>
          <a:lstStyle>
            <a:lvl1pPr indent="0" lvl="0" marL="0" marR="0" rtl="0" algn="ctr">
              <a:lnSpc>
                <a:spcPct val="107142"/>
              </a:lnSpc>
              <a:spcBef>
                <a:spcPts val="0"/>
              </a:spcBef>
              <a:spcAft>
                <a:spcPts val="0"/>
              </a:spcAft>
              <a:buClr>
                <a:srgbClr val="001D4D"/>
              </a:buClr>
              <a:buSzPts val="2800"/>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2000"/>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800"/>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600"/>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600"/>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3" y="2362199"/>
            <a:ext cx="3657600" cy="3686175"/>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5"/>
            <a:ext cx="3657600" cy="789828"/>
          </a:xfrm>
          <a:prstGeom prst="rect">
            <a:avLst/>
          </a:prstGeom>
          <a:noFill/>
          <a:ln>
            <a:noFill/>
          </a:ln>
        </p:spPr>
        <p:txBody>
          <a:bodyPr anchorCtr="0" anchor="b" bIns="91425" lIns="91425" rIns="91425" wrap="square" tIns="91425"/>
          <a:lstStyle>
            <a:lvl1pPr indent="0" lvl="0" marL="0" marR="0" rtl="0" algn="ctr">
              <a:lnSpc>
                <a:spcPct val="107142"/>
              </a:lnSpc>
              <a:spcBef>
                <a:spcPts val="0"/>
              </a:spcBef>
              <a:spcAft>
                <a:spcPts val="0"/>
              </a:spcAft>
              <a:buClr>
                <a:srgbClr val="001D4D"/>
              </a:buClr>
              <a:buSzPts val="2800"/>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2000"/>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800"/>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600"/>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600"/>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5"/>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62" name="Shape 62"/>
          <p:cNvSpPr txBox="1"/>
          <p:nvPr>
            <p:ph type="title"/>
          </p:nvPr>
        </p:nvSpPr>
        <p:spPr>
          <a:xfrm>
            <a:off x="779463" y="381000"/>
            <a:ext cx="7583487" cy="1044575"/>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1"/>
            <a:ext cx="7585076" cy="2057400"/>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70" name="Shape 70"/>
          <p:cNvSpPr txBox="1"/>
          <p:nvPr>
            <p:ph type="title"/>
          </p:nvPr>
        </p:nvSpPr>
        <p:spPr>
          <a:xfrm>
            <a:off x="779463" y="381000"/>
            <a:ext cx="7583487" cy="1044575"/>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1"/>
            <a:ext cx="3657600" cy="2057400"/>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79" name="Shape 79"/>
          <p:cNvSpPr txBox="1"/>
          <p:nvPr>
            <p:ph type="title"/>
          </p:nvPr>
        </p:nvSpPr>
        <p:spPr>
          <a:xfrm>
            <a:off x="779463" y="381000"/>
            <a:ext cx="7583487" cy="1044575"/>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3" y="1828801"/>
            <a:ext cx="3657600" cy="2057400"/>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3" y="3991816"/>
            <a:ext cx="3657600" cy="2057400"/>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1"/>
            <a:ext cx="3657600" cy="2057400"/>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wrap="square" tIns="91425"/>
          <a:lstStyle>
            <a:lvl1pPr indent="-155575" lvl="0" marL="282575"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0975" lvl="1" marL="57785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89" name="Shape 89"/>
          <p:cNvSpPr txBox="1"/>
          <p:nvPr>
            <p:ph type="title"/>
          </p:nvPr>
        </p:nvSpPr>
        <p:spPr>
          <a:xfrm>
            <a:off x="779463" y="381000"/>
            <a:ext cx="7583487" cy="1044575"/>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8"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3" y="381000"/>
            <a:ext cx="7583487" cy="1044575"/>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3" y="1828800"/>
            <a:ext cx="7583487" cy="4208463"/>
          </a:xfrm>
          <a:prstGeom prst="rect">
            <a:avLst/>
          </a:prstGeom>
          <a:noFill/>
          <a:ln>
            <a:noFill/>
          </a:ln>
        </p:spPr>
        <p:txBody>
          <a:bodyPr anchorCtr="0" anchor="t" bIns="91425" lIns="91425" rIns="91425" wrap="square" tIns="91425"/>
          <a:lstStyle>
            <a:lvl1pPr indent="-142875" lvl="0" marL="282575"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168275" lvl="1" marL="57785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168275" lvl="2" marL="86042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168275" lvl="3" marL="1143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8"/>
            <a:ext cx="1887538"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8"/>
            <a:ext cx="523875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8" y="5959475"/>
            <a:ext cx="2430462" cy="69373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ctrTitle"/>
          </p:nvPr>
        </p:nvSpPr>
        <p:spPr>
          <a:xfrm>
            <a:off x="228600" y="398150"/>
            <a:ext cx="8686800" cy="5743200"/>
          </a:xfrm>
          <a:prstGeom prst="rect">
            <a:avLst/>
          </a:prstGeom>
          <a:noFill/>
          <a:ln>
            <a:noFill/>
          </a:ln>
        </p:spPr>
        <p:txBody>
          <a:bodyPr anchorCtr="0" anchor="b" bIns="45700" lIns="91425" rIns="91425" wrap="square" tIns="45700">
            <a:noAutofit/>
          </a:bodyPr>
          <a:lstStyle/>
          <a:p>
            <a:pPr indent="0" lvl="0" marL="0" marR="0" rtl="0" algn="ctr">
              <a:spcBef>
                <a:spcPts val="0"/>
              </a:spcBef>
              <a:spcAft>
                <a:spcPts val="0"/>
              </a:spcAft>
              <a:buNone/>
            </a:pPr>
            <a:br>
              <a:rPr b="0" i="0" lang="en-US" sz="2800" u="none" cap="none" strike="noStrike">
                <a:solidFill>
                  <a:srgbClr val="001D4D"/>
                </a:solidFill>
                <a:latin typeface="Trebuchet MS"/>
                <a:ea typeface="Trebuchet MS"/>
                <a:cs typeface="Trebuchet MS"/>
                <a:sym typeface="Trebuchet MS"/>
              </a:rPr>
            </a:br>
            <a:r>
              <a:rPr lang="en-US" sz="2600"/>
              <a:t>VIP/Senior Project Final Presentation</a:t>
            </a:r>
            <a:br>
              <a:rPr lang="en-US"/>
            </a:br>
            <a:r>
              <a:rPr lang="en-US" sz="2600"/>
              <a:t>Fall 2017</a:t>
            </a:r>
          </a:p>
          <a:p>
            <a:pPr indent="0" lvl="0" marL="0" marR="0" rtl="0" algn="ctr">
              <a:spcBef>
                <a:spcPts val="0"/>
              </a:spcBef>
              <a:spcAft>
                <a:spcPts val="0"/>
              </a:spcAft>
              <a:buNone/>
            </a:pPr>
            <a:r>
              <a:t/>
            </a:r>
            <a:endParaRPr sz="2600"/>
          </a:p>
          <a:p>
            <a:pPr indent="0" lvl="0" marL="0" rtl="0" algn="ctr">
              <a:spcBef>
                <a:spcPts val="0"/>
              </a:spcBef>
              <a:buNone/>
            </a:pPr>
            <a:r>
              <a:rPr lang="en-US" sz="2600"/>
              <a:t>AR-VR-VE for Computer Science Education 1.0</a:t>
            </a:r>
          </a:p>
          <a:p>
            <a:pPr indent="0" lvl="0" marL="0" rtl="0" algn="ctr">
              <a:spcBef>
                <a:spcPts val="0"/>
              </a:spcBef>
              <a:buNone/>
            </a:pPr>
            <a:r>
              <a:t/>
            </a:r>
            <a:endParaRPr b="1" sz="1800"/>
          </a:p>
          <a:p>
            <a:pPr indent="0" lvl="0" marL="0" rtl="0" algn="ctr">
              <a:spcBef>
                <a:spcPts val="0"/>
              </a:spcBef>
              <a:buNone/>
            </a:pPr>
            <a:r>
              <a:t/>
            </a:r>
            <a:endParaRPr b="1" sz="1800"/>
          </a:p>
          <a:p>
            <a:pPr indent="0" lvl="0" marL="0" rtl="0" algn="ctr">
              <a:spcBef>
                <a:spcPts val="0"/>
              </a:spcBef>
              <a:buClr>
                <a:schemeClr val="dk1"/>
              </a:buClr>
              <a:buFont typeface="Arial"/>
              <a:buNone/>
            </a:pPr>
            <a:r>
              <a:rPr b="1" lang="en-US" sz="1800"/>
              <a:t>Team Member(s):</a:t>
            </a:r>
          </a:p>
          <a:p>
            <a:pPr indent="0" lvl="0" marL="0" rtl="0" algn="ctr">
              <a:spcBef>
                <a:spcPts val="0"/>
              </a:spcBef>
              <a:buNone/>
            </a:pPr>
            <a:r>
              <a:rPr lang="en-US" sz="1600"/>
              <a:t>Francisco Lozada, Hamilton Chevez, Filip Klepsa, Nicollete Celli, Cristian Cabrera, Lukas Borges, Santiago Bolivar, Bernardo Blum</a:t>
            </a:r>
          </a:p>
          <a:p>
            <a:pPr indent="0" lvl="0" marL="0" rtl="0" algn="ctr">
              <a:spcBef>
                <a:spcPts val="0"/>
              </a:spcBef>
              <a:buClr>
                <a:schemeClr val="dk1"/>
              </a:buClr>
              <a:buFont typeface="Arial"/>
              <a:buNone/>
            </a:pPr>
            <a:r>
              <a:t/>
            </a:r>
            <a:endParaRPr sz="1600"/>
          </a:p>
          <a:p>
            <a:pPr indent="0" lvl="0" marL="0" marR="0" rtl="0" algn="ctr">
              <a:spcBef>
                <a:spcPts val="0"/>
              </a:spcBef>
              <a:spcAft>
                <a:spcPts val="0"/>
              </a:spcAft>
              <a:buNone/>
            </a:pPr>
            <a:r>
              <a:rPr b="1" i="0" lang="en-US" sz="1800" u="none" cap="none" strike="noStrike">
                <a:solidFill>
                  <a:srgbClr val="001D4D"/>
                </a:solidFill>
              </a:rPr>
              <a:t>Product Owner(s): </a:t>
            </a:r>
          </a:p>
          <a:p>
            <a:pPr indent="0" lvl="0" marL="0" marR="0" rtl="0" algn="ctr">
              <a:spcBef>
                <a:spcPts val="0"/>
              </a:spcBef>
              <a:spcAft>
                <a:spcPts val="0"/>
              </a:spcAft>
              <a:buNone/>
            </a:pPr>
            <a:r>
              <a:rPr lang="en-US" sz="1800"/>
              <a:t>Francisco Ortega</a:t>
            </a:r>
            <a:br>
              <a:rPr b="0" i="0" lang="en-US" sz="1800" u="none" cap="none" strike="noStrike">
                <a:solidFill>
                  <a:srgbClr val="001D4D"/>
                </a:solidFill>
                <a:latin typeface="Trebuchet MS"/>
                <a:ea typeface="Trebuchet MS"/>
                <a:cs typeface="Trebuchet MS"/>
                <a:sym typeface="Trebuchet MS"/>
              </a:rPr>
            </a:br>
          </a:p>
          <a:p>
            <a:pPr indent="0" lvl="0" marL="0" marR="0" rtl="0" algn="ctr">
              <a:spcBef>
                <a:spcPts val="0"/>
              </a:spcBef>
              <a:spcAft>
                <a:spcPts val="0"/>
              </a:spcAft>
              <a:buNone/>
            </a:pPr>
            <a:r>
              <a:rPr b="1" lang="en-US" sz="1800"/>
              <a:t>Instructor</a:t>
            </a:r>
            <a:r>
              <a:rPr b="1" i="0" lang="en-US" sz="1800" u="none" cap="none" strike="noStrike">
                <a:solidFill>
                  <a:srgbClr val="001D4D"/>
                </a:solidFill>
              </a:rPr>
              <a:t>: </a:t>
            </a:r>
          </a:p>
          <a:p>
            <a:pPr indent="0" lvl="0" marL="0" marR="0" rtl="0" algn="ctr">
              <a:spcBef>
                <a:spcPts val="0"/>
              </a:spcBef>
              <a:spcAft>
                <a:spcPts val="0"/>
              </a:spcAft>
              <a:buNone/>
            </a:pPr>
            <a:r>
              <a:rPr b="0" i="0" lang="en-US" sz="1800" u="none" cap="none" strike="noStrike">
                <a:solidFill>
                  <a:srgbClr val="001D4D"/>
                </a:solidFill>
                <a:latin typeface="Trebuchet MS"/>
                <a:ea typeface="Trebuchet MS"/>
                <a:cs typeface="Trebuchet MS"/>
                <a:sym typeface="Trebuchet MS"/>
              </a:rPr>
              <a:t>Masoud Sadjadi</a:t>
            </a:r>
          </a:p>
          <a:p>
            <a:pPr indent="0" lvl="0" marL="0" marR="0" rtl="0" algn="ctr">
              <a:spcBef>
                <a:spcPts val="0"/>
              </a:spcBef>
              <a:spcAft>
                <a:spcPts val="0"/>
              </a:spcAft>
              <a:buNone/>
            </a:pP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779463" y="381000"/>
            <a:ext cx="7583487" cy="1044575"/>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System Design: </a:t>
            </a:r>
            <a:r>
              <a:rPr lang="en-US"/>
              <a:t>Deployment</a:t>
            </a:r>
          </a:p>
        </p:txBody>
      </p:sp>
      <p:sp>
        <p:nvSpPr>
          <p:cNvPr id="214" name="Shape 214"/>
          <p:cNvSpPr txBox="1"/>
          <p:nvPr>
            <p:ph idx="1" type="body"/>
          </p:nvPr>
        </p:nvSpPr>
        <p:spPr>
          <a:xfrm>
            <a:off x="779463" y="1828800"/>
            <a:ext cx="7583487" cy="4208463"/>
          </a:xfrm>
          <a:prstGeom prst="rect">
            <a:avLst/>
          </a:prstGeom>
          <a:noFill/>
          <a:ln>
            <a:noFill/>
          </a:ln>
        </p:spPr>
        <p:txBody>
          <a:bodyPr anchorCtr="0" anchor="t" bIns="45700" lIns="91425" rIns="91425" wrap="square" tIns="45700">
            <a:noAutofit/>
          </a:bodyPr>
          <a:lstStyle/>
          <a:p>
            <a:pPr indent="-282575" lvl="0" marL="282575" marR="0" rtl="0" algn="l">
              <a:spcBef>
                <a:spcPts val="2000"/>
              </a:spcBef>
              <a:spcAft>
                <a:spcPts val="0"/>
              </a:spcAft>
              <a:buClr>
                <a:srgbClr val="001D4D"/>
              </a:buClr>
              <a:buSzPts val="2200"/>
              <a:buFont typeface="Noto Sans Symbols"/>
              <a:buChar char="●"/>
            </a:pPr>
            <a:r>
              <a:rPr lang="en-US"/>
              <a:t>Software Requirements:</a:t>
            </a:r>
          </a:p>
          <a:p>
            <a:pPr indent="-295275" lvl="1" marL="577850" marR="0" rtl="0" algn="l">
              <a:spcBef>
                <a:spcPts val="2000"/>
              </a:spcBef>
              <a:spcAft>
                <a:spcPts val="0"/>
              </a:spcAft>
              <a:buSzPts val="2000"/>
              <a:buChar char="●"/>
            </a:pPr>
            <a:r>
              <a:rPr lang="en-US"/>
              <a:t>Unity, VSCode</a:t>
            </a:r>
          </a:p>
          <a:p>
            <a:pPr indent="-295275" lvl="1" marL="577850" marR="0" rtl="0" algn="l">
              <a:spcBef>
                <a:spcPts val="2000"/>
              </a:spcBef>
              <a:spcAft>
                <a:spcPts val="0"/>
              </a:spcAft>
              <a:buSzPts val="2000"/>
              <a:buChar char="●"/>
            </a:pPr>
            <a:r>
              <a:rPr lang="en-US"/>
              <a:t>Vuforia, Blender, </a:t>
            </a:r>
          </a:p>
          <a:p>
            <a:pPr indent="-295275" lvl="1" marL="577850" marR="0" rtl="0" algn="l">
              <a:spcBef>
                <a:spcPts val="2000"/>
              </a:spcBef>
              <a:spcAft>
                <a:spcPts val="0"/>
              </a:spcAft>
              <a:buSzPts val="2000"/>
              <a:buChar char="●"/>
            </a:pPr>
            <a:r>
              <a:rPr lang="en-US"/>
              <a:t>MacOS High Sierra</a:t>
            </a:r>
          </a:p>
          <a:p>
            <a:pPr indent="-282575" lvl="0" marL="282575" marR="0" rtl="0" algn="l">
              <a:spcBef>
                <a:spcPts val="2000"/>
              </a:spcBef>
              <a:spcAft>
                <a:spcPts val="0"/>
              </a:spcAft>
              <a:buClr>
                <a:srgbClr val="001D4D"/>
              </a:buClr>
              <a:buSzPts val="2200"/>
              <a:buFont typeface="Noto Sans Symbols"/>
              <a:buChar char="●"/>
            </a:pPr>
            <a:r>
              <a:rPr lang="en-US"/>
              <a:t>Hardware Requirements:</a:t>
            </a:r>
          </a:p>
          <a:p>
            <a:pPr indent="-295275" lvl="1" marL="577850" marR="0" rtl="0" algn="l">
              <a:spcBef>
                <a:spcPts val="2000"/>
              </a:spcBef>
              <a:spcAft>
                <a:spcPts val="0"/>
              </a:spcAft>
              <a:buSzPts val="2000"/>
              <a:buChar char="●"/>
            </a:pPr>
            <a:r>
              <a:rPr lang="en-US"/>
              <a:t>Google cardboard, Nexus 6P phone</a:t>
            </a:r>
          </a:p>
          <a:p>
            <a:pPr indent="-295275" lvl="1" marL="577850" rtl="0">
              <a:spcBef>
                <a:spcPts val="0"/>
              </a:spcBef>
              <a:buClr>
                <a:schemeClr val="dk1"/>
              </a:buClr>
              <a:buSzPts val="2000"/>
              <a:buFont typeface="Arial"/>
              <a:buChar char="●"/>
            </a:pPr>
            <a:r>
              <a:rPr lang="en-US">
                <a:solidFill>
                  <a:schemeClr val="dk1"/>
                </a:solidFill>
                <a:latin typeface="Arial"/>
                <a:ea typeface="Arial"/>
                <a:cs typeface="Arial"/>
                <a:sym typeface="Arial"/>
              </a:rPr>
              <a:t>2017 Macbook Pro 15”</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779463" y="381000"/>
            <a:ext cx="7583487" cy="1044575"/>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Minimal Class Diagram</a:t>
            </a:r>
          </a:p>
        </p:txBody>
      </p:sp>
      <p:pic>
        <p:nvPicPr>
          <p:cNvPr id="221" name="Shape 221"/>
          <p:cNvPicPr preferRelativeResize="0"/>
          <p:nvPr/>
        </p:nvPicPr>
        <p:blipFill>
          <a:blip r:embed="rId3">
            <a:alphaModFix/>
          </a:blip>
          <a:stretch>
            <a:fillRect/>
          </a:stretch>
        </p:blipFill>
        <p:spPr>
          <a:xfrm>
            <a:off x="690675" y="1587925"/>
            <a:ext cx="4816068" cy="5127626"/>
          </a:xfrm>
          <a:prstGeom prst="rect">
            <a:avLst/>
          </a:prstGeom>
          <a:noFill/>
          <a:ln>
            <a:noFill/>
          </a:ln>
        </p:spPr>
      </p:pic>
      <p:sp>
        <p:nvSpPr>
          <p:cNvPr id="222" name="Shape 222"/>
          <p:cNvSpPr txBox="1"/>
          <p:nvPr/>
        </p:nvSpPr>
        <p:spPr>
          <a:xfrm>
            <a:off x="6230025" y="1933800"/>
            <a:ext cx="2292600" cy="3189900"/>
          </a:xfrm>
          <a:prstGeom prst="rect">
            <a:avLst/>
          </a:prstGeom>
          <a:noFill/>
          <a:ln>
            <a:noFill/>
          </a:ln>
        </p:spPr>
        <p:txBody>
          <a:bodyPr anchorCtr="0" anchor="t" bIns="91425" lIns="91425" rIns="91425" wrap="square" tIns="91425">
            <a:noAutofit/>
          </a:bodyPr>
          <a:lstStyle/>
          <a:p>
            <a:pPr indent="0" lvl="0" marL="0">
              <a:lnSpc>
                <a:spcPct val="115000"/>
              </a:lnSpc>
              <a:spcBef>
                <a:spcPts val="0"/>
              </a:spcBef>
              <a:buNone/>
            </a:pPr>
            <a:r>
              <a:rPr lang="en-US"/>
              <a:t>The project is split into multiple scenes as a result each scene is its own isolated project. All scene class diagrams inherit from MonoBehaiour (Unity) and implement the IVirtualButtonEventHandler interface in order to use virtual buttons.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779463" y="381000"/>
            <a:ext cx="7583487" cy="1044575"/>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Test Suites and Test Cases</a:t>
            </a:r>
          </a:p>
        </p:txBody>
      </p:sp>
      <p:pic>
        <p:nvPicPr>
          <p:cNvPr id="229" name="Shape 229"/>
          <p:cNvPicPr preferRelativeResize="0"/>
          <p:nvPr/>
        </p:nvPicPr>
        <p:blipFill>
          <a:blip r:embed="rId3">
            <a:alphaModFix/>
          </a:blip>
          <a:stretch>
            <a:fillRect/>
          </a:stretch>
        </p:blipFill>
        <p:spPr>
          <a:xfrm>
            <a:off x="1382613" y="1791563"/>
            <a:ext cx="6378775" cy="3992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779463" y="381000"/>
            <a:ext cx="7583487" cy="1044575"/>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Summary</a:t>
            </a:r>
          </a:p>
        </p:txBody>
      </p:sp>
      <p:sp>
        <p:nvSpPr>
          <p:cNvPr id="236" name="Shape 236"/>
          <p:cNvSpPr txBox="1"/>
          <p:nvPr>
            <p:ph idx="1" type="body"/>
          </p:nvPr>
        </p:nvSpPr>
        <p:spPr>
          <a:xfrm>
            <a:off x="779463" y="1828800"/>
            <a:ext cx="7583487" cy="4208463"/>
          </a:xfrm>
          <a:prstGeom prst="rect">
            <a:avLst/>
          </a:prstGeom>
          <a:noFill/>
          <a:ln>
            <a:noFill/>
          </a:ln>
        </p:spPr>
        <p:txBody>
          <a:bodyPr anchorCtr="0" anchor="t" bIns="45700" lIns="91425" rIns="91425" wrap="square" tIns="45700">
            <a:noAutofit/>
          </a:bodyPr>
          <a:lstStyle/>
          <a:p>
            <a:pPr indent="-282575" lvl="0" marL="282575" marR="0" rtl="0" algn="l">
              <a:spcBef>
                <a:spcPts val="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Summary: </a:t>
            </a:r>
            <a:r>
              <a:rPr lang="en-US"/>
              <a:t>Developing for the ARCSEducation project has been an evolutionairy learning problem. The inital impression of Vuforia’s virtual buttons held grate promise but actual use proved to cause problems. The next iteration of the project will require a refactoring in order to use a different approach for interacting with the augmented reality content.</a:t>
            </a:r>
          </a:p>
          <a:p>
            <a:pPr indent="-282575" lvl="0" marL="282575" marR="0" rtl="0" algn="l">
              <a:spcBef>
                <a:spcPts val="2000"/>
              </a:spcBef>
              <a:spcAft>
                <a:spcPts val="0"/>
              </a:spcAft>
              <a:buClr>
                <a:srgbClr val="001D4D"/>
              </a:buClr>
              <a:buSzPts val="2200"/>
              <a:buFont typeface="Noto Sans Symbols"/>
              <a:buChar char="●"/>
            </a:pPr>
            <a:r>
              <a:rPr lang="en-US"/>
              <a:t>Contact Information: hchev001@fiu.edu</a:t>
            </a:r>
          </a:p>
          <a:p>
            <a:pPr indent="-282575" lvl="0" marL="282575" marR="0" rtl="0" algn="l">
              <a:spcBef>
                <a:spcPts val="200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Questions?</a:t>
            </a:r>
          </a:p>
          <a:p>
            <a:pPr indent="-282575" lvl="0" marL="282575" marR="0" rtl="0" algn="l">
              <a:spcBef>
                <a:spcPts val="200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779463" y="381000"/>
            <a:ext cx="7583487" cy="1044575"/>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lang="en-US"/>
              <a:t>Project</a:t>
            </a:r>
            <a:r>
              <a:rPr b="0" i="0" lang="en-US" sz="3800" u="none" cap="none" strike="noStrike">
                <a:solidFill>
                  <a:srgbClr val="001D4D"/>
                </a:solidFill>
                <a:latin typeface="Trebuchet MS"/>
                <a:ea typeface="Trebuchet MS"/>
                <a:cs typeface="Trebuchet MS"/>
                <a:sym typeface="Trebuchet MS"/>
              </a:rPr>
              <a:t> definition</a:t>
            </a:r>
          </a:p>
        </p:txBody>
      </p:sp>
      <p:sp>
        <p:nvSpPr>
          <p:cNvPr id="156" name="Shape 156"/>
          <p:cNvSpPr txBox="1"/>
          <p:nvPr>
            <p:ph idx="1" type="body"/>
          </p:nvPr>
        </p:nvSpPr>
        <p:spPr>
          <a:xfrm>
            <a:off x="779463" y="1524000"/>
            <a:ext cx="7583487" cy="4208463"/>
          </a:xfrm>
          <a:prstGeom prst="rect">
            <a:avLst/>
          </a:prstGeom>
          <a:noFill/>
          <a:ln>
            <a:noFill/>
          </a:ln>
        </p:spPr>
        <p:txBody>
          <a:bodyPr anchorCtr="0" anchor="t" bIns="45700" lIns="91425" rIns="91425" wrap="square" tIns="45700">
            <a:noAutofit/>
          </a:bodyPr>
          <a:lstStyle/>
          <a:p>
            <a:pPr indent="-282575" lvl="0" marL="282575" marR="0" rtl="0" algn="l">
              <a:lnSpc>
                <a:spcPct val="100000"/>
              </a:lnSpc>
              <a:spcBef>
                <a:spcPts val="0"/>
              </a:spcBef>
              <a:spcAft>
                <a:spcPts val="0"/>
              </a:spcAft>
              <a:buClr>
                <a:srgbClr val="001D4D"/>
              </a:buClr>
              <a:buSzPts val="1800"/>
              <a:buFont typeface="Noto Sans Symbols"/>
              <a:buChar char="●"/>
            </a:pPr>
            <a:r>
              <a:rPr lang="en-US" sz="1800"/>
              <a:t>The objective of the project is to present to increase the retention of Computer Science students in introductory courses through the use of augmented and virtual reality technologies.</a:t>
            </a:r>
          </a:p>
          <a:p>
            <a:pPr indent="-282575" lvl="0" marL="282575" marR="0" rtl="0" algn="l">
              <a:lnSpc>
                <a:spcPct val="100000"/>
              </a:lnSpc>
              <a:spcBef>
                <a:spcPts val="0"/>
              </a:spcBef>
              <a:spcAft>
                <a:spcPts val="0"/>
              </a:spcAft>
              <a:buClr>
                <a:srgbClr val="001D4D"/>
              </a:buClr>
              <a:buSzPts val="1800"/>
              <a:buFont typeface="Noto Sans Symbols"/>
              <a:buChar char="●"/>
            </a:pPr>
            <a:r>
              <a:rPr lang="en-US" sz="1800"/>
              <a:t>The ARCSEducation (ARCSE) team’s goal is to create a set of learning activities to increase Computer Science skills in Augmented Reality.</a:t>
            </a:r>
          </a:p>
          <a:p>
            <a:pPr indent="-282575" lvl="0" marL="282575" marR="0" rtl="0" algn="l">
              <a:lnSpc>
                <a:spcPct val="100000"/>
              </a:lnSpc>
              <a:spcBef>
                <a:spcPts val="0"/>
              </a:spcBef>
              <a:spcAft>
                <a:spcPts val="0"/>
              </a:spcAft>
              <a:buClr>
                <a:srgbClr val="001D4D"/>
              </a:buClr>
              <a:buSzPts val="1800"/>
              <a:buFont typeface="Noto Sans Symbols"/>
              <a:buChar char="●"/>
            </a:pPr>
            <a:r>
              <a:rPr lang="en-US" sz="1800"/>
              <a:t>Based on learning theories such as Richard Mayer’s Theory of Multimedia Learning and Constructivism Theory, we speculate that using augmented reality helps decrease cognitive load while learning.</a:t>
            </a:r>
          </a:p>
          <a:p>
            <a:pPr indent="0" lvl="0" marL="0" marR="0" rtl="0" algn="l">
              <a:lnSpc>
                <a:spcPct val="100000"/>
              </a:lnSpc>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779463" y="381000"/>
            <a:ext cx="7583400" cy="1044600"/>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lang="en-US"/>
              <a:t>Project</a:t>
            </a:r>
            <a:r>
              <a:rPr b="0" i="0" lang="en-US" sz="3800" u="none" cap="none" strike="noStrike">
                <a:solidFill>
                  <a:srgbClr val="001D4D"/>
                </a:solidFill>
                <a:latin typeface="Trebuchet MS"/>
                <a:ea typeface="Trebuchet MS"/>
                <a:cs typeface="Trebuchet MS"/>
                <a:sym typeface="Trebuchet MS"/>
              </a:rPr>
              <a:t> definition</a:t>
            </a:r>
          </a:p>
        </p:txBody>
      </p:sp>
      <p:sp>
        <p:nvSpPr>
          <p:cNvPr id="163" name="Shape 163"/>
          <p:cNvSpPr txBox="1"/>
          <p:nvPr>
            <p:ph idx="1" type="body"/>
          </p:nvPr>
        </p:nvSpPr>
        <p:spPr>
          <a:xfrm>
            <a:off x="779463" y="1524000"/>
            <a:ext cx="7583400" cy="4208400"/>
          </a:xfrm>
          <a:prstGeom prst="rect">
            <a:avLst/>
          </a:prstGeom>
          <a:noFill/>
          <a:ln>
            <a:noFill/>
          </a:ln>
        </p:spPr>
        <p:txBody>
          <a:bodyPr anchorCtr="0" anchor="t" bIns="45700" lIns="91425" rIns="91425" wrap="square" tIns="45700">
            <a:noAutofit/>
          </a:bodyPr>
          <a:lstStyle/>
          <a:p>
            <a:pPr indent="-282575" lvl="0" marL="282575" marR="0" rtl="0" algn="l">
              <a:lnSpc>
                <a:spcPct val="100000"/>
              </a:lnSpc>
              <a:spcBef>
                <a:spcPts val="0"/>
              </a:spcBef>
              <a:spcAft>
                <a:spcPts val="0"/>
              </a:spcAft>
              <a:buClr>
                <a:srgbClr val="001D4D"/>
              </a:buClr>
              <a:buSzPts val="1800"/>
              <a:buFont typeface="Noto Sans Symbols"/>
              <a:buChar char="●"/>
            </a:pPr>
            <a:r>
              <a:rPr lang="en-US" sz="1800"/>
              <a:t>Five different teams worked together to bring the project to life:</a:t>
            </a:r>
          </a:p>
          <a:p>
            <a:pPr indent="-282575" lvl="0" marL="282575" marR="0" rtl="0" algn="l">
              <a:lnSpc>
                <a:spcPct val="100000"/>
              </a:lnSpc>
              <a:spcBef>
                <a:spcPts val="0"/>
              </a:spcBef>
              <a:spcAft>
                <a:spcPts val="0"/>
              </a:spcAft>
              <a:buClr>
                <a:srgbClr val="001D4D"/>
              </a:buClr>
              <a:buSzPts val="1800"/>
              <a:buFont typeface="Noto Sans Symbols"/>
              <a:buChar char="●"/>
            </a:pPr>
            <a:r>
              <a:rPr lang="en-US" sz="1800"/>
              <a:t>ARCSEducation: Focused on increasing retention rate of Computer Science students.</a:t>
            </a:r>
          </a:p>
          <a:p>
            <a:pPr indent="-282575" lvl="0" marL="282575" marR="0" rtl="0" algn="l">
              <a:lnSpc>
                <a:spcPct val="100000"/>
              </a:lnSpc>
              <a:spcBef>
                <a:spcPts val="0"/>
              </a:spcBef>
              <a:spcAft>
                <a:spcPts val="0"/>
              </a:spcAft>
              <a:buClr>
                <a:srgbClr val="001D4D"/>
              </a:buClr>
              <a:buSzPts val="1800"/>
              <a:buFont typeface="Noto Sans Symbols"/>
              <a:buChar char="●"/>
            </a:pPr>
            <a:r>
              <a:rPr lang="en-US" sz="1800"/>
              <a:t>GR-API-1: Ported a multi-modal interactive library into C++ for future projects to use.</a:t>
            </a:r>
          </a:p>
          <a:p>
            <a:pPr indent="-282575" lvl="0" marL="282575" marR="0" rtl="0" algn="l">
              <a:lnSpc>
                <a:spcPct val="100000"/>
              </a:lnSpc>
              <a:spcBef>
                <a:spcPts val="0"/>
              </a:spcBef>
              <a:spcAft>
                <a:spcPts val="0"/>
              </a:spcAft>
              <a:buClr>
                <a:srgbClr val="001D4D"/>
              </a:buClr>
              <a:buSzPts val="1800"/>
              <a:buFont typeface="Noto Sans Symbols"/>
              <a:buChar char="●"/>
            </a:pPr>
            <a:r>
              <a:rPr lang="en-US" sz="1800"/>
              <a:t>CodeAdventures: Incorporated programming concepts into a virtual reality video game.</a:t>
            </a:r>
          </a:p>
          <a:p>
            <a:pPr indent="-282575" lvl="0" marL="282575" marR="0" rtl="0" algn="l">
              <a:lnSpc>
                <a:spcPct val="100000"/>
              </a:lnSpc>
              <a:spcBef>
                <a:spcPts val="0"/>
              </a:spcBef>
              <a:spcAft>
                <a:spcPts val="0"/>
              </a:spcAft>
              <a:buClr>
                <a:srgbClr val="001D4D"/>
              </a:buClr>
              <a:buSzPts val="1800"/>
              <a:buFont typeface="Noto Sans Symbols"/>
              <a:buChar char="●"/>
            </a:pPr>
            <a:r>
              <a:rPr lang="en-US" sz="1800"/>
              <a:t>LeapMotion Team: Worked on a computer vision algorithm for detecting hand posture.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779463" y="381000"/>
            <a:ext cx="7583487" cy="1044575"/>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Project Management</a:t>
            </a:r>
          </a:p>
        </p:txBody>
      </p:sp>
      <p:pic>
        <p:nvPicPr>
          <p:cNvPr id="170" name="Shape 170"/>
          <p:cNvPicPr preferRelativeResize="0"/>
          <p:nvPr/>
        </p:nvPicPr>
        <p:blipFill>
          <a:blip r:embed="rId3">
            <a:alphaModFix/>
          </a:blip>
          <a:stretch>
            <a:fillRect/>
          </a:stretch>
        </p:blipFill>
        <p:spPr>
          <a:xfrm>
            <a:off x="999338" y="1707550"/>
            <a:ext cx="7143750" cy="4248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779463" y="381000"/>
            <a:ext cx="7583400" cy="1044600"/>
          </a:xfrm>
          <a:prstGeom prst="rect">
            <a:avLst/>
          </a:prstGeom>
        </p:spPr>
        <p:txBody>
          <a:bodyPr anchorCtr="0" anchor="b" bIns="91425" lIns="91425" rIns="91425" wrap="square" tIns="91425">
            <a:noAutofit/>
          </a:bodyPr>
          <a:lstStyle/>
          <a:p>
            <a:pPr indent="0" lvl="0" marL="0">
              <a:spcBef>
                <a:spcPts val="0"/>
              </a:spcBef>
              <a:buNone/>
            </a:pPr>
            <a:r>
              <a:rPr lang="en-US"/>
              <a:t>Requirements: User Stories</a:t>
            </a:r>
          </a:p>
        </p:txBody>
      </p:sp>
      <p:sp>
        <p:nvSpPr>
          <p:cNvPr id="177" name="Shape 177"/>
          <p:cNvSpPr txBox="1"/>
          <p:nvPr>
            <p:ph idx="1" type="body"/>
          </p:nvPr>
        </p:nvSpPr>
        <p:spPr>
          <a:xfrm>
            <a:off x="779462" y="1828800"/>
            <a:ext cx="3657600" cy="4219500"/>
          </a:xfrm>
          <a:prstGeom prst="rect">
            <a:avLst/>
          </a:prstGeom>
        </p:spPr>
        <p:txBody>
          <a:bodyPr anchorCtr="0" anchor="t" bIns="91425" lIns="91425" rIns="91425" wrap="square" tIns="91425">
            <a:noAutofit/>
          </a:bodyPr>
          <a:lstStyle/>
          <a:p>
            <a:pPr indent="-342900" lvl="0" marL="457200">
              <a:lnSpc>
                <a:spcPct val="150000"/>
              </a:lnSpc>
              <a:spcBef>
                <a:spcPts val="0"/>
              </a:spcBef>
              <a:spcAft>
                <a:spcPts val="0"/>
              </a:spcAft>
              <a:buSzPts val="1800"/>
              <a:buChar char="●"/>
            </a:pPr>
            <a:r>
              <a:rPr lang="en-US" sz="1800"/>
              <a:t>#685 Learn Vuforia API</a:t>
            </a:r>
          </a:p>
          <a:p>
            <a:pPr indent="-342900" lvl="0" marL="457200">
              <a:lnSpc>
                <a:spcPct val="150000"/>
              </a:lnSpc>
              <a:spcBef>
                <a:spcPts val="0"/>
              </a:spcBef>
              <a:spcAft>
                <a:spcPts val="0"/>
              </a:spcAft>
              <a:buSzPts val="1800"/>
              <a:buChar char="●"/>
            </a:pPr>
            <a:r>
              <a:rPr lang="en-US" sz="1800"/>
              <a:t>#686 Augmented Reality Template Scene</a:t>
            </a:r>
          </a:p>
          <a:p>
            <a:pPr indent="-342900" lvl="0" marL="457200">
              <a:lnSpc>
                <a:spcPct val="150000"/>
              </a:lnSpc>
              <a:spcBef>
                <a:spcPts val="0"/>
              </a:spcBef>
              <a:spcAft>
                <a:spcPts val="0"/>
              </a:spcAft>
              <a:buSzPts val="1800"/>
              <a:buChar char="●"/>
            </a:pPr>
            <a:r>
              <a:rPr lang="en-US" sz="1800"/>
              <a:t>#667 Logical OR Gate in AR</a:t>
            </a:r>
          </a:p>
          <a:p>
            <a:pPr indent="-342900" lvl="0" marL="457200">
              <a:lnSpc>
                <a:spcPct val="150000"/>
              </a:lnSpc>
              <a:spcBef>
                <a:spcPts val="0"/>
              </a:spcBef>
              <a:spcAft>
                <a:spcPts val="0"/>
              </a:spcAft>
              <a:buSzPts val="1800"/>
              <a:buChar char="●"/>
            </a:pPr>
            <a:r>
              <a:rPr lang="en-US" sz="1800"/>
              <a:t>#667 Logical AND Gate in AR</a:t>
            </a:r>
          </a:p>
          <a:p>
            <a:pPr indent="-342900" lvl="0" marL="457200">
              <a:lnSpc>
                <a:spcPct val="150000"/>
              </a:lnSpc>
              <a:spcBef>
                <a:spcPts val="0"/>
              </a:spcBef>
              <a:spcAft>
                <a:spcPts val="0"/>
              </a:spcAft>
              <a:buSzPts val="1800"/>
              <a:buChar char="●"/>
            </a:pPr>
            <a:r>
              <a:rPr lang="en-US" sz="1800"/>
              <a:t>#673 Logical XOR Gate in AR</a:t>
            </a:r>
          </a:p>
          <a:p>
            <a:pPr indent="-342900" lvl="0" marL="457200">
              <a:lnSpc>
                <a:spcPct val="150000"/>
              </a:lnSpc>
              <a:spcBef>
                <a:spcPts val="0"/>
              </a:spcBef>
              <a:spcAft>
                <a:spcPts val="0"/>
              </a:spcAft>
              <a:buSzPts val="1800"/>
              <a:buChar char="●"/>
            </a:pPr>
            <a:r>
              <a:rPr lang="en-US" sz="1800"/>
              <a:t>#720 Logical NOT Gate in AR</a:t>
            </a:r>
          </a:p>
          <a:p>
            <a:pPr indent="-342900" lvl="0" marL="457200">
              <a:lnSpc>
                <a:spcPct val="150000"/>
              </a:lnSpc>
              <a:spcBef>
                <a:spcPts val="0"/>
              </a:spcBef>
              <a:buSzPts val="1800"/>
              <a:buChar char="●"/>
            </a:pPr>
            <a:r>
              <a:rPr lang="en-US" sz="1800"/>
              <a:t>#674 Binary Conversion Activity</a:t>
            </a:r>
          </a:p>
        </p:txBody>
      </p:sp>
      <p:sp>
        <p:nvSpPr>
          <p:cNvPr id="178" name="Shape 178"/>
          <p:cNvSpPr txBox="1"/>
          <p:nvPr>
            <p:ph idx="2" type="body"/>
          </p:nvPr>
        </p:nvSpPr>
        <p:spPr>
          <a:xfrm>
            <a:off x="4688541" y="1828800"/>
            <a:ext cx="3657600" cy="4219500"/>
          </a:xfrm>
          <a:prstGeom prst="rect">
            <a:avLst/>
          </a:prstGeom>
        </p:spPr>
        <p:txBody>
          <a:bodyPr anchorCtr="0" anchor="t" bIns="91425" lIns="91425" rIns="91425" wrap="square" tIns="91425">
            <a:noAutofit/>
          </a:bodyPr>
          <a:lstStyle/>
          <a:p>
            <a:pPr indent="-342900" lvl="0" marL="457200" rtl="0">
              <a:lnSpc>
                <a:spcPct val="150000"/>
              </a:lnSpc>
              <a:spcBef>
                <a:spcPts val="0"/>
              </a:spcBef>
              <a:spcAft>
                <a:spcPts val="0"/>
              </a:spcAft>
              <a:buSzPts val="1800"/>
              <a:buChar char="●"/>
            </a:pPr>
            <a:r>
              <a:rPr lang="en-US" sz="1800"/>
              <a:t>#750 Conversion Activity Modes: Binary to Hex</a:t>
            </a:r>
          </a:p>
          <a:p>
            <a:pPr indent="-342900" lvl="0" marL="457200" rtl="0">
              <a:lnSpc>
                <a:spcPct val="150000"/>
              </a:lnSpc>
              <a:spcBef>
                <a:spcPts val="0"/>
              </a:spcBef>
              <a:spcAft>
                <a:spcPts val="0"/>
              </a:spcAft>
              <a:buSzPts val="1800"/>
              <a:buChar char="●"/>
            </a:pPr>
            <a:r>
              <a:rPr lang="en-US" sz="1800"/>
              <a:t>#751 Mobile Device: Activities Menu</a:t>
            </a:r>
          </a:p>
          <a:p>
            <a:pPr indent="-342900" lvl="0" marL="457200" rtl="0">
              <a:lnSpc>
                <a:spcPct val="150000"/>
              </a:lnSpc>
              <a:spcBef>
                <a:spcPts val="0"/>
              </a:spcBef>
              <a:spcAft>
                <a:spcPts val="0"/>
              </a:spcAft>
              <a:buSzPts val="1800"/>
              <a:buChar char="●"/>
            </a:pPr>
            <a:r>
              <a:rPr lang="en-US" sz="1800"/>
              <a:t>#676 Decoder in Augmented Reality</a:t>
            </a:r>
          </a:p>
          <a:p>
            <a:pPr indent="-342900" lvl="0" marL="457200">
              <a:lnSpc>
                <a:spcPct val="150000"/>
              </a:lnSpc>
              <a:spcBef>
                <a:spcPts val="0"/>
              </a:spcBef>
              <a:buSzPts val="1800"/>
              <a:buChar char="●"/>
            </a:pPr>
            <a:r>
              <a:rPr lang="en-US" sz="1800"/>
              <a:t>#684 Balancing Binary Search Tree In Augmented Reality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779463" y="381000"/>
            <a:ext cx="7583400" cy="1044600"/>
          </a:xfrm>
          <a:prstGeom prst="rect">
            <a:avLst/>
          </a:prstGeom>
        </p:spPr>
        <p:txBody>
          <a:bodyPr anchorCtr="0" anchor="b" bIns="91425" lIns="91425" rIns="91425" wrap="square" tIns="91425">
            <a:noAutofit/>
          </a:bodyPr>
          <a:lstStyle/>
          <a:p>
            <a:pPr indent="0" lvl="0" marL="0">
              <a:spcBef>
                <a:spcPts val="0"/>
              </a:spcBef>
              <a:buNone/>
            </a:pPr>
            <a:r>
              <a:rPr lang="en-US"/>
              <a:t>Requirement: User Story</a:t>
            </a:r>
          </a:p>
        </p:txBody>
      </p:sp>
      <p:sp>
        <p:nvSpPr>
          <p:cNvPr id="185" name="Shape 185"/>
          <p:cNvSpPr txBox="1"/>
          <p:nvPr>
            <p:ph idx="1" type="body"/>
          </p:nvPr>
        </p:nvSpPr>
        <p:spPr>
          <a:xfrm>
            <a:off x="779463" y="1828800"/>
            <a:ext cx="7583400" cy="4208400"/>
          </a:xfrm>
          <a:prstGeom prst="rect">
            <a:avLst/>
          </a:prstGeom>
        </p:spPr>
        <p:txBody>
          <a:bodyPr anchorCtr="0" anchor="t" bIns="91425" lIns="91425" rIns="91425" wrap="square" tIns="91425">
            <a:noAutofit/>
          </a:bodyPr>
          <a:lstStyle/>
          <a:p>
            <a:pPr indent="-368300" lvl="0" marL="457200" rtl="0">
              <a:spcBef>
                <a:spcPts val="0"/>
              </a:spcBef>
              <a:spcAft>
                <a:spcPts val="0"/>
              </a:spcAft>
              <a:buSzPts val="2200"/>
              <a:buChar char="●"/>
            </a:pPr>
            <a:r>
              <a:rPr lang="en-US"/>
              <a:t>The most significant user stories were #686 &amp; #674.</a:t>
            </a:r>
          </a:p>
          <a:p>
            <a:pPr indent="-368300" lvl="0" marL="457200" rtl="0">
              <a:spcBef>
                <a:spcPts val="0"/>
              </a:spcBef>
              <a:spcAft>
                <a:spcPts val="0"/>
              </a:spcAft>
              <a:buSzPts val="2200"/>
              <a:buChar char="●"/>
            </a:pPr>
            <a:r>
              <a:rPr lang="en-US"/>
              <a:t>#686 led me to reverse engineering the Vuforia Core Samples, it gave me a good grasp on how to use the Vuforia API.</a:t>
            </a:r>
          </a:p>
          <a:p>
            <a:pPr indent="-368300" lvl="0" marL="457200">
              <a:spcBef>
                <a:spcPts val="0"/>
              </a:spcBef>
              <a:buSzPts val="2200"/>
              <a:buChar char="●"/>
            </a:pPr>
            <a:r>
              <a:rPr lang="en-US"/>
              <a:t>#674 along with its associated user stories of Binary Conversion was the one that required the most implementation and it led to various refactoring that improved the design.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779463" y="381000"/>
            <a:ext cx="7583487" cy="1044575"/>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Requirements: Use Cases</a:t>
            </a:r>
          </a:p>
        </p:txBody>
      </p:sp>
      <p:pic>
        <p:nvPicPr>
          <p:cNvPr id="192" name="Shape 192"/>
          <p:cNvPicPr preferRelativeResize="0"/>
          <p:nvPr/>
        </p:nvPicPr>
        <p:blipFill>
          <a:blip r:embed="rId3">
            <a:alphaModFix/>
          </a:blip>
          <a:stretch>
            <a:fillRect/>
          </a:stretch>
        </p:blipFill>
        <p:spPr>
          <a:xfrm>
            <a:off x="837325" y="1425575"/>
            <a:ext cx="7525626" cy="5127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779463" y="381000"/>
            <a:ext cx="8059737" cy="1044575"/>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Requirements: Sequence Diagrams</a:t>
            </a:r>
          </a:p>
        </p:txBody>
      </p:sp>
      <p:pic>
        <p:nvPicPr>
          <p:cNvPr id="199" name="Shape 199"/>
          <p:cNvPicPr preferRelativeResize="0"/>
          <p:nvPr/>
        </p:nvPicPr>
        <p:blipFill>
          <a:blip r:embed="rId3">
            <a:alphaModFix/>
          </a:blip>
          <a:stretch>
            <a:fillRect/>
          </a:stretch>
        </p:blipFill>
        <p:spPr>
          <a:xfrm>
            <a:off x="850175" y="1587925"/>
            <a:ext cx="4902989" cy="5127628"/>
          </a:xfrm>
          <a:prstGeom prst="rect">
            <a:avLst/>
          </a:prstGeom>
          <a:noFill/>
          <a:ln>
            <a:noFill/>
          </a:ln>
        </p:spPr>
      </p:pic>
      <p:sp>
        <p:nvSpPr>
          <p:cNvPr id="200" name="Shape 200"/>
          <p:cNvSpPr txBox="1"/>
          <p:nvPr/>
        </p:nvSpPr>
        <p:spPr>
          <a:xfrm>
            <a:off x="6479225" y="2422225"/>
            <a:ext cx="2193000" cy="2850900"/>
          </a:xfrm>
          <a:prstGeom prst="rect">
            <a:avLst/>
          </a:prstGeom>
          <a:noFill/>
          <a:ln>
            <a:noFill/>
          </a:ln>
        </p:spPr>
        <p:txBody>
          <a:bodyPr anchorCtr="0" anchor="t" bIns="91425" lIns="91425" rIns="91425" wrap="square" tIns="91425">
            <a:noAutofit/>
          </a:bodyPr>
          <a:lstStyle/>
          <a:p>
            <a:pPr indent="0" lvl="0" marL="0">
              <a:spcBef>
                <a:spcPts val="0"/>
              </a:spcBef>
              <a:buNone/>
            </a:pPr>
            <a:r>
              <a:rPr lang="en-US"/>
              <a:t>Binary Conversion Quiz</a:t>
            </a:r>
          </a:p>
          <a:p>
            <a:pPr indent="0" lvl="0" marL="0">
              <a:spcBef>
                <a:spcPts val="0"/>
              </a:spcBef>
              <a:buNone/>
            </a:pPr>
            <a:r>
              <a:rPr lang="en-US"/>
              <a:t>Sequence Diagram</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779463" y="381000"/>
            <a:ext cx="7583487" cy="1044575"/>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System Design: </a:t>
            </a:r>
            <a:r>
              <a:rPr lang="en-US"/>
              <a:t>Architecture</a:t>
            </a:r>
          </a:p>
        </p:txBody>
      </p:sp>
      <p:sp>
        <p:nvSpPr>
          <p:cNvPr id="207" name="Shape 207"/>
          <p:cNvSpPr txBox="1"/>
          <p:nvPr>
            <p:ph idx="1" type="body"/>
          </p:nvPr>
        </p:nvSpPr>
        <p:spPr>
          <a:xfrm>
            <a:off x="779463" y="1828800"/>
            <a:ext cx="7583487" cy="4208463"/>
          </a:xfrm>
          <a:prstGeom prst="rect">
            <a:avLst/>
          </a:prstGeom>
          <a:noFill/>
          <a:ln>
            <a:noFill/>
          </a:ln>
        </p:spPr>
        <p:txBody>
          <a:bodyPr anchorCtr="0" anchor="t" bIns="45700" lIns="91425" rIns="91425" wrap="square" tIns="45700">
            <a:noAutofit/>
          </a:bodyPr>
          <a:lstStyle/>
          <a:p>
            <a:pPr indent="-282575" lvl="0" marL="282575" marR="0" rtl="0" algn="l">
              <a:spcBef>
                <a:spcPts val="2000"/>
              </a:spcBef>
              <a:spcAft>
                <a:spcPts val="0"/>
              </a:spcAft>
              <a:buClr>
                <a:srgbClr val="001D4D"/>
              </a:buClr>
              <a:buSzPts val="2200"/>
              <a:buFont typeface="Noto Sans Symbols"/>
              <a:buChar char="●"/>
            </a:pPr>
            <a:r>
              <a:rPr lang="en-US"/>
              <a:t>The system architecture is divided by scenes.</a:t>
            </a:r>
          </a:p>
          <a:p>
            <a:pPr indent="-282575" lvl="0" marL="282575" marR="0" rtl="0" algn="l">
              <a:spcBef>
                <a:spcPts val="2000"/>
              </a:spcBef>
              <a:spcAft>
                <a:spcPts val="0"/>
              </a:spcAft>
              <a:buClr>
                <a:srgbClr val="001D4D"/>
              </a:buClr>
              <a:buSzPts val="2200"/>
              <a:buFont typeface="Noto Sans Symbols"/>
              <a:buChar char="●"/>
            </a:pPr>
            <a:r>
              <a:rPr lang="en-US"/>
              <a:t>Each scene follows a MVC. The gameobjects are the view, each controller handles the interaction events. The model of the architecture only serve a significant role in the Binary Conversion Activity. As the logical reference scenes have no need for a model class.</a:t>
            </a:r>
          </a:p>
          <a:p>
            <a:pPr indent="-282575" lvl="0" marL="282575" marR="0" rtl="0" algn="l">
              <a:spcBef>
                <a:spcPts val="2000"/>
              </a:spcBef>
              <a:spcAft>
                <a:spcPts val="0"/>
              </a:spcAft>
              <a:buClr>
                <a:srgbClr val="001D4D"/>
              </a:buClr>
              <a:buSzPts val="2200"/>
              <a:buFont typeface="Noto Sans Symbols"/>
              <a:buChar char="●"/>
            </a:pPr>
            <a:r>
              <a:rPr lang="en-US"/>
              <a:t>Future iteration of the project requires an improved MVC architecture design or something else.</a:t>
            </a:r>
          </a:p>
        </p:txBody>
      </p:sp>
    </p:spTree>
  </p:cSld>
  <p:clrMapOvr>
    <a:masterClrMapping/>
  </p:clrMapOvr>
</p:sld>
</file>

<file path=ppt/theme/theme1.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