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8"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01"/>
    <p:restoredTop sz="94646"/>
  </p:normalViewPr>
  <p:slideViewPr>
    <p:cSldViewPr snapToGrid="0" snapToObjects="1">
      <p:cViewPr varScale="1">
        <p:scale>
          <a:sx n="16" d="100"/>
          <a:sy n="16" d="100"/>
        </p:scale>
        <p:origin x="28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42" name="Shape 142"/>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endParaRPr sz="1800" b="0" i="0" u="none" strike="noStrike" cap="none"/>
          </a:p>
        </p:txBody>
      </p:sp>
      <p:sp>
        <p:nvSpPr>
          <p:cNvPr id="143" name="Shape 143"/>
          <p:cNvSpPr txBox="1"/>
          <p:nvPr/>
        </p:nvSpPr>
        <p:spPr>
          <a:xfrm>
            <a:off x="3884612" y="8685211"/>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3000"/>
              </a:spcBef>
              <a:spcAft>
                <a:spcPts val="0"/>
              </a:spcAft>
              <a:buClr>
                <a:schemeClr val="dk1"/>
              </a:buClr>
              <a:buSzPts val="15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ts val="131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4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chemeClr val="dk1"/>
              </a:buClr>
              <a:buSzPts val="15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31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12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Shape 145"/>
          <p:cNvSpPr txBox="1"/>
          <p:nvPr/>
        </p:nvSpPr>
        <p:spPr>
          <a:xfrm>
            <a:off x="8856750" y="1073650"/>
            <a:ext cx="15357300" cy="956325"/>
          </a:xfrm>
          <a:prstGeom prst="rect">
            <a:avLst/>
          </a:prstGeom>
          <a:noFill/>
          <a:ln>
            <a:noFill/>
          </a:ln>
        </p:spPr>
        <p:txBody>
          <a:bodyPr spcFirstLastPara="1" wrap="square" lIns="98650" tIns="49325" rIns="98650" bIns="49325" anchor="t" anchorCtr="0">
            <a:noAutofit/>
          </a:bodyPr>
          <a:lstStyle/>
          <a:p>
            <a:pPr marL="0" marR="0" lvl="0" indent="0" algn="ctr" rtl="0">
              <a:lnSpc>
                <a:spcPct val="30000"/>
              </a:lnSpc>
              <a:spcBef>
                <a:spcPts val="0"/>
              </a:spcBef>
              <a:spcAft>
                <a:spcPts val="0"/>
              </a:spcAft>
              <a:buClr>
                <a:schemeClr val="dk1"/>
              </a:buClr>
              <a:buFont typeface="Times New Roman"/>
              <a:buNone/>
            </a:pPr>
            <a:r>
              <a:rPr lang="en-US" sz="8800" b="1" dirty="0">
                <a:solidFill>
                  <a:schemeClr val="accent6"/>
                </a:solidFill>
                <a:latin typeface="Times New Roman"/>
                <a:ea typeface="Times New Roman"/>
                <a:cs typeface="Times New Roman"/>
                <a:sym typeface="Times New Roman"/>
              </a:rPr>
              <a:t>Senior Project 2018,</a:t>
            </a:r>
            <a:r>
              <a:rPr lang="en-US" sz="8800" b="1" i="0" u="none" strike="noStrike" cap="none" dirty="0">
                <a:solidFill>
                  <a:schemeClr val="accent6"/>
                </a:solidFill>
                <a:latin typeface="Times New Roman"/>
                <a:ea typeface="Times New Roman"/>
                <a:cs typeface="Times New Roman"/>
                <a:sym typeface="Times New Roman"/>
              </a:rPr>
              <a:t> </a:t>
            </a:r>
            <a:r>
              <a:rPr lang="en-US" sz="8800" b="1" dirty="0">
                <a:solidFill>
                  <a:schemeClr val="accent6"/>
                </a:solidFill>
                <a:latin typeface="Times New Roman"/>
                <a:ea typeface="Times New Roman"/>
                <a:cs typeface="Times New Roman"/>
                <a:sym typeface="Times New Roman"/>
              </a:rPr>
              <a:t>Spring</a:t>
            </a:r>
            <a:endParaRPr sz="8800" dirty="0">
              <a:solidFill>
                <a:schemeClr val="accent6"/>
              </a:solidFill>
            </a:endParaRPr>
          </a:p>
        </p:txBody>
      </p:sp>
      <p:sp>
        <p:nvSpPr>
          <p:cNvPr id="146" name="Shape 146"/>
          <p:cNvSpPr txBox="1"/>
          <p:nvPr/>
        </p:nvSpPr>
        <p:spPr>
          <a:xfrm>
            <a:off x="6031077" y="2058487"/>
            <a:ext cx="20856245" cy="3013625"/>
          </a:xfrm>
          <a:prstGeom prst="rect">
            <a:avLst/>
          </a:prstGeom>
          <a:noFill/>
          <a:ln>
            <a:noFill/>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33CC"/>
              </a:buClr>
              <a:buFont typeface="Arial"/>
              <a:buNone/>
            </a:pPr>
            <a:r>
              <a:rPr lang="en-US" sz="4000" b="1" dirty="0">
                <a:solidFill>
                  <a:srgbClr val="3333CC"/>
                </a:solidFill>
              </a:rPr>
              <a:t>AR-VR-VE for Computer Science</a:t>
            </a:r>
            <a:endParaRPr sz="4000" dirty="0"/>
          </a:p>
          <a:p>
            <a:pPr marL="0" marR="0" lvl="0" indent="0" algn="ctr" rtl="0">
              <a:lnSpc>
                <a:spcPct val="100000"/>
              </a:lnSpc>
              <a:spcBef>
                <a:spcPts val="0"/>
              </a:spcBef>
              <a:spcAft>
                <a:spcPts val="0"/>
              </a:spcAft>
              <a:buClr>
                <a:srgbClr val="3333CC"/>
              </a:buClr>
              <a:buFont typeface="Arial"/>
              <a:buNone/>
            </a:pPr>
            <a:r>
              <a:rPr lang="en-US" sz="4000" b="1" i="0" u="none" strike="noStrike" cap="none" dirty="0">
                <a:solidFill>
                  <a:srgbClr val="3333CC"/>
                </a:solidFill>
                <a:latin typeface="Arial"/>
                <a:ea typeface="Arial"/>
                <a:cs typeface="Arial"/>
                <a:sym typeface="Arial"/>
              </a:rPr>
              <a:t>Student: </a:t>
            </a:r>
            <a:r>
              <a:rPr lang="en-US" sz="4000" b="0" i="0" u="none" strike="noStrike" cap="none" dirty="0">
                <a:solidFill>
                  <a:srgbClr val="3333CC"/>
                </a:solidFill>
                <a:latin typeface="Arial"/>
                <a:ea typeface="Arial"/>
                <a:cs typeface="Arial"/>
                <a:sym typeface="Arial"/>
              </a:rPr>
              <a:t>S</a:t>
            </a:r>
            <a:r>
              <a:rPr lang="en-US" sz="4000" dirty="0">
                <a:solidFill>
                  <a:srgbClr val="3333CC"/>
                </a:solidFill>
              </a:rPr>
              <a:t>amira Tellez</a:t>
            </a:r>
            <a:r>
              <a:rPr lang="en-US" sz="4000" b="0" i="0" u="none" strike="noStrike" cap="none" dirty="0">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Font typeface="Arial"/>
              <a:buNone/>
            </a:pPr>
            <a:r>
              <a:rPr lang="en-US" sz="4000" b="1" i="0" u="none" strike="noStrike" cap="none" dirty="0">
                <a:solidFill>
                  <a:srgbClr val="3333CC"/>
                </a:solidFill>
                <a:latin typeface="Arial"/>
                <a:ea typeface="Arial"/>
                <a:cs typeface="Arial"/>
                <a:sym typeface="Arial"/>
              </a:rPr>
              <a:t>Mentor:</a:t>
            </a:r>
            <a:r>
              <a:rPr lang="en-US" sz="4000" b="1" i="1" u="none" strike="noStrike" cap="none" dirty="0">
                <a:solidFill>
                  <a:srgbClr val="3333CC"/>
                </a:solidFill>
                <a:latin typeface="Arial"/>
                <a:ea typeface="Arial"/>
                <a:cs typeface="Arial"/>
                <a:sym typeface="Arial"/>
              </a:rPr>
              <a:t> Dr. </a:t>
            </a:r>
            <a:r>
              <a:rPr lang="en-US" sz="4000" dirty="0">
                <a:solidFill>
                  <a:srgbClr val="3333CC"/>
                </a:solidFill>
              </a:rPr>
              <a:t>Francisco Ortega</a:t>
            </a:r>
            <a:r>
              <a:rPr lang="en-US" sz="4000" b="0" i="0" u="none" strike="noStrike" cap="none" dirty="0">
                <a:solidFill>
                  <a:srgbClr val="3333CC"/>
                </a:solidFill>
                <a:latin typeface="Arial"/>
                <a:ea typeface="Arial"/>
                <a:cs typeface="Arial"/>
                <a:sym typeface="Arial"/>
              </a:rPr>
              <a:t>,</a:t>
            </a:r>
            <a:r>
              <a:rPr lang="en-US" sz="4000" i="1" dirty="0">
                <a:solidFill>
                  <a:srgbClr val="3333CC"/>
                </a:solidFill>
              </a:rPr>
              <a:t> School of Computing and Information Sciences</a:t>
            </a:r>
          </a:p>
          <a:p>
            <a:pPr marL="0" marR="0" lvl="0" indent="0" algn="ctr" rtl="0">
              <a:lnSpc>
                <a:spcPct val="100000"/>
              </a:lnSpc>
              <a:spcBef>
                <a:spcPts val="0"/>
              </a:spcBef>
              <a:spcAft>
                <a:spcPts val="0"/>
              </a:spcAft>
              <a:buClr>
                <a:srgbClr val="3333CC"/>
              </a:buClr>
              <a:buFont typeface="Arial"/>
              <a:buNone/>
            </a:pPr>
            <a:r>
              <a:rPr lang="en-US" sz="4000" b="1" dirty="0">
                <a:solidFill>
                  <a:srgbClr val="3333CC"/>
                </a:solidFill>
              </a:rPr>
              <a:t>Professor</a:t>
            </a:r>
            <a:r>
              <a:rPr lang="en-US" sz="4000" b="1" i="0" u="none" strike="noStrike" cap="none" dirty="0">
                <a:solidFill>
                  <a:srgbClr val="3333CC"/>
                </a:solidFill>
                <a:latin typeface="Arial"/>
                <a:ea typeface="Arial"/>
                <a:cs typeface="Arial"/>
                <a:sym typeface="Arial"/>
              </a:rPr>
              <a:t>:</a:t>
            </a:r>
            <a:r>
              <a:rPr lang="en-US" sz="4000" b="1" i="1" u="none" strike="noStrike" cap="none" dirty="0">
                <a:solidFill>
                  <a:srgbClr val="3333CC"/>
                </a:solidFill>
                <a:latin typeface="Arial"/>
                <a:ea typeface="Arial"/>
                <a:cs typeface="Arial"/>
                <a:sym typeface="Arial"/>
              </a:rPr>
              <a:t> </a:t>
            </a:r>
            <a:r>
              <a:rPr lang="en-US" sz="4000" b="0" i="0" u="none" strike="noStrike" cap="none" dirty="0">
                <a:solidFill>
                  <a:srgbClr val="3333CC"/>
                </a:solidFill>
                <a:latin typeface="Arial"/>
                <a:ea typeface="Arial"/>
                <a:cs typeface="Arial"/>
                <a:sym typeface="Arial"/>
              </a:rPr>
              <a:t>Masoud Sadjadi, Francisco Ortega,  Florida International University</a:t>
            </a:r>
            <a:endParaRPr sz="4000" dirty="0"/>
          </a:p>
        </p:txBody>
      </p:sp>
      <p:sp>
        <p:nvSpPr>
          <p:cNvPr id="147" name="Shape 147"/>
          <p:cNvSpPr txBox="1"/>
          <p:nvPr/>
        </p:nvSpPr>
        <p:spPr>
          <a:xfrm>
            <a:off x="990600" y="5493600"/>
            <a:ext cx="31089600" cy="35661600"/>
          </a:xfrm>
          <a:prstGeom prst="rect">
            <a:avLst/>
          </a:prstGeom>
          <a:solidFill>
            <a:schemeClr val="accent6">
              <a:lumMod val="75000"/>
            </a:schemeClr>
          </a:solidFill>
          <a:ln w="63500" cap="flat" cmpd="sng">
            <a:solidFill>
              <a:srgbClr val="0033C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highlight>
                <a:srgbClr val="000080"/>
              </a:highlight>
              <a:latin typeface="Arial"/>
              <a:ea typeface="Arial"/>
              <a:cs typeface="Arial"/>
              <a:sym typeface="Arial"/>
            </a:endParaRPr>
          </a:p>
        </p:txBody>
      </p:sp>
      <p:sp>
        <p:nvSpPr>
          <p:cNvPr id="148" name="Shape 148"/>
          <p:cNvSpPr txBox="1"/>
          <p:nvPr/>
        </p:nvSpPr>
        <p:spPr>
          <a:xfrm>
            <a:off x="1636400" y="6095925"/>
            <a:ext cx="9424500" cy="6144774"/>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Problem</a:t>
            </a:r>
            <a:endParaRPr dirty="0"/>
          </a:p>
          <a:p>
            <a:pPr lvl="0"/>
            <a:r>
              <a:rPr lang="en-US" sz="3600" dirty="0">
                <a:solidFill>
                  <a:srgbClr val="336699"/>
                </a:solidFill>
                <a:latin typeface="Times" pitchFamily="2" charset="0"/>
              </a:rPr>
              <a:t>Computer Science and the tech industry in general has been showing lack of diversity in college level as in the workplace in spite of the increasing number of jobs available in the field. Women are one of the group most underrepresented. There are several reasons behind this issue. </a:t>
            </a:r>
          </a:p>
          <a:p>
            <a:pPr marL="0" marR="0" lvl="0" indent="0" algn="l" rtl="0">
              <a:lnSpc>
                <a:spcPct val="100000"/>
              </a:lnSpc>
              <a:spcBef>
                <a:spcPts val="0"/>
              </a:spcBef>
              <a:spcAft>
                <a:spcPts val="0"/>
              </a:spcAft>
              <a:buNone/>
            </a:pPr>
            <a:endParaRPr lang="en-US" sz="4400" dirty="0">
              <a:solidFill>
                <a:srgbClr val="336699"/>
              </a:solidFill>
              <a:latin typeface="Times" pitchFamily="2" charset="0"/>
            </a:endParaRPr>
          </a:p>
          <a:p>
            <a:pPr marL="0" marR="0" lvl="0" indent="0" algn="l" rtl="0">
              <a:lnSpc>
                <a:spcPct val="100000"/>
              </a:lnSpc>
              <a:spcBef>
                <a:spcPts val="0"/>
              </a:spcBef>
              <a:spcAft>
                <a:spcPts val="0"/>
              </a:spcAft>
              <a:buNone/>
            </a:pPr>
            <a:r>
              <a:rPr lang="en-US" sz="4100" dirty="0">
                <a:solidFill>
                  <a:srgbClr val="336699"/>
                </a:solidFill>
              </a:rPr>
              <a:t> </a:t>
            </a:r>
            <a:endParaRPr dirty="0"/>
          </a:p>
        </p:txBody>
      </p:sp>
      <p:sp>
        <p:nvSpPr>
          <p:cNvPr id="149" name="Shape 149"/>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Acknowledgement</a:t>
            </a:r>
            <a:endParaRPr/>
          </a:p>
        </p:txBody>
      </p:sp>
      <p:sp>
        <p:nvSpPr>
          <p:cNvPr id="152" name="Shape 152"/>
          <p:cNvSpPr txBox="1"/>
          <p:nvPr/>
        </p:nvSpPr>
        <p:spPr>
          <a:xfrm>
            <a:off x="22934841" y="6095924"/>
            <a:ext cx="8349300" cy="6144774"/>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Current System</a:t>
            </a:r>
            <a:endParaRPr dirty="0"/>
          </a:p>
          <a:p>
            <a:pPr marL="0" marR="0" lvl="0" indent="0" algn="l" rtl="0">
              <a:lnSpc>
                <a:spcPct val="100000"/>
              </a:lnSpc>
              <a:spcBef>
                <a:spcPts val="0"/>
              </a:spcBef>
              <a:spcAft>
                <a:spcPts val="0"/>
              </a:spcAft>
              <a:buClr>
                <a:srgbClr val="336699"/>
              </a:buClr>
              <a:buFont typeface="Arial"/>
              <a:buNone/>
            </a:pPr>
            <a:r>
              <a:rPr lang="en-US" sz="3600" dirty="0">
                <a:solidFill>
                  <a:srgbClr val="336699"/>
                </a:solidFill>
                <a:latin typeface="Times" pitchFamily="2" charset="0"/>
              </a:rPr>
              <a:t>Current version :</a:t>
            </a: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1</a:t>
            </a:r>
            <a:r>
              <a:rPr lang="en-US" sz="3600" dirty="0">
                <a:solidFill>
                  <a:srgbClr val="336699"/>
                </a:solidFill>
                <a:latin typeface="Times" pitchFamily="2" charset="0"/>
              </a:rPr>
              <a:t>.Made in VR and not widely accessible. </a:t>
            </a: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2</a:t>
            </a:r>
            <a:r>
              <a:rPr lang="en-US" sz="3600" dirty="0">
                <a:solidFill>
                  <a:srgbClr val="336699"/>
                </a:solidFill>
                <a:latin typeface="Times" pitchFamily="2" charset="0"/>
              </a:rPr>
              <a:t>.It teaches just a few basic concepts in programming.</a:t>
            </a:r>
            <a:endParaRPr sz="3600" dirty="0">
              <a:solidFill>
                <a:srgbClr val="336699"/>
              </a:solidFill>
              <a:latin typeface="Times" pitchFamily="2" charset="0"/>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53" name="Shape 153"/>
          <p:cNvSpPr txBox="1"/>
          <p:nvPr/>
        </p:nvSpPr>
        <p:spPr>
          <a:xfrm>
            <a:off x="1811950" y="23063150"/>
            <a:ext cx="9249000" cy="90498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ctr" rtl="0">
              <a:lnSpc>
                <a:spcPct val="100000"/>
              </a:lnSpc>
              <a:spcBef>
                <a:spcPts val="0"/>
              </a:spcBef>
              <a:spcAft>
                <a:spcPts val="0"/>
              </a:spcAft>
              <a:buClr>
                <a:srgbClr val="336699"/>
              </a:buClr>
              <a:buFont typeface="Arial"/>
              <a:buNone/>
            </a:pPr>
            <a:endParaRPr dirty="0"/>
          </a:p>
          <a:p>
            <a:pPr marL="0" marR="0" lvl="0" indent="0" algn="l" rtl="0">
              <a:lnSpc>
                <a:spcPct val="100000"/>
              </a:lnSpc>
              <a:spcBef>
                <a:spcPts val="0"/>
              </a:spcBef>
              <a:spcAft>
                <a:spcPts val="0"/>
              </a:spcAft>
              <a:buClr>
                <a:srgbClr val="336699"/>
              </a:buClr>
              <a:buFont typeface="Arial"/>
              <a:buNone/>
            </a:pPr>
            <a:r>
              <a:rPr lang="en-US" sz="3600" dirty="0">
                <a:solidFill>
                  <a:srgbClr val="336699"/>
                </a:solidFill>
                <a:latin typeface="Times" pitchFamily="2" charset="0"/>
              </a:rPr>
              <a:t>Before users start playing, it is required for them enter some information </a:t>
            </a:r>
            <a:r>
              <a:rPr lang="en-US" sz="3600" i="1" dirty="0">
                <a:solidFill>
                  <a:srgbClr val="336699"/>
                </a:solidFill>
                <a:latin typeface="Times" pitchFamily="2" charset="0"/>
              </a:rPr>
              <a:t>(personal and school information) </a:t>
            </a:r>
            <a:r>
              <a:rPr lang="en-US" sz="3600" dirty="0">
                <a:solidFill>
                  <a:srgbClr val="336699"/>
                </a:solidFill>
                <a:latin typeface="Times" pitchFamily="2" charset="0"/>
              </a:rPr>
              <a:t>through a validated registration form:</a:t>
            </a: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1.</a:t>
            </a:r>
            <a:r>
              <a:rPr lang="en-US" sz="3600" dirty="0">
                <a:solidFill>
                  <a:srgbClr val="336699"/>
                </a:solidFill>
                <a:latin typeface="Times" pitchFamily="2" charset="0"/>
              </a:rPr>
              <a:t>Name, Last name, </a:t>
            </a:r>
            <a:r>
              <a:rPr lang="en-US" sz="3600" i="1" dirty="0">
                <a:solidFill>
                  <a:srgbClr val="336699"/>
                </a:solidFill>
                <a:latin typeface="Times" pitchFamily="2" charset="0"/>
              </a:rPr>
              <a:t>Unique</a:t>
            </a:r>
            <a:r>
              <a:rPr lang="en-US" sz="3600" dirty="0">
                <a:solidFill>
                  <a:srgbClr val="336699"/>
                </a:solidFill>
                <a:latin typeface="Times" pitchFamily="2" charset="0"/>
              </a:rPr>
              <a:t> username</a:t>
            </a: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2</a:t>
            </a:r>
            <a:r>
              <a:rPr lang="en-US" sz="3600" dirty="0">
                <a:solidFill>
                  <a:srgbClr val="336699"/>
                </a:solidFill>
                <a:latin typeface="Times" pitchFamily="2" charset="0"/>
              </a:rPr>
              <a:t>.Email</a:t>
            </a: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3</a:t>
            </a:r>
            <a:r>
              <a:rPr lang="en-US" sz="3600" dirty="0">
                <a:solidFill>
                  <a:srgbClr val="336699"/>
                </a:solidFill>
                <a:latin typeface="Times" pitchFamily="2" charset="0"/>
              </a:rPr>
              <a:t>.Password </a:t>
            </a: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4</a:t>
            </a:r>
            <a:r>
              <a:rPr lang="en-US" sz="3600" dirty="0">
                <a:solidFill>
                  <a:srgbClr val="336699"/>
                </a:solidFill>
                <a:latin typeface="Times" pitchFamily="2" charset="0"/>
              </a:rPr>
              <a:t>.Confirmation password</a:t>
            </a: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5.</a:t>
            </a:r>
            <a:r>
              <a:rPr lang="en-US" sz="3600" dirty="0">
                <a:solidFill>
                  <a:srgbClr val="336699"/>
                </a:solidFill>
                <a:latin typeface="Times" pitchFamily="2" charset="0"/>
              </a:rPr>
              <a:t>Age(</a:t>
            </a:r>
            <a:r>
              <a:rPr lang="en-US" sz="3600" i="1" dirty="0">
                <a:solidFill>
                  <a:srgbClr val="336699"/>
                </a:solidFill>
                <a:latin typeface="Times" pitchFamily="2" charset="0"/>
              </a:rPr>
              <a:t>to be between 10-60</a:t>
            </a:r>
            <a:r>
              <a:rPr lang="en-US" sz="3600" dirty="0">
                <a:solidFill>
                  <a:srgbClr val="336699"/>
                </a:solidFill>
                <a:latin typeface="Times" pitchFamily="2" charset="0"/>
              </a:rPr>
              <a:t>)</a:t>
            </a: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6</a:t>
            </a:r>
            <a:r>
              <a:rPr lang="en-US" sz="3600" dirty="0">
                <a:solidFill>
                  <a:srgbClr val="336699"/>
                </a:solidFill>
                <a:latin typeface="Times" pitchFamily="2" charset="0"/>
              </a:rPr>
              <a:t>.Gender </a:t>
            </a: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7.</a:t>
            </a:r>
            <a:r>
              <a:rPr lang="en-US" sz="3600" dirty="0">
                <a:solidFill>
                  <a:srgbClr val="336699"/>
                </a:solidFill>
                <a:latin typeface="Times" pitchFamily="2" charset="0"/>
              </a:rPr>
              <a:t>Major, School Year, School   </a:t>
            </a:r>
            <a:endParaRPr sz="3600" dirty="0">
              <a:latin typeface="Times" pitchFamily="2" charset="0"/>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54" name="Shape 154"/>
          <p:cNvSpPr txBox="1"/>
          <p:nvPr/>
        </p:nvSpPr>
        <p:spPr>
          <a:xfrm>
            <a:off x="12183375" y="23063125"/>
            <a:ext cx="19133400" cy="90498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Implementation</a:t>
            </a:r>
            <a:endParaRPr dirty="0"/>
          </a:p>
          <a:p>
            <a:pPr marL="0" marR="0" lvl="0" indent="0" algn="l" rtl="0">
              <a:lnSpc>
                <a:spcPct val="100000"/>
              </a:lnSpc>
              <a:spcBef>
                <a:spcPts val="0"/>
              </a:spcBef>
              <a:spcAft>
                <a:spcPts val="0"/>
              </a:spcAft>
              <a:buClr>
                <a:srgbClr val="336699"/>
              </a:buClr>
              <a:buFont typeface="Arial"/>
              <a:buNone/>
            </a:pPr>
            <a:endParaRPr lang="en-US" sz="4100" dirty="0">
              <a:solidFill>
                <a:srgbClr val="336699"/>
              </a:solidFill>
            </a:endParaRPr>
          </a:p>
          <a:p>
            <a:pPr marL="0" marR="0" lvl="0" indent="0" algn="l" rtl="0">
              <a:lnSpc>
                <a:spcPct val="100000"/>
              </a:lnSpc>
              <a:spcBef>
                <a:spcPts val="0"/>
              </a:spcBef>
              <a:spcAft>
                <a:spcPts val="0"/>
              </a:spcAft>
              <a:buClr>
                <a:srgbClr val="336699"/>
              </a:buClr>
              <a:buFont typeface="Arial"/>
              <a:buNone/>
            </a:pPr>
            <a:r>
              <a:rPr lang="en-US" sz="4100" dirty="0">
                <a:solidFill>
                  <a:srgbClr val="336699"/>
                </a:solidFill>
              </a:rPr>
              <a:t> </a:t>
            </a:r>
            <a:r>
              <a:rPr lang="en-US" sz="3600" b="1" dirty="0">
                <a:solidFill>
                  <a:srgbClr val="336699"/>
                </a:solidFill>
                <a:latin typeface="Times" pitchFamily="2" charset="0"/>
              </a:rPr>
              <a:t>Unity engine </a:t>
            </a:r>
            <a:r>
              <a:rPr lang="en-US" sz="3600" dirty="0">
                <a:solidFill>
                  <a:srgbClr val="336699"/>
                </a:solidFill>
                <a:latin typeface="Times" pitchFamily="2" charset="0"/>
              </a:rPr>
              <a:t>for basic layout</a:t>
            </a: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 C# </a:t>
            </a:r>
            <a:r>
              <a:rPr lang="en-US" sz="3600" dirty="0">
                <a:solidFill>
                  <a:srgbClr val="336699"/>
                </a:solidFill>
                <a:latin typeface="Times" pitchFamily="2" charset="0"/>
              </a:rPr>
              <a:t>for scripts on layout and validation of registration forms</a:t>
            </a: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 GitHub </a:t>
            </a:r>
            <a:endParaRPr sz="3600" b="1" dirty="0">
              <a:solidFill>
                <a:srgbClr val="336699"/>
              </a:solidFill>
              <a:latin typeface="Times" pitchFamily="2" charset="0"/>
            </a:endParaRPr>
          </a:p>
          <a:p>
            <a:pPr marL="0" marR="0" lvl="0" indent="0" algn="ctr" rtl="0">
              <a:lnSpc>
                <a:spcPct val="100000"/>
              </a:lnSpc>
              <a:spcBef>
                <a:spcPts val="0"/>
              </a:spcBef>
              <a:spcAft>
                <a:spcPts val="0"/>
              </a:spcAft>
              <a:buClr>
                <a:srgbClr val="336699"/>
              </a:buClr>
              <a:buFont typeface="Arial"/>
              <a:buNone/>
            </a:pPr>
            <a:endParaRPr sz="4100" u="none" strike="noStrike" cap="none" dirty="0">
              <a:solidFill>
                <a:srgbClr val="336699"/>
              </a:solidFill>
              <a:latin typeface="Times" pitchFamily="2" charset="0"/>
              <a:sym typeface="Arial"/>
            </a:endParaRPr>
          </a:p>
        </p:txBody>
      </p:sp>
      <p:sp>
        <p:nvSpPr>
          <p:cNvPr id="155" name="Shape 155"/>
          <p:cNvSpPr txBox="1"/>
          <p:nvPr/>
        </p:nvSpPr>
        <p:spPr>
          <a:xfrm>
            <a:off x="1811950" y="33020500"/>
            <a:ext cx="16639336" cy="73686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rtl="0">
              <a:lnSpc>
                <a:spcPct val="100000"/>
              </a:lnSpc>
              <a:spcBef>
                <a:spcPts val="0"/>
              </a:spcBef>
              <a:spcAft>
                <a:spcPts val="0"/>
              </a:spcAft>
              <a:buClr>
                <a:srgbClr val="336699"/>
              </a:buClr>
              <a:buFont typeface="Arial"/>
              <a:buNone/>
            </a:pPr>
            <a:r>
              <a:rPr lang="en-US" sz="4100" b="1" dirty="0">
                <a:solidFill>
                  <a:srgbClr val="336699"/>
                </a:solidFill>
              </a:rPr>
              <a:t>                                              </a:t>
            </a:r>
            <a:r>
              <a:rPr lang="en-US" sz="4100" b="1" i="0" u="none" strike="noStrike" cap="none" dirty="0">
                <a:solidFill>
                  <a:srgbClr val="336699"/>
                </a:solidFill>
              </a:rPr>
              <a:t>Verification</a:t>
            </a:r>
          </a:p>
          <a:p>
            <a:pPr marL="0" marR="0" lvl="0" indent="0" rtl="0">
              <a:lnSpc>
                <a:spcPct val="100000"/>
              </a:lnSpc>
              <a:spcBef>
                <a:spcPts val="0"/>
              </a:spcBef>
              <a:spcAft>
                <a:spcPts val="0"/>
              </a:spcAft>
              <a:buClr>
                <a:srgbClr val="336699"/>
              </a:buClr>
              <a:buFont typeface="Arial"/>
              <a:buNone/>
            </a:pPr>
            <a:endParaRPr sz="4100" b="1" dirty="0">
              <a:solidFill>
                <a:srgbClr val="336699"/>
              </a:solidFill>
            </a:endParaRPr>
          </a:p>
          <a:p>
            <a:pPr marL="0" marR="0" lvl="0" indent="0"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1.</a:t>
            </a:r>
            <a:r>
              <a:rPr lang="en-US" sz="3600" dirty="0">
                <a:solidFill>
                  <a:srgbClr val="336699"/>
                </a:solidFill>
                <a:latin typeface="Times" pitchFamily="2" charset="0"/>
              </a:rPr>
              <a:t>Dropdown menus were used to guide users on options to select</a:t>
            </a:r>
            <a:r>
              <a:rPr lang="en-US" sz="3600">
                <a:solidFill>
                  <a:srgbClr val="336699"/>
                </a:solidFill>
                <a:latin typeface="Times" pitchFamily="2" charset="0"/>
              </a:rPr>
              <a:t>, decreasing </a:t>
            </a:r>
            <a:r>
              <a:rPr lang="en-US" sz="3600" dirty="0">
                <a:solidFill>
                  <a:srgbClr val="336699"/>
                </a:solidFill>
                <a:latin typeface="Times" pitchFamily="2" charset="0"/>
              </a:rPr>
              <a:t>the probabilities of blank fields. </a:t>
            </a:r>
          </a:p>
          <a:p>
            <a:pPr marL="0" marR="0" lvl="0" indent="0" rtl="0">
              <a:lnSpc>
                <a:spcPct val="100000"/>
              </a:lnSpc>
              <a:spcBef>
                <a:spcPts val="0"/>
              </a:spcBef>
              <a:spcAft>
                <a:spcPts val="0"/>
              </a:spcAft>
              <a:buClr>
                <a:srgbClr val="336699"/>
              </a:buClr>
              <a:buFont typeface="Arial"/>
              <a:buNone/>
            </a:pPr>
            <a:endParaRPr lang="en-US" sz="3600" dirty="0">
              <a:solidFill>
                <a:srgbClr val="336699"/>
              </a:solidFill>
              <a:latin typeface="Times" pitchFamily="2" charset="0"/>
            </a:endParaRPr>
          </a:p>
          <a:p>
            <a:pPr marL="0" marR="0" lvl="0" indent="0"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2.</a:t>
            </a:r>
            <a:r>
              <a:rPr lang="en-US" sz="3600" dirty="0">
                <a:solidFill>
                  <a:srgbClr val="336699"/>
                </a:solidFill>
                <a:latin typeface="Times" pitchFamily="2" charset="0"/>
              </a:rPr>
              <a:t>Users need to provide valid information that is sent to the backend, otherwise it is notify with warming messages .</a:t>
            </a:r>
          </a:p>
          <a:p>
            <a:pPr marL="0" marR="0" lvl="0" indent="0" rtl="0">
              <a:lnSpc>
                <a:spcPct val="100000"/>
              </a:lnSpc>
              <a:spcBef>
                <a:spcPts val="0"/>
              </a:spcBef>
              <a:spcAft>
                <a:spcPts val="0"/>
              </a:spcAft>
              <a:buClr>
                <a:srgbClr val="336699"/>
              </a:buClr>
              <a:buFont typeface="Arial"/>
              <a:buNone/>
            </a:pPr>
            <a:endParaRPr lang="en-US" sz="3600" dirty="0">
              <a:solidFill>
                <a:srgbClr val="336699"/>
              </a:solidFill>
              <a:latin typeface="Times" pitchFamily="2" charset="0"/>
            </a:endParaRPr>
          </a:p>
          <a:p>
            <a:pPr marL="0" marR="0" lvl="0" indent="0"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3</a:t>
            </a:r>
            <a:r>
              <a:rPr lang="en-US" sz="3600" dirty="0">
                <a:solidFill>
                  <a:srgbClr val="336699"/>
                </a:solidFill>
                <a:latin typeface="Times" pitchFamily="2" charset="0"/>
              </a:rPr>
              <a:t>.Sounds effects are used when wrong data is entered and/or successful data is entered to make more understandable the whole registration process.</a:t>
            </a:r>
          </a:p>
          <a:p>
            <a:pPr marL="0" marR="0" lvl="0" indent="0" rtl="0">
              <a:lnSpc>
                <a:spcPct val="100000"/>
              </a:lnSpc>
              <a:spcBef>
                <a:spcPts val="0"/>
              </a:spcBef>
              <a:spcAft>
                <a:spcPts val="0"/>
              </a:spcAft>
              <a:buClr>
                <a:srgbClr val="336699"/>
              </a:buClr>
              <a:buFont typeface="Arial"/>
              <a:buNone/>
            </a:pPr>
            <a:endParaRPr lang="en-US" sz="3600" dirty="0">
              <a:solidFill>
                <a:srgbClr val="336699"/>
              </a:solidFill>
              <a:latin typeface="Times" pitchFamily="2" charset="0"/>
            </a:endParaRPr>
          </a:p>
          <a:p>
            <a:pPr marL="0" marR="0" lvl="0" indent="0" rtl="0">
              <a:lnSpc>
                <a:spcPct val="100000"/>
              </a:lnSpc>
              <a:spcBef>
                <a:spcPts val="0"/>
              </a:spcBef>
              <a:spcAft>
                <a:spcPts val="0"/>
              </a:spcAft>
              <a:buClr>
                <a:srgbClr val="336699"/>
              </a:buClr>
              <a:buFont typeface="Arial"/>
              <a:buNone/>
            </a:pPr>
            <a:endParaRPr sz="3600" dirty="0">
              <a:solidFill>
                <a:srgbClr val="336699"/>
              </a:solidFill>
              <a:latin typeface="Times" pitchFamily="2" charset="0"/>
            </a:endParaRPr>
          </a:p>
          <a:p>
            <a:pPr marL="0" marR="0" lvl="0" indent="0" algn="l" rtl="0">
              <a:lnSpc>
                <a:spcPct val="100000"/>
              </a:lnSpc>
              <a:spcBef>
                <a:spcPts val="0"/>
              </a:spcBef>
              <a:spcAft>
                <a:spcPts val="0"/>
              </a:spcAft>
              <a:buClr>
                <a:srgbClr val="336699"/>
              </a:buClr>
              <a:buFont typeface="Arial"/>
              <a:buNone/>
            </a:pPr>
            <a:r>
              <a:rPr lang="en-US" sz="3600" dirty="0">
                <a:solidFill>
                  <a:srgbClr val="336699"/>
                </a:solidFill>
                <a:latin typeface="Times" pitchFamily="2" charset="0"/>
              </a:rPr>
              <a:t> </a:t>
            </a:r>
            <a:endParaRPr sz="3600" dirty="0">
              <a:solidFill>
                <a:srgbClr val="336699"/>
              </a:solidFill>
              <a:latin typeface="Times" pitchFamily="2" charset="0"/>
            </a:endParaRPr>
          </a:p>
        </p:txBody>
      </p:sp>
      <p:sp>
        <p:nvSpPr>
          <p:cNvPr id="156" name="Shape 156"/>
          <p:cNvSpPr txBox="1"/>
          <p:nvPr/>
        </p:nvSpPr>
        <p:spPr>
          <a:xfrm>
            <a:off x="1636400" y="12700975"/>
            <a:ext cx="29680800" cy="92133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Screenshots</a:t>
            </a:r>
            <a:endParaRPr dirty="0"/>
          </a:p>
        </p:txBody>
      </p:sp>
      <p:sp>
        <p:nvSpPr>
          <p:cNvPr id="157" name="Shape 157"/>
          <p:cNvSpPr txBox="1"/>
          <p:nvPr/>
        </p:nvSpPr>
        <p:spPr>
          <a:xfrm>
            <a:off x="18777856" y="33020500"/>
            <a:ext cx="12539443" cy="73686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Summary</a:t>
            </a:r>
            <a:endParaRPr dirty="0"/>
          </a:p>
          <a:p>
            <a:pPr marL="0" marR="0" lvl="0" indent="0" algn="l" rtl="0">
              <a:lnSpc>
                <a:spcPct val="100000"/>
              </a:lnSpc>
              <a:spcBef>
                <a:spcPts val="0"/>
              </a:spcBef>
              <a:spcAft>
                <a:spcPts val="0"/>
              </a:spcAft>
              <a:buClr>
                <a:srgbClr val="336699"/>
              </a:buClr>
              <a:buFont typeface="Arial"/>
              <a:buNone/>
            </a:pPr>
            <a:r>
              <a:rPr lang="en-US" sz="3600" dirty="0">
                <a:solidFill>
                  <a:srgbClr val="336699"/>
                </a:solidFill>
                <a:latin typeface="Times" pitchFamily="2" charset="0"/>
              </a:rPr>
              <a:t>As part of the education process needed to include more people into computer science , the development of this game is a very effective approach.  The goal is to bring more young students from colleges in other majors and help finish the women underrepresentation.</a:t>
            </a:r>
          </a:p>
        </p:txBody>
      </p:sp>
      <p:sp>
        <p:nvSpPr>
          <p:cNvPr id="158" name="Shape 158"/>
          <p:cNvSpPr txBox="1"/>
          <p:nvPr/>
        </p:nvSpPr>
        <p:spPr>
          <a:xfrm>
            <a:off x="990600" y="609600"/>
            <a:ext cx="4724400" cy="411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dirty="0"/>
          </a:p>
        </p:txBody>
      </p:sp>
      <p:sp>
        <p:nvSpPr>
          <p:cNvPr id="159" name="Shape 159"/>
          <p:cNvSpPr txBox="1"/>
          <p:nvPr/>
        </p:nvSpPr>
        <p:spPr>
          <a:xfrm>
            <a:off x="27203400" y="609600"/>
            <a:ext cx="4724400" cy="411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dirty="0"/>
          </a:p>
        </p:txBody>
      </p:sp>
      <p:sp>
        <p:nvSpPr>
          <p:cNvPr id="160" name="Shape 160"/>
          <p:cNvSpPr txBox="1"/>
          <p:nvPr/>
        </p:nvSpPr>
        <p:spPr>
          <a:xfrm>
            <a:off x="12183375" y="6095924"/>
            <a:ext cx="9662100" cy="614477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Solution</a:t>
            </a:r>
            <a:endParaRPr dirty="0"/>
          </a:p>
          <a:p>
            <a:pPr marL="0" marR="0" lvl="0" indent="0" algn="l" rtl="0">
              <a:lnSpc>
                <a:spcPct val="100000"/>
              </a:lnSpc>
              <a:spcBef>
                <a:spcPts val="0"/>
              </a:spcBef>
              <a:spcAft>
                <a:spcPts val="0"/>
              </a:spcAft>
              <a:buClr>
                <a:srgbClr val="336699"/>
              </a:buClr>
              <a:buFont typeface="Arial"/>
              <a:buNone/>
            </a:pPr>
            <a:r>
              <a:rPr lang="en-US" sz="3600" dirty="0">
                <a:solidFill>
                  <a:srgbClr val="336699"/>
                </a:solidFill>
                <a:latin typeface="Times" pitchFamily="2" charset="0"/>
              </a:rPr>
              <a:t>The education system is key in bringing diversity. We developed a video game that goes into very basic programming concepts.</a:t>
            </a:r>
          </a:p>
          <a:p>
            <a:pPr marL="0" marR="0" lvl="0" indent="0" algn="l" rtl="0">
              <a:lnSpc>
                <a:spcPct val="100000"/>
              </a:lnSpc>
              <a:spcBef>
                <a:spcPts val="0"/>
              </a:spcBef>
              <a:spcAft>
                <a:spcPts val="0"/>
              </a:spcAft>
              <a:buClr>
                <a:srgbClr val="336699"/>
              </a:buClr>
              <a:buFont typeface="Arial"/>
              <a:buNone/>
            </a:pPr>
            <a:r>
              <a:rPr lang="en-US" sz="3600" b="1" dirty="0">
                <a:solidFill>
                  <a:srgbClr val="336699"/>
                </a:solidFill>
                <a:latin typeface="Times" pitchFamily="2" charset="0"/>
              </a:rPr>
              <a:t>1.</a:t>
            </a:r>
            <a:r>
              <a:rPr lang="en-US" sz="3600" dirty="0">
                <a:solidFill>
                  <a:srgbClr val="336699"/>
                </a:solidFill>
                <a:latin typeface="Times" pitchFamily="2" charset="0"/>
              </a:rPr>
              <a:t>We need to provide users an appropriate user interface to enter their information, which will help us to make further conclusions about the underrepresentation issue.</a:t>
            </a:r>
          </a:p>
          <a:p>
            <a:pPr marL="0" marR="0" lvl="0" indent="0" algn="l" rtl="0">
              <a:lnSpc>
                <a:spcPct val="100000"/>
              </a:lnSpc>
              <a:spcBef>
                <a:spcPts val="0"/>
              </a:spcBef>
              <a:spcAft>
                <a:spcPts val="0"/>
              </a:spcAft>
              <a:buClr>
                <a:srgbClr val="336699"/>
              </a:buClr>
              <a:buFont typeface="Arial"/>
              <a:buNone/>
            </a:pPr>
            <a:r>
              <a:rPr lang="en-US" sz="3600" b="1" i="0" u="none" strike="noStrike" cap="none" dirty="0">
                <a:solidFill>
                  <a:srgbClr val="336699"/>
                </a:solidFill>
                <a:latin typeface="Times" pitchFamily="2" charset="0"/>
                <a:sym typeface="Arial"/>
              </a:rPr>
              <a:t>2.</a:t>
            </a:r>
            <a:r>
              <a:rPr lang="en-US" sz="3600" b="0" i="0" u="none" strike="noStrike" cap="none" dirty="0">
                <a:solidFill>
                  <a:srgbClr val="336699"/>
                </a:solidFill>
                <a:latin typeface="Times" pitchFamily="2" charset="0"/>
                <a:sym typeface="Arial"/>
              </a:rPr>
              <a:t>Music background and sound effects to engage players with the flow of the game.</a:t>
            </a:r>
            <a:endParaRPr sz="3600" b="0" i="0" u="none" strike="noStrike" cap="none" dirty="0">
              <a:solidFill>
                <a:srgbClr val="336699"/>
              </a:solidFill>
              <a:latin typeface="Times" pitchFamily="2" charset="0"/>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161" name="Shape 161"/>
          <p:cNvSpPr txBox="1"/>
          <p:nvPr/>
        </p:nvSpPr>
        <p:spPr>
          <a:xfrm>
            <a:off x="6343000" y="41615475"/>
            <a:ext cx="25737000" cy="1356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3000" dirty="0">
                <a:solidFill>
                  <a:schemeClr val="dk1"/>
                </a:solidFill>
              </a:rPr>
              <a:t>The material presented in this poster is based upon the work supported by </a:t>
            </a:r>
            <a:r>
              <a:rPr lang="en-US" sz="3000" dirty="0" err="1">
                <a:solidFill>
                  <a:schemeClr val="dk1"/>
                </a:solidFill>
              </a:rPr>
              <a:t>Arelys</a:t>
            </a:r>
            <a:r>
              <a:rPr lang="en-US" sz="3000" dirty="0">
                <a:solidFill>
                  <a:schemeClr val="dk1"/>
                </a:solidFill>
              </a:rPr>
              <a:t> Alvarez, </a:t>
            </a:r>
            <a:r>
              <a:rPr lang="en-US" sz="3000" dirty="0" err="1">
                <a:solidFill>
                  <a:schemeClr val="dk1"/>
                </a:solidFill>
              </a:rPr>
              <a:t>Mairim</a:t>
            </a:r>
            <a:r>
              <a:rPr lang="en-US" sz="3000" dirty="0">
                <a:solidFill>
                  <a:schemeClr val="dk1"/>
                </a:solidFill>
              </a:rPr>
              <a:t> Barrios, Fidel Hernandez and Carlos Martinez. I am thankful to the help that I received from my group members, … .</a:t>
            </a:r>
            <a:endParaRPr dirty="0">
              <a:solidFill>
                <a:schemeClr val="dk1"/>
              </a:solidFill>
            </a:endParaRPr>
          </a:p>
          <a:p>
            <a:pPr marL="0" lvl="0" indent="0" rtl="0">
              <a:spcBef>
                <a:spcPts val="0"/>
              </a:spcBef>
              <a:spcAft>
                <a:spcPts val="0"/>
              </a:spcAft>
              <a:buNone/>
            </a:pPr>
            <a:endParaRPr dirty="0"/>
          </a:p>
        </p:txBody>
      </p:sp>
      <p:pic>
        <p:nvPicPr>
          <p:cNvPr id="162" name="Shape 162"/>
          <p:cNvPicPr preferRelativeResize="0"/>
          <p:nvPr/>
        </p:nvPicPr>
        <p:blipFill rotWithShape="1">
          <a:blip r:embed="rId3">
            <a:alphaModFix/>
          </a:blip>
          <a:srcRect l="10625" t="17283" r="6033" b="8789"/>
          <a:stretch/>
        </p:blipFill>
        <p:spPr>
          <a:xfrm>
            <a:off x="2488025" y="14510525"/>
            <a:ext cx="8349301" cy="5858700"/>
          </a:xfrm>
          <a:prstGeom prst="rect">
            <a:avLst/>
          </a:prstGeom>
          <a:noFill/>
          <a:ln>
            <a:noFill/>
          </a:ln>
        </p:spPr>
      </p:pic>
      <p:pic>
        <p:nvPicPr>
          <p:cNvPr id="5" name="Picture 4">
            <a:extLst>
              <a:ext uri="{FF2B5EF4-FFF2-40B4-BE49-F238E27FC236}">
                <a16:creationId xmlns:a16="http://schemas.microsoft.com/office/drawing/2014/main" id="{C0E471A1-7C3F-9D4F-93A2-495CA440C908}"/>
              </a:ext>
            </a:extLst>
          </p:cNvPr>
          <p:cNvPicPr>
            <a:picLocks noChangeAspect="1"/>
          </p:cNvPicPr>
          <p:nvPr/>
        </p:nvPicPr>
        <p:blipFill>
          <a:blip r:embed="rId4"/>
          <a:stretch>
            <a:fillRect/>
          </a:stretch>
        </p:blipFill>
        <p:spPr>
          <a:xfrm>
            <a:off x="990600" y="1718469"/>
            <a:ext cx="5616245" cy="2386904"/>
          </a:xfrm>
          <a:prstGeom prst="rect">
            <a:avLst/>
          </a:prstGeom>
        </p:spPr>
      </p:pic>
      <p:pic>
        <p:nvPicPr>
          <p:cNvPr id="7" name="Picture 6">
            <a:extLst>
              <a:ext uri="{FF2B5EF4-FFF2-40B4-BE49-F238E27FC236}">
                <a16:creationId xmlns:a16="http://schemas.microsoft.com/office/drawing/2014/main" id="{718A6527-CCD6-F342-B301-D4E8965BEF53}"/>
              </a:ext>
            </a:extLst>
          </p:cNvPr>
          <p:cNvPicPr>
            <a:picLocks noChangeAspect="1"/>
          </p:cNvPicPr>
          <p:nvPr/>
        </p:nvPicPr>
        <p:blipFill>
          <a:blip r:embed="rId5"/>
          <a:stretch>
            <a:fillRect/>
          </a:stretch>
        </p:blipFill>
        <p:spPr>
          <a:xfrm>
            <a:off x="15487536" y="26029675"/>
            <a:ext cx="3759200" cy="2184400"/>
          </a:xfrm>
          <a:prstGeom prst="rect">
            <a:avLst/>
          </a:prstGeom>
        </p:spPr>
      </p:pic>
      <p:pic>
        <p:nvPicPr>
          <p:cNvPr id="13" name="Picture 12">
            <a:extLst>
              <a:ext uri="{FF2B5EF4-FFF2-40B4-BE49-F238E27FC236}">
                <a16:creationId xmlns:a16="http://schemas.microsoft.com/office/drawing/2014/main" id="{52D648D1-1011-724F-8959-6650C7748A1B}"/>
              </a:ext>
            </a:extLst>
          </p:cNvPr>
          <p:cNvPicPr>
            <a:picLocks noChangeAspect="1"/>
          </p:cNvPicPr>
          <p:nvPr/>
        </p:nvPicPr>
        <p:blipFill>
          <a:blip r:embed="rId6"/>
          <a:stretch>
            <a:fillRect/>
          </a:stretch>
        </p:blipFill>
        <p:spPr>
          <a:xfrm>
            <a:off x="22550897" y="25544237"/>
            <a:ext cx="4336425" cy="4336425"/>
          </a:xfrm>
          <a:prstGeom prst="rect">
            <a:avLst/>
          </a:prstGeom>
        </p:spPr>
      </p:pic>
      <p:pic>
        <p:nvPicPr>
          <p:cNvPr id="15" name="Picture 14">
            <a:extLst>
              <a:ext uri="{FF2B5EF4-FFF2-40B4-BE49-F238E27FC236}">
                <a16:creationId xmlns:a16="http://schemas.microsoft.com/office/drawing/2014/main" id="{D015A00F-3960-FC48-B149-406AF86C8294}"/>
              </a:ext>
            </a:extLst>
          </p:cNvPr>
          <p:cNvPicPr>
            <a:picLocks noChangeAspect="1"/>
          </p:cNvPicPr>
          <p:nvPr/>
        </p:nvPicPr>
        <p:blipFill>
          <a:blip r:embed="rId7"/>
          <a:stretch>
            <a:fillRect/>
          </a:stretch>
        </p:blipFill>
        <p:spPr>
          <a:xfrm>
            <a:off x="18047650" y="28029450"/>
            <a:ext cx="3702425" cy="3702425"/>
          </a:xfrm>
          <a:prstGeom prst="rect">
            <a:avLst/>
          </a:prstGeom>
        </p:spPr>
      </p:pic>
      <p:pic>
        <p:nvPicPr>
          <p:cNvPr id="3" name="Picture 2">
            <a:extLst>
              <a:ext uri="{FF2B5EF4-FFF2-40B4-BE49-F238E27FC236}">
                <a16:creationId xmlns:a16="http://schemas.microsoft.com/office/drawing/2014/main" id="{2FDFC753-C5CB-EB4A-8948-E9E8F159A71E}"/>
              </a:ext>
            </a:extLst>
          </p:cNvPr>
          <p:cNvPicPr>
            <a:picLocks noChangeAspect="1"/>
          </p:cNvPicPr>
          <p:nvPr/>
        </p:nvPicPr>
        <p:blipFill rotWithShape="1">
          <a:blip r:embed="rId8"/>
          <a:srcRect l="17666" t="-262" r="21778" b="6083"/>
          <a:stretch/>
        </p:blipFill>
        <p:spPr>
          <a:xfrm>
            <a:off x="23144124" y="14510524"/>
            <a:ext cx="7486395" cy="5858700"/>
          </a:xfrm>
          <a:prstGeom prst="rect">
            <a:avLst/>
          </a:prstGeom>
        </p:spPr>
      </p:pic>
      <p:pic>
        <p:nvPicPr>
          <p:cNvPr id="6" name="Picture 5">
            <a:extLst>
              <a:ext uri="{FF2B5EF4-FFF2-40B4-BE49-F238E27FC236}">
                <a16:creationId xmlns:a16="http://schemas.microsoft.com/office/drawing/2014/main" id="{A0813B2E-F120-1946-A627-C6283E2D1C42}"/>
              </a:ext>
            </a:extLst>
          </p:cNvPr>
          <p:cNvPicPr>
            <a:picLocks noChangeAspect="1"/>
          </p:cNvPicPr>
          <p:nvPr/>
        </p:nvPicPr>
        <p:blipFill rotWithShape="1">
          <a:blip r:embed="rId9"/>
          <a:srcRect l="14589" t="1663" r="14250" b="2346"/>
          <a:stretch/>
        </p:blipFill>
        <p:spPr>
          <a:xfrm>
            <a:off x="12954000" y="14510524"/>
            <a:ext cx="8066529" cy="5858700"/>
          </a:xfrm>
          <a:prstGeom prst="rect">
            <a:avLst/>
          </a:prstGeom>
        </p:spPr>
      </p:pic>
      <p:pic>
        <p:nvPicPr>
          <p:cNvPr id="11" name="Picture 10">
            <a:extLst>
              <a:ext uri="{FF2B5EF4-FFF2-40B4-BE49-F238E27FC236}">
                <a16:creationId xmlns:a16="http://schemas.microsoft.com/office/drawing/2014/main" id="{65F52FE7-4FF7-BF4D-9759-0A94BD861383}"/>
              </a:ext>
            </a:extLst>
          </p:cNvPr>
          <p:cNvPicPr>
            <a:picLocks noChangeAspect="1"/>
          </p:cNvPicPr>
          <p:nvPr/>
        </p:nvPicPr>
        <p:blipFill>
          <a:blip r:embed="rId10"/>
          <a:stretch>
            <a:fillRect/>
          </a:stretch>
        </p:blipFill>
        <p:spPr>
          <a:xfrm>
            <a:off x="28095245" y="1465236"/>
            <a:ext cx="2882900" cy="2933700"/>
          </a:xfrm>
          <a:prstGeom prst="rect">
            <a:avLst/>
          </a:prstGeom>
        </p:spPr>
      </p:pic>
    </p:spTree>
  </p:cSld>
  <p:clrMapOvr>
    <a:masterClrMapping/>
  </p:clrMapOvr>
  <p:transition spd="slow">
    <p:fade thruBlk="1"/>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441</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vt:lpstr>
      <vt:lpstr>Times New Roman</vt:lpstr>
      <vt:lpstr>Diseño predeterminado</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Samira Tellez Ricardo</cp:lastModifiedBy>
  <cp:revision>25</cp:revision>
  <dcterms:modified xsi:type="dcterms:W3CDTF">2018-04-27T01:02:39Z</dcterms:modified>
</cp:coreProperties>
</file>