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Font typeface="Arial"/>
              <a:buNone/>
              <a:defRPr b="0" i="0" sz="1800" u="none" cap="none" strike="noStrike"/>
            </a:lvl1pPr>
            <a:lvl2pPr indent="0" lvl="1" marL="457200" marR="0" rtl="0" algn="l">
              <a:spcBef>
                <a:spcPts val="0"/>
              </a:spcBef>
              <a:buFont typeface="Arial"/>
              <a:buNone/>
              <a:defRPr b="0" i="0" sz="1800" u="none" cap="none" strike="noStrike"/>
            </a:lvl2pPr>
            <a:lvl3pPr indent="0" lvl="2" marL="914400" marR="0" rtl="0" algn="l">
              <a:spcBef>
                <a:spcPts val="0"/>
              </a:spcBef>
              <a:buFont typeface="Arial"/>
              <a:buNone/>
              <a:defRPr b="0" i="0" sz="1800" u="none" cap="none" strike="noStrike"/>
            </a:lvl3pPr>
            <a:lvl4pPr indent="0" lvl="3" marL="1371600" marR="0" rtl="0" algn="l">
              <a:spcBef>
                <a:spcPts val="0"/>
              </a:spcBef>
              <a:buFont typeface="Arial"/>
              <a:buNone/>
              <a:defRPr b="0" i="0" sz="1800" u="none" cap="none" strike="noStrike"/>
            </a:lvl4pPr>
            <a:lvl5pPr indent="0" lvl="4" marL="1828800" marR="0" rtl="0" algn="l">
              <a:spcBef>
                <a:spcPts val="0"/>
              </a:spcBef>
              <a:buFont typeface="Arial"/>
              <a:buNone/>
              <a:defRPr b="0" i="0" sz="1800" u="none" cap="none" strike="noStrike"/>
            </a:lvl5pPr>
            <a:lvl6pPr indent="0" lvl="5" marL="2286000" marR="0" rtl="0" algn="l">
              <a:spcBef>
                <a:spcPts val="0"/>
              </a:spcBef>
              <a:buFont typeface="Arial"/>
              <a:buNone/>
              <a:defRPr b="0" i="0" sz="1800" u="none" cap="none" strike="noStrike"/>
            </a:lvl6pPr>
            <a:lvl7pPr indent="0" lvl="6" marL="2743200" marR="0" rtl="0" algn="l">
              <a:spcBef>
                <a:spcPts val="0"/>
              </a:spcBef>
              <a:buFont typeface="Arial"/>
              <a:buNone/>
              <a:defRPr b="0" i="0" sz="1800" u="none" cap="none" strike="noStrike"/>
            </a:lvl7pPr>
            <a:lvl8pPr indent="0" lvl="7" marL="3200400" marR="0" rtl="0" algn="l">
              <a:spcBef>
                <a:spcPts val="0"/>
              </a:spcBef>
              <a:buFont typeface="Arial"/>
              <a:buNone/>
              <a:defRPr b="0" i="0" sz="1800" u="none" cap="none" strike="noStrike"/>
            </a:lvl8pPr>
            <a:lvl9pPr indent="0" lvl="8" marL="3657600" marR="0" rtl="0" algn="l">
              <a:spcBef>
                <a:spcPts val="0"/>
              </a:spcBef>
              <a:buFont typeface="Arial"/>
              <a:buNone/>
              <a:defRPr b="0" i="0" sz="1800" u="none" cap="none" strike="noStrike"/>
            </a:lvl9pPr>
          </a:lstStyle>
          <a:p/>
        </p:txBody>
      </p:sp>
      <p:sp>
        <p:nvSpPr>
          <p:cNvPr id="7" name="Shape 7"/>
          <p:cNvSpPr txBox="1"/>
          <p:nvPr>
            <p:ph idx="11" type="ftr"/>
          </p:nvPr>
        </p:nvSpPr>
        <p:spPr>
          <a:xfrm>
            <a:off x="0" y="868521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Arial"/>
              <a:buNone/>
            </a:pPr>
            <a:r>
              <a:t/>
            </a:r>
            <a:endParaRPr b="0" i="0" sz="1800" u="none" cap="none" strike="noStrike"/>
          </a:p>
        </p:txBody>
      </p:sp>
      <p:sp>
        <p:nvSpPr>
          <p:cNvPr id="87" name="Shape 87"/>
          <p:cNvSpPr txBox="1"/>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5" y="10242550"/>
            <a:ext cx="29627511" cy="28963937"/>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lnSpc>
                <a:spcPct val="100000"/>
              </a:lnSpc>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6" cy="362622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7"/>
            <a:ext cx="19751276" cy="263338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6" cy="5152464"/>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3" y="1748116"/>
            <a:ext cx="10829926" cy="743622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6"/>
            <a:ext cx="18402298" cy="37459024"/>
          </a:xfrm>
          <a:prstGeom prst="rect">
            <a:avLst/>
          </a:prstGeom>
          <a:noFill/>
          <a:ln>
            <a:noFill/>
          </a:ln>
        </p:spPr>
        <p:txBody>
          <a:bodyPr anchorCtr="0" anchor="t" bIns="91425" lIns="91425" rIns="91425" tIns="91425"/>
          <a:lstStyle>
            <a:lvl1pPr indent="-1200150" lvl="0" marL="160655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992187" lvl="1" marL="3481388"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71525" lvl="2" marL="5356225"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817563" lvl="3" marL="7497763"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827088" lvl="4" marL="96408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827088" lvl="5" marL="100980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827088" lvl="6" marL="105552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827088" lvl="7" marL="110124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827088" lvl="8" marL="114696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3" y="9184339"/>
            <a:ext cx="10829926" cy="30022799"/>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2" y="9825317"/>
            <a:ext cx="14544675"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2" y="13919948"/>
            <a:ext cx="14544675" cy="25287194"/>
          </a:xfrm>
          <a:prstGeom prst="rect">
            <a:avLst/>
          </a:prstGeom>
          <a:noFill/>
          <a:ln>
            <a:noFill/>
          </a:ln>
        </p:spPr>
        <p:txBody>
          <a:bodyPr anchorCtr="0" anchor="t" bIns="91425" lIns="91425" rIns="91425" tIns="91425"/>
          <a:lstStyle>
            <a:lvl1pPr indent="-13017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093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8477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8683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8778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8778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8778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8778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8778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3017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093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8477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8683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8778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8778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8778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8778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8778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3" y="10242177"/>
            <a:ext cx="14756605" cy="28964964"/>
          </a:xfrm>
          <a:prstGeom prst="rect">
            <a:avLst/>
          </a:prstGeom>
          <a:noFill/>
          <a:ln>
            <a:noFill/>
          </a:ln>
        </p:spPr>
        <p:txBody>
          <a:bodyPr anchorCtr="0" anchor="t" bIns="91425" lIns="91425" rIns="91425" tIns="91425"/>
          <a:lstStyle>
            <a:lvl1pPr indent="-12509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0429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822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8429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8524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8524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8524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8524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8524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2509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0429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822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8429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8524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8524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8524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8524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8524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5" y="1757360"/>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5" y="10242550"/>
            <a:ext cx="29627511" cy="28963937"/>
          </a:xfrm>
          <a:prstGeom prst="rect">
            <a:avLst/>
          </a:prstGeom>
          <a:noFill/>
          <a:ln>
            <a:noFill/>
          </a:ln>
        </p:spPr>
        <p:txBody>
          <a:bodyPr anchorCtr="0" anchor="t" bIns="91425" lIns="91425" rIns="91425" tIns="91425"/>
          <a:lstStyle>
            <a:lvl1pPr indent="2984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3095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460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1222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1127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1127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1127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1127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1127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0.png"/><Relationship Id="rId22" Type="http://schemas.openxmlformats.org/officeDocument/2006/relationships/image" Target="../media/image16.jpg"/><Relationship Id="rId21" Type="http://schemas.openxmlformats.org/officeDocument/2006/relationships/image" Target="../media/image12.png"/><Relationship Id="rId24" Type="http://schemas.openxmlformats.org/officeDocument/2006/relationships/image" Target="../media/image20.jpg"/><Relationship Id="rId23" Type="http://schemas.openxmlformats.org/officeDocument/2006/relationships/image" Target="../media/image23.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6.png"/><Relationship Id="rId26" Type="http://schemas.openxmlformats.org/officeDocument/2006/relationships/image" Target="../media/image22.png"/><Relationship Id="rId25" Type="http://schemas.openxmlformats.org/officeDocument/2006/relationships/image" Target="../media/image24.jpg"/><Relationship Id="rId27" Type="http://schemas.openxmlformats.org/officeDocument/2006/relationships/image" Target="../media/image2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7.png"/><Relationship Id="rId11" Type="http://schemas.openxmlformats.org/officeDocument/2006/relationships/image" Target="../media/image8.png"/><Relationship Id="rId10" Type="http://schemas.openxmlformats.org/officeDocument/2006/relationships/image" Target="../media/image9.png"/><Relationship Id="rId13" Type="http://schemas.openxmlformats.org/officeDocument/2006/relationships/image" Target="../media/image18.png"/><Relationship Id="rId12" Type="http://schemas.openxmlformats.org/officeDocument/2006/relationships/image" Target="../media/image13.png"/><Relationship Id="rId15" Type="http://schemas.openxmlformats.org/officeDocument/2006/relationships/image" Target="../media/image25.png"/><Relationship Id="rId14" Type="http://schemas.openxmlformats.org/officeDocument/2006/relationships/image" Target="../media/image14.png"/><Relationship Id="rId17" Type="http://schemas.openxmlformats.org/officeDocument/2006/relationships/image" Target="../media/image11.png"/><Relationship Id="rId16" Type="http://schemas.openxmlformats.org/officeDocument/2006/relationships/image" Target="../media/image17.png"/><Relationship Id="rId19" Type="http://schemas.openxmlformats.org/officeDocument/2006/relationships/image" Target="../media/image15.png"/><Relationship Id="rId1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88" name="Shape 88"/>
        <p:cNvGrpSpPr/>
        <p:nvPr/>
      </p:nvGrpSpPr>
      <p:grpSpPr>
        <a:xfrm>
          <a:off x="0" y="0"/>
          <a:ext cx="0" cy="0"/>
          <a:chOff x="0" y="0"/>
          <a:chExt cx="0" cy="0"/>
        </a:xfrm>
      </p:grpSpPr>
      <p:sp>
        <p:nvSpPr>
          <p:cNvPr id="89" name="Shape 89"/>
          <p:cNvSpPr txBox="1"/>
          <p:nvPr/>
        </p:nvSpPr>
        <p:spPr>
          <a:xfrm>
            <a:off x="9401325" y="1516950"/>
            <a:ext cx="15357300" cy="1077900"/>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Clr>
                <a:schemeClr val="dk1"/>
              </a:buClr>
              <a:buSzPct val="25000"/>
              <a:buFont typeface="Times New Roman"/>
              <a:buNone/>
            </a:pPr>
            <a:r>
              <a:rPr b="1" lang="en-US" sz="7200">
                <a:solidFill>
                  <a:schemeClr val="dk1"/>
                </a:solidFill>
                <a:latin typeface="Times New Roman"/>
                <a:ea typeface="Times New Roman"/>
                <a:cs typeface="Times New Roman"/>
                <a:sym typeface="Times New Roman"/>
              </a:rPr>
              <a:t>VIP</a:t>
            </a:r>
            <a:r>
              <a:rPr b="1" lang="en-US" sz="7200">
                <a:solidFill>
                  <a:schemeClr val="dk1"/>
                </a:solidFill>
                <a:latin typeface="Times New Roman"/>
                <a:ea typeface="Times New Roman"/>
                <a:cs typeface="Times New Roman"/>
                <a:sym typeface="Times New Roman"/>
              </a:rPr>
              <a:t>, 2017</a:t>
            </a:r>
            <a:r>
              <a:rPr b="1" i="0" lang="en-US" sz="7200" u="none" cap="none" strike="noStrike">
                <a:solidFill>
                  <a:schemeClr val="dk1"/>
                </a:solidFill>
                <a:latin typeface="Times New Roman"/>
                <a:ea typeface="Times New Roman"/>
                <a:cs typeface="Times New Roman"/>
                <a:sym typeface="Times New Roman"/>
              </a:rPr>
              <a:t>, </a:t>
            </a:r>
            <a:r>
              <a:rPr b="1" lang="en-US" sz="7200">
                <a:solidFill>
                  <a:schemeClr val="dk1"/>
                </a:solidFill>
                <a:latin typeface="Times New Roman"/>
                <a:ea typeface="Times New Roman"/>
                <a:cs typeface="Times New Roman"/>
                <a:sym typeface="Times New Roman"/>
              </a:rPr>
              <a:t>Summer</a:t>
            </a:r>
          </a:p>
        </p:txBody>
      </p:sp>
      <p:sp>
        <p:nvSpPr>
          <p:cNvPr id="90" name="Shape 90"/>
          <p:cNvSpPr txBox="1"/>
          <p:nvPr/>
        </p:nvSpPr>
        <p:spPr>
          <a:xfrm>
            <a:off x="6567485" y="2590800"/>
            <a:ext cx="19797600" cy="24528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Arial"/>
              <a:buNone/>
            </a:pPr>
            <a:r>
              <a:rPr b="1" lang="en-US" sz="6000">
                <a:solidFill>
                  <a:srgbClr val="3333CC"/>
                </a:solidFill>
              </a:rPr>
              <a:t>ASI PantherCentric 1.0</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Student: </a:t>
            </a:r>
            <a:r>
              <a:rPr lang="en-US" sz="3500">
                <a:solidFill>
                  <a:srgbClr val="3333CC"/>
                </a:solidFill>
              </a:rPr>
              <a:t>Rolando Moreno</a:t>
            </a:r>
            <a:r>
              <a:rPr b="0" i="0" lang="en-US" sz="3500" u="none" cap="none" strike="noStrike">
                <a:solidFill>
                  <a:srgbClr val="3333CC"/>
                </a:solidFill>
                <a:latin typeface="Arial"/>
                <a:ea typeface="Arial"/>
                <a:cs typeface="Arial"/>
                <a:sym typeface="Arial"/>
              </a:rPr>
              <a:t>, Florida International University</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i="1" lang="en-US" sz="3500">
                <a:solidFill>
                  <a:srgbClr val="3333CC"/>
                </a:solidFill>
              </a:rPr>
              <a:t>Francisco Ortega</a:t>
            </a:r>
            <a:r>
              <a:rPr b="0" i="0" lang="en-US" sz="3500" u="none" cap="none" strike="noStrike">
                <a:solidFill>
                  <a:srgbClr val="3333CC"/>
                </a:solidFill>
                <a:latin typeface="Arial"/>
                <a:ea typeface="Arial"/>
                <a:cs typeface="Arial"/>
                <a:sym typeface="Arial"/>
              </a:rPr>
              <a:t>,</a:t>
            </a:r>
            <a:r>
              <a:rPr b="0" i="1" lang="en-US" sz="3500" u="none" cap="none" strike="noStrike">
                <a:solidFill>
                  <a:srgbClr val="3333CC"/>
                </a:solidFill>
                <a:latin typeface="Arial"/>
                <a:ea typeface="Arial"/>
                <a:cs typeface="Arial"/>
                <a:sym typeface="Arial"/>
              </a:rPr>
              <a:t> </a:t>
            </a:r>
            <a:r>
              <a:rPr i="1" lang="en-US" sz="3500">
                <a:solidFill>
                  <a:srgbClr val="3333CC"/>
                </a:solidFill>
              </a:rPr>
              <a:t>Instructor</a:t>
            </a:r>
            <a:r>
              <a:rPr b="0" i="0" lang="en-US" sz="3500" u="none" cap="none" strike="noStrike">
                <a:solidFill>
                  <a:srgbClr val="3333CC"/>
                </a:solidFill>
                <a:latin typeface="Arial"/>
                <a:ea typeface="Arial"/>
                <a:cs typeface="Arial"/>
                <a:sym typeface="Arial"/>
              </a:rPr>
              <a:t> </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Instructor:</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p>
        </p:txBody>
      </p:sp>
      <p:sp>
        <p:nvSpPr>
          <p:cNvPr id="91" name="Shape 91"/>
          <p:cNvSpPr txBox="1"/>
          <p:nvPr/>
        </p:nvSpPr>
        <p:spPr>
          <a:xfrm>
            <a:off x="990600" y="5493600"/>
            <a:ext cx="31089600" cy="35661600"/>
          </a:xfrm>
          <a:prstGeom prst="rect">
            <a:avLst/>
          </a:prstGeom>
          <a:noFill/>
          <a:ln cap="flat" cmpd="sng" w="635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8400" u="none" cap="none" strike="noStrike">
              <a:solidFill>
                <a:schemeClr val="dk1"/>
              </a:solidFill>
              <a:latin typeface="Arial"/>
              <a:ea typeface="Arial"/>
              <a:cs typeface="Arial"/>
              <a:sym typeface="Arial"/>
            </a:endParaRPr>
          </a:p>
        </p:txBody>
      </p:sp>
      <p:sp>
        <p:nvSpPr>
          <p:cNvPr id="92" name="Shape 92"/>
          <p:cNvSpPr txBox="1"/>
          <p:nvPr/>
        </p:nvSpPr>
        <p:spPr>
          <a:xfrm>
            <a:off x="1636400" y="6095925"/>
            <a:ext cx="9424500" cy="58587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Problem</a:t>
            </a:r>
          </a:p>
          <a:p>
            <a:pPr indent="-488950" lvl="0" marL="457200" marR="0" rtl="0" algn="l">
              <a:lnSpc>
                <a:spcPct val="100000"/>
              </a:lnSpc>
              <a:spcBef>
                <a:spcPts val="0"/>
              </a:spcBef>
              <a:spcAft>
                <a:spcPts val="0"/>
              </a:spcAft>
              <a:buClr>
                <a:srgbClr val="336699"/>
              </a:buClr>
              <a:buSzPct val="100000"/>
              <a:buChar char="●"/>
            </a:pPr>
            <a:r>
              <a:rPr lang="en-US" sz="4100">
                <a:solidFill>
                  <a:srgbClr val="336699"/>
                </a:solidFill>
              </a:rPr>
              <a:t>Director of ASI seeks to centralize metrics for evaluating success of students using tutoring service.</a:t>
            </a:r>
          </a:p>
          <a:p>
            <a:pPr indent="-488950" lvl="0" marL="457200" marR="0" rtl="0" algn="l">
              <a:lnSpc>
                <a:spcPct val="100000"/>
              </a:lnSpc>
              <a:spcBef>
                <a:spcPts val="0"/>
              </a:spcBef>
              <a:spcAft>
                <a:spcPts val="0"/>
              </a:spcAft>
              <a:buClr>
                <a:srgbClr val="336699"/>
              </a:buClr>
              <a:buSzPct val="100000"/>
              <a:buChar char="●"/>
            </a:pPr>
            <a:r>
              <a:rPr lang="en-US" sz="4100">
                <a:solidFill>
                  <a:srgbClr val="336699"/>
                </a:solidFill>
              </a:rPr>
              <a:t>Director also needed to determine of usability of current web application was suitable for attracting and retaining new potential users.</a:t>
            </a:r>
          </a:p>
        </p:txBody>
      </p:sp>
      <p:sp>
        <p:nvSpPr>
          <p:cNvPr id="93" name="Shape 93"/>
          <p:cNvSpPr txBox="1"/>
          <p:nvPr/>
        </p:nvSpPr>
        <p:spPr>
          <a:xfrm>
            <a:off x="990612" y="41924400"/>
            <a:ext cx="4980000" cy="7302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cap="none" strike="noStrike">
                <a:solidFill>
                  <a:schemeClr val="accent2"/>
                </a:solidFill>
                <a:latin typeface="Arial"/>
                <a:ea typeface="Arial"/>
                <a:cs typeface="Arial"/>
                <a:sym typeface="Arial"/>
              </a:rPr>
              <a:t>School of Computing &amp; Information Sciences</a:t>
            </a:r>
          </a:p>
        </p:txBody>
      </p:sp>
      <p:sp>
        <p:nvSpPr>
          <p:cNvPr id="95" name="Shape 95"/>
          <p:cNvSpPr txBox="1"/>
          <p:nvPr/>
        </p:nvSpPr>
        <p:spPr>
          <a:xfrm>
            <a:off x="22967950" y="6095925"/>
            <a:ext cx="8349300" cy="58587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Current System</a:t>
            </a:r>
          </a:p>
          <a:p>
            <a:pPr indent="-488950" lvl="0" marL="457200" marR="0" rtl="0" algn="l">
              <a:lnSpc>
                <a:spcPct val="100000"/>
              </a:lnSpc>
              <a:spcBef>
                <a:spcPts val="0"/>
              </a:spcBef>
              <a:spcAft>
                <a:spcPts val="0"/>
              </a:spcAft>
              <a:buClr>
                <a:srgbClr val="336699"/>
              </a:buClr>
              <a:buSzPct val="100000"/>
              <a:buChar char="●"/>
            </a:pPr>
            <a:r>
              <a:rPr lang="en-US" sz="4100">
                <a:solidFill>
                  <a:srgbClr val="336699"/>
                </a:solidFill>
              </a:rPr>
              <a:t>Reports for summary of semester are manually created.</a:t>
            </a:r>
          </a:p>
          <a:p>
            <a:pPr indent="-488950" lvl="0" marL="457200" marR="0" rtl="0" algn="l">
              <a:lnSpc>
                <a:spcPct val="100000"/>
              </a:lnSpc>
              <a:spcBef>
                <a:spcPts val="0"/>
              </a:spcBef>
              <a:spcAft>
                <a:spcPts val="0"/>
              </a:spcAft>
              <a:buClr>
                <a:srgbClr val="336699"/>
              </a:buClr>
              <a:buSzPct val="100000"/>
              <a:buChar char="●"/>
            </a:pPr>
            <a:r>
              <a:rPr lang="en-US" sz="4100">
                <a:solidFill>
                  <a:srgbClr val="336699"/>
                </a:solidFill>
              </a:rPr>
              <a:t>Application currently does not provide a dashboard to obtain key metrics to evaluate.</a:t>
            </a:r>
          </a:p>
          <a:p>
            <a:pPr indent="-488950" lvl="0" marL="457200" marR="0" rtl="0" algn="l">
              <a:lnSpc>
                <a:spcPct val="100000"/>
              </a:lnSpc>
              <a:spcBef>
                <a:spcPts val="0"/>
              </a:spcBef>
              <a:spcAft>
                <a:spcPts val="0"/>
              </a:spcAft>
              <a:buClr>
                <a:srgbClr val="336699"/>
              </a:buClr>
              <a:buSzPct val="100000"/>
              <a:buChar char="●"/>
            </a:pPr>
            <a:r>
              <a:rPr lang="en-US" sz="4100">
                <a:solidFill>
                  <a:srgbClr val="336699"/>
                </a:solidFill>
              </a:rPr>
              <a:t>System UI provides non-responsive interface, primarily for desktop.</a:t>
            </a: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96" name="Shape 96"/>
          <p:cNvSpPr txBox="1"/>
          <p:nvPr/>
        </p:nvSpPr>
        <p:spPr>
          <a:xfrm>
            <a:off x="1636450" y="23063150"/>
            <a:ext cx="9975600" cy="90498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Requirements</a:t>
            </a:r>
          </a:p>
          <a:p>
            <a:pPr indent="0" lvl="0" marL="457200" marR="0" rtl="0" algn="l">
              <a:lnSpc>
                <a:spcPct val="100000"/>
              </a:lnSpc>
              <a:spcBef>
                <a:spcPts val="0"/>
              </a:spcBef>
              <a:spcAft>
                <a:spcPts val="0"/>
              </a:spcAft>
              <a:buClr>
                <a:srgbClr val="336699"/>
              </a:buClr>
              <a:buSzPct val="25000"/>
              <a:buFont typeface="Arial"/>
              <a:buNone/>
            </a:pPr>
            <a:r>
              <a:rPr lang="en-US" sz="4100">
                <a:solidFill>
                  <a:srgbClr val="336699"/>
                </a:solidFill>
              </a:rPr>
              <a:t>Functional Requirements:</a:t>
            </a:r>
          </a:p>
          <a:p>
            <a:pPr indent="-488950" lvl="0" marL="914400" marR="0" rtl="0" algn="l">
              <a:lnSpc>
                <a:spcPct val="100000"/>
              </a:lnSpc>
              <a:spcBef>
                <a:spcPts val="0"/>
              </a:spcBef>
              <a:spcAft>
                <a:spcPts val="0"/>
              </a:spcAft>
              <a:buClr>
                <a:srgbClr val="336699"/>
              </a:buClr>
              <a:buSzPct val="100000"/>
              <a:buChar char="●"/>
            </a:pPr>
            <a:r>
              <a:rPr lang="en-US" sz="4100">
                <a:solidFill>
                  <a:srgbClr val="336699"/>
                </a:solidFill>
              </a:rPr>
              <a:t>View List of Tutees in Current Semester</a:t>
            </a:r>
          </a:p>
          <a:p>
            <a:pPr indent="-488950" lvl="0" marL="914400" marR="101600" rtl="0">
              <a:lnSpc>
                <a:spcPct val="115000"/>
              </a:lnSpc>
              <a:spcBef>
                <a:spcPts val="0"/>
              </a:spcBef>
              <a:buClr>
                <a:srgbClr val="336699"/>
              </a:buClr>
              <a:buSzPct val="100000"/>
              <a:buChar char="●"/>
            </a:pPr>
            <a:r>
              <a:rPr lang="en-US" sz="4100">
                <a:solidFill>
                  <a:srgbClr val="336699"/>
                </a:solidFill>
                <a:highlight>
                  <a:srgbClr val="FFFFFF"/>
                </a:highlight>
              </a:rPr>
              <a:t>View average rating of tutee and ambassador per session in surveys by course</a:t>
            </a:r>
          </a:p>
          <a:p>
            <a:pPr indent="-488950" lvl="0" marL="914400" marR="101600" rtl="0">
              <a:lnSpc>
                <a:spcPct val="115000"/>
              </a:lnSpc>
              <a:spcBef>
                <a:spcPts val="0"/>
              </a:spcBef>
              <a:buClr>
                <a:srgbClr val="336699"/>
              </a:buClr>
              <a:buSzPct val="100000"/>
              <a:buChar char="●"/>
            </a:pPr>
            <a:r>
              <a:rPr lang="en-US" sz="4100">
                <a:solidFill>
                  <a:srgbClr val="336699"/>
                </a:solidFill>
                <a:highlight>
                  <a:srgbClr val="FFFFFF"/>
                </a:highlight>
              </a:rPr>
              <a:t>Show information about courses for the semester</a:t>
            </a:r>
          </a:p>
          <a:p>
            <a:pPr indent="0" lvl="0" marL="457200" marR="0" rtl="0" algn="l">
              <a:lnSpc>
                <a:spcPct val="100000"/>
              </a:lnSpc>
              <a:spcBef>
                <a:spcPts val="0"/>
              </a:spcBef>
              <a:spcAft>
                <a:spcPts val="0"/>
              </a:spcAft>
              <a:buNone/>
            </a:pPr>
            <a:r>
              <a:rPr lang="en-US" sz="4100">
                <a:solidFill>
                  <a:srgbClr val="336699"/>
                </a:solidFill>
              </a:rPr>
              <a:t>Non-Functional Requirements:</a:t>
            </a:r>
          </a:p>
          <a:p>
            <a:pPr indent="-488950" lvl="0" marL="914400" marR="0" rtl="0" algn="l">
              <a:lnSpc>
                <a:spcPct val="100000"/>
              </a:lnSpc>
              <a:spcBef>
                <a:spcPts val="0"/>
              </a:spcBef>
              <a:spcAft>
                <a:spcPts val="0"/>
              </a:spcAft>
              <a:buClr>
                <a:srgbClr val="336699"/>
              </a:buClr>
              <a:buSzPct val="100000"/>
              <a:buChar char="●"/>
            </a:pPr>
            <a:r>
              <a:rPr lang="en-US" sz="4100">
                <a:solidFill>
                  <a:srgbClr val="336699"/>
                </a:solidFill>
              </a:rPr>
              <a:t>Change Administrator UI</a:t>
            </a:r>
          </a:p>
          <a:p>
            <a:pPr indent="-488950" lvl="0" marL="914400" marR="0" rtl="0" algn="l">
              <a:lnSpc>
                <a:spcPct val="100000"/>
              </a:lnSpc>
              <a:spcBef>
                <a:spcPts val="0"/>
              </a:spcBef>
              <a:spcAft>
                <a:spcPts val="0"/>
              </a:spcAft>
              <a:buClr>
                <a:srgbClr val="336699"/>
              </a:buClr>
              <a:buSzPct val="100000"/>
              <a:buChar char="●"/>
            </a:pPr>
            <a:r>
              <a:rPr lang="en-US" sz="4100">
                <a:solidFill>
                  <a:srgbClr val="336699"/>
                </a:solidFill>
              </a:rPr>
              <a:t>Change Login UI</a:t>
            </a:r>
          </a:p>
          <a:p>
            <a:pPr indent="-488950" lvl="0" marL="914400" marR="0" rtl="0" algn="l">
              <a:lnSpc>
                <a:spcPct val="100000"/>
              </a:lnSpc>
              <a:spcBef>
                <a:spcPts val="0"/>
              </a:spcBef>
              <a:spcAft>
                <a:spcPts val="0"/>
              </a:spcAft>
              <a:buClr>
                <a:srgbClr val="336699"/>
              </a:buClr>
              <a:buSzPct val="100000"/>
              <a:buChar char="●"/>
            </a:pPr>
            <a:r>
              <a:rPr lang="en-US" sz="4100">
                <a:solidFill>
                  <a:srgbClr val="336699"/>
                </a:solidFill>
              </a:rPr>
              <a:t>Change Signup UI</a:t>
            </a: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97" name="Shape 97"/>
          <p:cNvSpPr txBox="1"/>
          <p:nvPr/>
        </p:nvSpPr>
        <p:spPr>
          <a:xfrm>
            <a:off x="12183375" y="23063150"/>
            <a:ext cx="9975600" cy="90498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System Design</a:t>
            </a:r>
          </a:p>
        </p:txBody>
      </p:sp>
      <p:sp>
        <p:nvSpPr>
          <p:cNvPr id="98" name="Shape 98"/>
          <p:cNvSpPr txBox="1"/>
          <p:nvPr/>
        </p:nvSpPr>
        <p:spPr>
          <a:xfrm>
            <a:off x="12183375" y="33020425"/>
            <a:ext cx="9975600" cy="73686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Object Design</a:t>
            </a:r>
          </a:p>
        </p:txBody>
      </p:sp>
      <p:sp>
        <p:nvSpPr>
          <p:cNvPr id="99" name="Shape 99"/>
          <p:cNvSpPr txBox="1"/>
          <p:nvPr/>
        </p:nvSpPr>
        <p:spPr>
          <a:xfrm>
            <a:off x="23383100" y="23063125"/>
            <a:ext cx="7933800" cy="90498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Implementation</a:t>
            </a:r>
          </a:p>
          <a:p>
            <a:pPr indent="0" lvl="0" marL="457200" marR="0" rtl="0" algn="l">
              <a:lnSpc>
                <a:spcPct val="100000"/>
              </a:lnSpc>
              <a:spcBef>
                <a:spcPts val="0"/>
              </a:spcBef>
              <a:spcAft>
                <a:spcPts val="0"/>
              </a:spcAft>
              <a:buClr>
                <a:srgbClr val="336699"/>
              </a:buClr>
              <a:buSzPct val="25000"/>
              <a:buFont typeface="Arial"/>
              <a:buNone/>
            </a:pPr>
            <a:r>
              <a:rPr lang="en-US" sz="4100">
                <a:solidFill>
                  <a:srgbClr val="336699"/>
                </a:solidFill>
              </a:rPr>
              <a:t>ASI PantherCentric is developed with:</a:t>
            </a:r>
          </a:p>
          <a:p>
            <a:pPr indent="0" lvl="0" marL="457200" marR="0" rtl="0" algn="l">
              <a:lnSpc>
                <a:spcPct val="100000"/>
              </a:lnSpc>
              <a:spcBef>
                <a:spcPts val="0"/>
              </a:spcBef>
              <a:spcAft>
                <a:spcPts val="0"/>
              </a:spcAft>
              <a:buClr>
                <a:srgbClr val="336699"/>
              </a:buClr>
              <a:buSzPct val="25000"/>
              <a:buFont typeface="Arial"/>
              <a:buNone/>
            </a:pPr>
            <a:r>
              <a:rPr lang="en-US" sz="4100">
                <a:solidFill>
                  <a:srgbClr val="336699"/>
                </a:solidFill>
              </a:rPr>
              <a:t>Repository-</a:t>
            </a:r>
          </a:p>
          <a:p>
            <a:pPr indent="-488950" lvl="0" marL="914400" marR="0" rtl="0" algn="l">
              <a:lnSpc>
                <a:spcPct val="100000"/>
              </a:lnSpc>
              <a:spcBef>
                <a:spcPts val="0"/>
              </a:spcBef>
              <a:spcAft>
                <a:spcPts val="0"/>
              </a:spcAft>
              <a:buClr>
                <a:srgbClr val="336699"/>
              </a:buClr>
              <a:buSzPct val="100000"/>
              <a:buChar char="●"/>
            </a:pPr>
            <a:r>
              <a:rPr lang="en-US" sz="4100">
                <a:solidFill>
                  <a:srgbClr val="336699"/>
                </a:solidFill>
              </a:rPr>
              <a:t>PostgresSQL</a:t>
            </a:r>
          </a:p>
          <a:p>
            <a:pPr indent="0" lvl="0" marL="457200" marR="0" rtl="0" algn="l">
              <a:lnSpc>
                <a:spcPct val="100000"/>
              </a:lnSpc>
              <a:spcBef>
                <a:spcPts val="0"/>
              </a:spcBef>
              <a:spcAft>
                <a:spcPts val="0"/>
              </a:spcAft>
              <a:buNone/>
            </a:pPr>
            <a:r>
              <a:rPr lang="en-US" sz="4100">
                <a:solidFill>
                  <a:srgbClr val="336699"/>
                </a:solidFill>
              </a:rPr>
              <a:t>Backend-</a:t>
            </a:r>
          </a:p>
          <a:p>
            <a:pPr indent="-488950" lvl="0" marL="914400" marR="0" rtl="0" algn="l">
              <a:lnSpc>
                <a:spcPct val="100000"/>
              </a:lnSpc>
              <a:spcBef>
                <a:spcPts val="0"/>
              </a:spcBef>
              <a:spcAft>
                <a:spcPts val="0"/>
              </a:spcAft>
              <a:buClr>
                <a:srgbClr val="336699"/>
              </a:buClr>
              <a:buSzPct val="100000"/>
              <a:buChar char="●"/>
            </a:pPr>
            <a:r>
              <a:rPr lang="en-US" sz="4100">
                <a:solidFill>
                  <a:srgbClr val="336699"/>
                </a:solidFill>
              </a:rPr>
              <a:t>Docker</a:t>
            </a:r>
          </a:p>
          <a:p>
            <a:pPr indent="-488950" lvl="0" marL="914400" marR="0" rtl="0" algn="l">
              <a:lnSpc>
                <a:spcPct val="100000"/>
              </a:lnSpc>
              <a:spcBef>
                <a:spcPts val="0"/>
              </a:spcBef>
              <a:spcAft>
                <a:spcPts val="0"/>
              </a:spcAft>
              <a:buClr>
                <a:srgbClr val="336699"/>
              </a:buClr>
              <a:buSzPct val="100000"/>
              <a:buChar char="●"/>
            </a:pPr>
            <a:r>
              <a:rPr lang="en-US" sz="4100">
                <a:solidFill>
                  <a:srgbClr val="336699"/>
                </a:solidFill>
              </a:rPr>
              <a:t>Django Framework</a:t>
            </a:r>
          </a:p>
          <a:p>
            <a:pPr indent="0" lvl="0" marL="1371600" marR="0" rtl="0" algn="l">
              <a:lnSpc>
                <a:spcPct val="100000"/>
              </a:lnSpc>
              <a:spcBef>
                <a:spcPts val="0"/>
              </a:spcBef>
              <a:spcAft>
                <a:spcPts val="0"/>
              </a:spcAft>
              <a:buNone/>
            </a:pPr>
            <a:r>
              <a:rPr lang="en-US" sz="4100">
                <a:solidFill>
                  <a:srgbClr val="336699"/>
                </a:solidFill>
              </a:rPr>
              <a:t>Built on Python Programming Language</a:t>
            </a:r>
          </a:p>
          <a:p>
            <a:pPr indent="0" lvl="0" marL="457200" marR="0" rtl="0" algn="l">
              <a:lnSpc>
                <a:spcPct val="100000"/>
              </a:lnSpc>
              <a:spcBef>
                <a:spcPts val="0"/>
              </a:spcBef>
              <a:spcAft>
                <a:spcPts val="0"/>
              </a:spcAft>
              <a:buNone/>
            </a:pPr>
            <a:r>
              <a:rPr lang="en-US" sz="4100">
                <a:solidFill>
                  <a:srgbClr val="336699"/>
                </a:solidFill>
              </a:rPr>
              <a:t>Frontend-</a:t>
            </a:r>
          </a:p>
          <a:p>
            <a:pPr indent="-488950" lvl="0" marL="914400" marR="0" rtl="0" algn="l">
              <a:lnSpc>
                <a:spcPct val="100000"/>
              </a:lnSpc>
              <a:spcBef>
                <a:spcPts val="0"/>
              </a:spcBef>
              <a:spcAft>
                <a:spcPts val="0"/>
              </a:spcAft>
              <a:buClr>
                <a:srgbClr val="336699"/>
              </a:buClr>
              <a:buSzPct val="100000"/>
              <a:buChar char="●"/>
            </a:pPr>
            <a:r>
              <a:rPr lang="en-US" sz="4100">
                <a:solidFill>
                  <a:srgbClr val="336699"/>
                </a:solidFill>
              </a:rPr>
              <a:t>HTML5, CSS3</a:t>
            </a:r>
          </a:p>
          <a:p>
            <a:pPr indent="-488950" lvl="0" marL="914400" marR="0" rtl="0" algn="l">
              <a:lnSpc>
                <a:spcPct val="100000"/>
              </a:lnSpc>
              <a:spcBef>
                <a:spcPts val="0"/>
              </a:spcBef>
              <a:spcAft>
                <a:spcPts val="0"/>
              </a:spcAft>
              <a:buClr>
                <a:srgbClr val="336699"/>
              </a:buClr>
              <a:buSzPct val="100000"/>
              <a:buChar char="●"/>
            </a:pPr>
            <a:r>
              <a:rPr lang="en-US" sz="4100">
                <a:solidFill>
                  <a:srgbClr val="336699"/>
                </a:solidFill>
              </a:rPr>
              <a:t>JQuery, Bootstrap Framework</a:t>
            </a: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100" name="Shape 100"/>
          <p:cNvSpPr txBox="1"/>
          <p:nvPr/>
        </p:nvSpPr>
        <p:spPr>
          <a:xfrm>
            <a:off x="1636450" y="33020500"/>
            <a:ext cx="9424500" cy="73686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Verification</a:t>
            </a:r>
          </a:p>
        </p:txBody>
      </p:sp>
      <p:sp>
        <p:nvSpPr>
          <p:cNvPr id="101" name="Shape 101"/>
          <p:cNvSpPr txBox="1"/>
          <p:nvPr/>
        </p:nvSpPr>
        <p:spPr>
          <a:xfrm>
            <a:off x="1636400" y="12853375"/>
            <a:ext cx="29680800" cy="92133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Screenshots</a:t>
            </a:r>
          </a:p>
        </p:txBody>
      </p:sp>
      <p:sp>
        <p:nvSpPr>
          <p:cNvPr id="102" name="Shape 102"/>
          <p:cNvSpPr txBox="1"/>
          <p:nvPr/>
        </p:nvSpPr>
        <p:spPr>
          <a:xfrm>
            <a:off x="23090350" y="33020500"/>
            <a:ext cx="8572800" cy="73686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Summary</a:t>
            </a:r>
          </a:p>
          <a:p>
            <a:pPr indent="0" lvl="0" marL="457200" marR="0" rtl="0" algn="l">
              <a:lnSpc>
                <a:spcPct val="100000"/>
              </a:lnSpc>
              <a:spcBef>
                <a:spcPts val="0"/>
              </a:spcBef>
              <a:spcAft>
                <a:spcPts val="0"/>
              </a:spcAft>
              <a:buClr>
                <a:srgbClr val="336699"/>
              </a:buClr>
              <a:buSzPct val="25000"/>
              <a:buFont typeface="Arial"/>
              <a:buNone/>
            </a:pPr>
            <a:r>
              <a:rPr lang="en-US" sz="4100">
                <a:solidFill>
                  <a:srgbClr val="336699"/>
                </a:solidFill>
              </a:rPr>
              <a:t>ASI PantherCentric is a tutoring scheduling system at the core but can evolve into a repository of important data metrics to determine how students can improve their academic success.  This implementation along with our research, is the first step in improving a platform where students can achieve this goal.</a:t>
            </a: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103" name="Shape 103"/>
          <p:cNvSpPr txBox="1"/>
          <p:nvPr/>
        </p:nvSpPr>
        <p:spPr>
          <a:xfrm>
            <a:off x="990600" y="609600"/>
            <a:ext cx="4724400" cy="41148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33399"/>
              </a:buClr>
              <a:buFont typeface="Arial"/>
              <a:buNone/>
            </a:pPr>
            <a:r>
              <a:t/>
            </a:r>
            <a:endParaRPr/>
          </a:p>
        </p:txBody>
      </p:sp>
      <p:sp>
        <p:nvSpPr>
          <p:cNvPr id="104" name="Shape 104"/>
          <p:cNvSpPr txBox="1"/>
          <p:nvPr/>
        </p:nvSpPr>
        <p:spPr>
          <a:xfrm>
            <a:off x="27203400" y="609600"/>
            <a:ext cx="4724400" cy="41148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333399"/>
              </a:buClr>
              <a:buFont typeface="Arial"/>
              <a:buNone/>
            </a:pPr>
            <a:r>
              <a:t/>
            </a:r>
            <a:endParaRPr/>
          </a:p>
        </p:txBody>
      </p:sp>
      <p:sp>
        <p:nvSpPr>
          <p:cNvPr id="105" name="Shape 105"/>
          <p:cNvSpPr txBox="1"/>
          <p:nvPr/>
        </p:nvSpPr>
        <p:spPr>
          <a:xfrm>
            <a:off x="12183375" y="6095925"/>
            <a:ext cx="9662100" cy="58587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Solution</a:t>
            </a:r>
          </a:p>
          <a:p>
            <a:pPr indent="-488950" lvl="0" marL="457200" marR="0" rtl="0" algn="l">
              <a:lnSpc>
                <a:spcPct val="100000"/>
              </a:lnSpc>
              <a:spcBef>
                <a:spcPts val="0"/>
              </a:spcBef>
              <a:spcAft>
                <a:spcPts val="0"/>
              </a:spcAft>
              <a:buClr>
                <a:srgbClr val="336699"/>
              </a:buClr>
              <a:buSzPct val="100000"/>
              <a:buChar char="●"/>
            </a:pPr>
            <a:r>
              <a:rPr lang="en-US" sz="4100">
                <a:solidFill>
                  <a:srgbClr val="336699"/>
                </a:solidFill>
              </a:rPr>
              <a:t>Provide an administrative dashboard which contains all key metrics for evaluating individual and overall success of the program.</a:t>
            </a:r>
          </a:p>
          <a:p>
            <a:pPr indent="-488950" lvl="0" marL="457200" marR="0" rtl="0" algn="l">
              <a:lnSpc>
                <a:spcPct val="100000"/>
              </a:lnSpc>
              <a:spcBef>
                <a:spcPts val="0"/>
              </a:spcBef>
              <a:spcAft>
                <a:spcPts val="0"/>
              </a:spcAft>
              <a:buClr>
                <a:srgbClr val="336699"/>
              </a:buClr>
              <a:buSzPct val="100000"/>
              <a:buChar char="●"/>
            </a:pPr>
            <a:r>
              <a:rPr lang="en-US" sz="4100">
                <a:solidFill>
                  <a:srgbClr val="336699"/>
                </a:solidFill>
              </a:rPr>
              <a:t>Provide new users an updated user interface to enhance their ability to register and apply for tutoring with great ease of use.</a:t>
            </a:r>
          </a:p>
          <a:p>
            <a:pPr indent="0" lvl="0" marL="0" marR="0" rtl="0" algn="l">
              <a:lnSpc>
                <a:spcPct val="100000"/>
              </a:lnSpc>
              <a:spcBef>
                <a:spcPts val="0"/>
              </a:spcBef>
              <a:spcAft>
                <a:spcPts val="0"/>
              </a:spcAft>
              <a:buClr>
                <a:srgbClr val="336699"/>
              </a:buClr>
              <a:buFont typeface="Arial"/>
              <a:buNone/>
            </a:pPr>
            <a:r>
              <a:t/>
            </a:r>
            <a:endParaRPr b="0" i="0" sz="4100" u="none" cap="none" strike="noStrike">
              <a:solidFill>
                <a:srgbClr val="336699"/>
              </a:solidFill>
              <a:latin typeface="Arial"/>
              <a:ea typeface="Arial"/>
              <a:cs typeface="Arial"/>
              <a:sym typeface="Arial"/>
            </a:endParaRPr>
          </a:p>
          <a:p>
            <a:pPr indent="0" lvl="0" marL="0" marR="0" rtl="0" algn="l">
              <a:lnSpc>
                <a:spcPct val="100000"/>
              </a:lnSpc>
              <a:spcBef>
                <a:spcPts val="0"/>
              </a:spcBef>
              <a:spcAft>
                <a:spcPts val="0"/>
              </a:spcAft>
              <a:buClr>
                <a:srgbClr val="336699"/>
              </a:buClr>
              <a:buFont typeface="Arial"/>
              <a:buNone/>
            </a:pPr>
            <a:r>
              <a:t/>
            </a:r>
            <a:endParaRPr b="0" i="0" sz="4100" u="none" cap="none" strike="noStrike">
              <a:solidFill>
                <a:srgbClr val="336699"/>
              </a:solidFill>
              <a:latin typeface="Arial"/>
              <a:ea typeface="Arial"/>
              <a:cs typeface="Arial"/>
              <a:sym typeface="Arial"/>
            </a:endParaRPr>
          </a:p>
        </p:txBody>
      </p:sp>
      <p:sp>
        <p:nvSpPr>
          <p:cNvPr id="106" name="Shape 106"/>
          <p:cNvSpPr txBox="1"/>
          <p:nvPr/>
        </p:nvSpPr>
        <p:spPr>
          <a:xfrm>
            <a:off x="6343000" y="41615475"/>
            <a:ext cx="25737000" cy="1552500"/>
          </a:xfrm>
          <a:prstGeom prst="rect">
            <a:avLst/>
          </a:prstGeom>
          <a:solidFill>
            <a:schemeClr val="lt1"/>
          </a:solidFill>
          <a:ln cap="flat" cmpd="sng" w="63500">
            <a:solidFill>
              <a:schemeClr val="accent1"/>
            </a:solidFill>
            <a:prstDash val="solid"/>
            <a:miter/>
            <a:headEnd len="med" w="med" type="none"/>
            <a:tailEnd len="med" w="med" type="none"/>
          </a:ln>
        </p:spPr>
        <p:txBody>
          <a:bodyPr anchorCtr="0" anchor="t" bIns="91425" lIns="91425" rIns="91425" tIns="91425">
            <a:noAutofit/>
          </a:bodyPr>
          <a:lstStyle/>
          <a:p>
            <a:pPr indent="0" lvl="0" marL="0" rtl="0" algn="l">
              <a:spcBef>
                <a:spcPts val="0"/>
              </a:spcBef>
              <a:buClr>
                <a:schemeClr val="dk1"/>
              </a:buClr>
              <a:buSzPct val="25000"/>
              <a:buFont typeface="Arial"/>
              <a:buNone/>
            </a:pPr>
            <a:r>
              <a:rPr lang="en-US" sz="3000">
                <a:solidFill>
                  <a:schemeClr val="dk1"/>
                </a:solidFill>
              </a:rPr>
              <a:t>I would like to thank Alfredo Santoyo, Priscilla Cordova and Jake Lopez for their contribution and support for this project.  I would like to thank Myrian Herlle for her guidance and feedback throughout the project. Finally, thank Dr. Francisco Ortega for guidance on how to improve ASI PantherCentric and Dr. Masoud Sadjadi, our instructor.</a:t>
            </a:r>
          </a:p>
          <a:p>
            <a:pPr lvl="0">
              <a:spcBef>
                <a:spcPts val="0"/>
              </a:spcBef>
              <a:buNone/>
            </a:pPr>
            <a:r>
              <a:t/>
            </a:r>
            <a:endParaRPr/>
          </a:p>
        </p:txBody>
      </p:sp>
      <p:pic>
        <p:nvPicPr>
          <p:cNvPr descr="Docker_(container_engine)_logo.png" id="107" name="Shape 107"/>
          <p:cNvPicPr preferRelativeResize="0"/>
          <p:nvPr/>
        </p:nvPicPr>
        <p:blipFill>
          <a:blip r:embed="rId3">
            <a:alphaModFix/>
          </a:blip>
          <a:stretch>
            <a:fillRect/>
          </a:stretch>
        </p:blipFill>
        <p:spPr>
          <a:xfrm>
            <a:off x="990600" y="812775"/>
            <a:ext cx="6496050" cy="1552575"/>
          </a:xfrm>
          <a:prstGeom prst="rect">
            <a:avLst/>
          </a:prstGeom>
          <a:noFill/>
          <a:ln>
            <a:noFill/>
          </a:ln>
        </p:spPr>
      </p:pic>
      <p:pic>
        <p:nvPicPr>
          <p:cNvPr descr="postgresql-logo.png" id="108" name="Shape 108"/>
          <p:cNvPicPr preferRelativeResize="0"/>
          <p:nvPr/>
        </p:nvPicPr>
        <p:blipFill>
          <a:blip r:embed="rId4">
            <a:alphaModFix/>
          </a:blip>
          <a:stretch>
            <a:fillRect/>
          </a:stretch>
        </p:blipFill>
        <p:spPr>
          <a:xfrm>
            <a:off x="7900337" y="446075"/>
            <a:ext cx="2056061" cy="2286000"/>
          </a:xfrm>
          <a:prstGeom prst="rect">
            <a:avLst/>
          </a:prstGeom>
          <a:noFill/>
          <a:ln>
            <a:noFill/>
          </a:ln>
        </p:spPr>
      </p:pic>
      <p:pic>
        <p:nvPicPr>
          <p:cNvPr descr="Redis_Logo.svg.png" id="109" name="Shape 109"/>
          <p:cNvPicPr preferRelativeResize="0"/>
          <p:nvPr/>
        </p:nvPicPr>
        <p:blipFill>
          <a:blip r:embed="rId5">
            <a:alphaModFix/>
          </a:blip>
          <a:stretch>
            <a:fillRect/>
          </a:stretch>
        </p:blipFill>
        <p:spPr>
          <a:xfrm>
            <a:off x="7613173" y="3294750"/>
            <a:ext cx="2630400" cy="879540"/>
          </a:xfrm>
          <a:prstGeom prst="rect">
            <a:avLst/>
          </a:prstGeom>
          <a:noFill/>
          <a:ln>
            <a:noFill/>
          </a:ln>
        </p:spPr>
      </p:pic>
      <p:pic>
        <p:nvPicPr>
          <p:cNvPr descr="python.png" id="110" name="Shape 110"/>
          <p:cNvPicPr preferRelativeResize="0"/>
          <p:nvPr/>
        </p:nvPicPr>
        <p:blipFill>
          <a:blip r:embed="rId6">
            <a:alphaModFix/>
          </a:blip>
          <a:stretch>
            <a:fillRect/>
          </a:stretch>
        </p:blipFill>
        <p:spPr>
          <a:xfrm>
            <a:off x="10243575" y="519087"/>
            <a:ext cx="2139975" cy="2139975"/>
          </a:xfrm>
          <a:prstGeom prst="rect">
            <a:avLst/>
          </a:prstGeom>
          <a:noFill/>
          <a:ln>
            <a:noFill/>
          </a:ln>
        </p:spPr>
      </p:pic>
      <p:pic>
        <p:nvPicPr>
          <p:cNvPr descr="1280px-JQuery_logo.svg.png" id="111" name="Shape 111"/>
          <p:cNvPicPr preferRelativeResize="0"/>
          <p:nvPr/>
        </p:nvPicPr>
        <p:blipFill>
          <a:blip r:embed="rId7">
            <a:alphaModFix/>
          </a:blip>
          <a:stretch>
            <a:fillRect/>
          </a:stretch>
        </p:blipFill>
        <p:spPr>
          <a:xfrm>
            <a:off x="22841501" y="3643250"/>
            <a:ext cx="5547766" cy="1356599"/>
          </a:xfrm>
          <a:prstGeom prst="rect">
            <a:avLst/>
          </a:prstGeom>
          <a:noFill/>
          <a:ln>
            <a:noFill/>
          </a:ln>
        </p:spPr>
      </p:pic>
      <p:pic>
        <p:nvPicPr>
          <p:cNvPr descr="HTML5_Logo_512.png" id="112" name="Shape 112"/>
          <p:cNvPicPr preferRelativeResize="0"/>
          <p:nvPr/>
        </p:nvPicPr>
        <p:blipFill>
          <a:blip r:embed="rId8">
            <a:alphaModFix/>
          </a:blip>
          <a:stretch>
            <a:fillRect/>
          </a:stretch>
        </p:blipFill>
        <p:spPr>
          <a:xfrm>
            <a:off x="21620800" y="519100"/>
            <a:ext cx="2630400" cy="2630400"/>
          </a:xfrm>
          <a:prstGeom prst="rect">
            <a:avLst/>
          </a:prstGeom>
          <a:noFill/>
          <a:ln>
            <a:noFill/>
          </a:ln>
        </p:spPr>
      </p:pic>
      <p:pic>
        <p:nvPicPr>
          <p:cNvPr descr="CSS3_logo_and_wordmark.svg.png" id="113" name="Shape 113"/>
          <p:cNvPicPr preferRelativeResize="0"/>
          <p:nvPr/>
        </p:nvPicPr>
        <p:blipFill>
          <a:blip r:embed="rId9">
            <a:alphaModFix/>
          </a:blip>
          <a:stretch>
            <a:fillRect/>
          </a:stretch>
        </p:blipFill>
        <p:spPr>
          <a:xfrm>
            <a:off x="29798350" y="609600"/>
            <a:ext cx="1864881" cy="2630400"/>
          </a:xfrm>
          <a:prstGeom prst="rect">
            <a:avLst/>
          </a:prstGeom>
          <a:noFill/>
          <a:ln>
            <a:noFill/>
          </a:ln>
        </p:spPr>
      </p:pic>
      <p:pic>
        <p:nvPicPr>
          <p:cNvPr descr="bootstrap-logo.png" id="114" name="Shape 114"/>
          <p:cNvPicPr preferRelativeResize="0"/>
          <p:nvPr/>
        </p:nvPicPr>
        <p:blipFill>
          <a:blip r:embed="rId10">
            <a:alphaModFix/>
          </a:blip>
          <a:stretch>
            <a:fillRect/>
          </a:stretch>
        </p:blipFill>
        <p:spPr>
          <a:xfrm>
            <a:off x="24545387" y="1131875"/>
            <a:ext cx="2139976" cy="1848051"/>
          </a:xfrm>
          <a:prstGeom prst="rect">
            <a:avLst/>
          </a:prstGeom>
          <a:noFill/>
          <a:ln>
            <a:noFill/>
          </a:ln>
        </p:spPr>
      </p:pic>
      <p:pic>
        <p:nvPicPr>
          <p:cNvPr descr="JavaScript-logo.png" id="115" name="Shape 115"/>
          <p:cNvPicPr preferRelativeResize="0"/>
          <p:nvPr/>
        </p:nvPicPr>
        <p:blipFill>
          <a:blip r:embed="rId11">
            <a:alphaModFix/>
          </a:blip>
          <a:stretch>
            <a:fillRect/>
          </a:stretch>
        </p:blipFill>
        <p:spPr>
          <a:xfrm>
            <a:off x="27309425" y="1123476"/>
            <a:ext cx="1864875" cy="1864848"/>
          </a:xfrm>
          <a:prstGeom prst="rect">
            <a:avLst/>
          </a:prstGeom>
          <a:noFill/>
          <a:ln>
            <a:noFill/>
          </a:ln>
        </p:spPr>
      </p:pic>
      <p:pic>
        <p:nvPicPr>
          <p:cNvPr descr="Screen Shot 2017-07-16 at 9.14.58 AM.png" id="116" name="Shape 116"/>
          <p:cNvPicPr preferRelativeResize="0"/>
          <p:nvPr/>
        </p:nvPicPr>
        <p:blipFill>
          <a:blip r:embed="rId12">
            <a:alphaModFix/>
          </a:blip>
          <a:stretch>
            <a:fillRect/>
          </a:stretch>
        </p:blipFill>
        <p:spPr>
          <a:xfrm>
            <a:off x="9830412" y="13879287"/>
            <a:ext cx="6256800" cy="3211501"/>
          </a:xfrm>
          <a:prstGeom prst="rect">
            <a:avLst/>
          </a:prstGeom>
          <a:noFill/>
          <a:ln>
            <a:noFill/>
          </a:ln>
        </p:spPr>
      </p:pic>
      <p:pic>
        <p:nvPicPr>
          <p:cNvPr descr="Screen Shot 2017-07-16 at 9.14.46 AM.png" id="117" name="Shape 117"/>
          <p:cNvPicPr preferRelativeResize="0"/>
          <p:nvPr/>
        </p:nvPicPr>
        <p:blipFill>
          <a:blip r:embed="rId13">
            <a:alphaModFix/>
          </a:blip>
          <a:stretch>
            <a:fillRect/>
          </a:stretch>
        </p:blipFill>
        <p:spPr>
          <a:xfrm>
            <a:off x="2509475" y="13876250"/>
            <a:ext cx="6496051" cy="3217578"/>
          </a:xfrm>
          <a:prstGeom prst="rect">
            <a:avLst/>
          </a:prstGeom>
          <a:noFill/>
          <a:ln>
            <a:noFill/>
          </a:ln>
        </p:spPr>
      </p:pic>
      <p:pic>
        <p:nvPicPr>
          <p:cNvPr descr="Screen Shot 2017-07-16 at 9.15.15 AM.png" id="118" name="Shape 118"/>
          <p:cNvPicPr preferRelativeResize="0"/>
          <p:nvPr/>
        </p:nvPicPr>
        <p:blipFill>
          <a:blip r:embed="rId14">
            <a:alphaModFix/>
          </a:blip>
          <a:stretch>
            <a:fillRect/>
          </a:stretch>
        </p:blipFill>
        <p:spPr>
          <a:xfrm>
            <a:off x="16309560" y="13879300"/>
            <a:ext cx="7626566" cy="3211499"/>
          </a:xfrm>
          <a:prstGeom prst="rect">
            <a:avLst/>
          </a:prstGeom>
          <a:noFill/>
          <a:ln>
            <a:noFill/>
          </a:ln>
        </p:spPr>
      </p:pic>
      <p:pic>
        <p:nvPicPr>
          <p:cNvPr descr="Screen Shot 2017-07-16 at 9.15.57 AM.png" id="119" name="Shape 119"/>
          <p:cNvPicPr preferRelativeResize="0"/>
          <p:nvPr/>
        </p:nvPicPr>
        <p:blipFill>
          <a:blip r:embed="rId15">
            <a:alphaModFix/>
          </a:blip>
          <a:stretch>
            <a:fillRect/>
          </a:stretch>
        </p:blipFill>
        <p:spPr>
          <a:xfrm>
            <a:off x="24158450" y="13879287"/>
            <a:ext cx="6383110" cy="3211499"/>
          </a:xfrm>
          <a:prstGeom prst="rect">
            <a:avLst/>
          </a:prstGeom>
          <a:noFill/>
          <a:ln>
            <a:noFill/>
          </a:ln>
        </p:spPr>
      </p:pic>
      <p:pic>
        <p:nvPicPr>
          <p:cNvPr descr="Screen Shot 2017-07-16 at 9.16.40 AM.png" id="120" name="Shape 120"/>
          <p:cNvPicPr preferRelativeResize="0"/>
          <p:nvPr/>
        </p:nvPicPr>
        <p:blipFill>
          <a:blip r:embed="rId16">
            <a:alphaModFix/>
          </a:blip>
          <a:stretch>
            <a:fillRect/>
          </a:stretch>
        </p:blipFill>
        <p:spPr>
          <a:xfrm>
            <a:off x="9830415" y="17887825"/>
            <a:ext cx="6098835" cy="2996999"/>
          </a:xfrm>
          <a:prstGeom prst="rect">
            <a:avLst/>
          </a:prstGeom>
          <a:noFill/>
          <a:ln>
            <a:noFill/>
          </a:ln>
        </p:spPr>
      </p:pic>
      <p:pic>
        <p:nvPicPr>
          <p:cNvPr descr="Screen Shot 2017-07-16 at 9.16.48 AM.png" id="121" name="Shape 121"/>
          <p:cNvPicPr preferRelativeResize="0"/>
          <p:nvPr/>
        </p:nvPicPr>
        <p:blipFill>
          <a:blip r:embed="rId17">
            <a:alphaModFix/>
          </a:blip>
          <a:stretch>
            <a:fillRect/>
          </a:stretch>
        </p:blipFill>
        <p:spPr>
          <a:xfrm>
            <a:off x="24158449" y="17887825"/>
            <a:ext cx="6383097" cy="2996999"/>
          </a:xfrm>
          <a:prstGeom prst="rect">
            <a:avLst/>
          </a:prstGeom>
          <a:noFill/>
          <a:ln>
            <a:noFill/>
          </a:ln>
        </p:spPr>
      </p:pic>
      <p:pic>
        <p:nvPicPr>
          <p:cNvPr descr="Screen Shot 2017-07-16 at 9.33.08 AM.png" id="122" name="Shape 122"/>
          <p:cNvPicPr preferRelativeResize="0"/>
          <p:nvPr/>
        </p:nvPicPr>
        <p:blipFill>
          <a:blip r:embed="rId18">
            <a:alphaModFix/>
          </a:blip>
          <a:stretch>
            <a:fillRect/>
          </a:stretch>
        </p:blipFill>
        <p:spPr>
          <a:xfrm>
            <a:off x="2635025" y="17887825"/>
            <a:ext cx="6496051" cy="2997000"/>
          </a:xfrm>
          <a:prstGeom prst="rect">
            <a:avLst/>
          </a:prstGeom>
          <a:noFill/>
          <a:ln>
            <a:noFill/>
          </a:ln>
        </p:spPr>
      </p:pic>
      <p:pic>
        <p:nvPicPr>
          <p:cNvPr descr="Screen Shot 2017-07-16 at 9.33.25 AM.png" id="123" name="Shape 123"/>
          <p:cNvPicPr preferRelativeResize="0"/>
          <p:nvPr/>
        </p:nvPicPr>
        <p:blipFill>
          <a:blip r:embed="rId19">
            <a:alphaModFix/>
          </a:blip>
          <a:stretch>
            <a:fillRect/>
          </a:stretch>
        </p:blipFill>
        <p:spPr>
          <a:xfrm>
            <a:off x="16309550" y="17887825"/>
            <a:ext cx="7626572" cy="2997000"/>
          </a:xfrm>
          <a:prstGeom prst="rect">
            <a:avLst/>
          </a:prstGeom>
          <a:noFill/>
          <a:ln>
            <a:noFill/>
          </a:ln>
        </p:spPr>
      </p:pic>
      <p:pic>
        <p:nvPicPr>
          <p:cNvPr descr="fiualonetrans.png" id="124" name="Shape 124"/>
          <p:cNvPicPr preferRelativeResize="0"/>
          <p:nvPr/>
        </p:nvPicPr>
        <p:blipFill>
          <a:blip r:embed="rId20">
            <a:alphaModFix/>
          </a:blip>
          <a:stretch>
            <a:fillRect/>
          </a:stretch>
        </p:blipFill>
        <p:spPr>
          <a:xfrm>
            <a:off x="13238526" y="375175"/>
            <a:ext cx="2630399" cy="1219708"/>
          </a:xfrm>
          <a:prstGeom prst="rect">
            <a:avLst/>
          </a:prstGeom>
          <a:noFill/>
          <a:ln>
            <a:noFill/>
          </a:ln>
        </p:spPr>
      </p:pic>
      <p:pic>
        <p:nvPicPr>
          <p:cNvPr descr="django-logo-negative.png" id="125" name="Shape 125"/>
          <p:cNvPicPr preferRelativeResize="0"/>
          <p:nvPr/>
        </p:nvPicPr>
        <p:blipFill>
          <a:blip r:embed="rId21">
            <a:alphaModFix/>
          </a:blip>
          <a:stretch>
            <a:fillRect/>
          </a:stretch>
        </p:blipFill>
        <p:spPr>
          <a:xfrm>
            <a:off x="1215075" y="2516850"/>
            <a:ext cx="5352398" cy="2435341"/>
          </a:xfrm>
          <a:prstGeom prst="rect">
            <a:avLst/>
          </a:prstGeom>
          <a:noFill/>
          <a:ln>
            <a:noFill/>
          </a:ln>
        </p:spPr>
      </p:pic>
      <p:pic>
        <p:nvPicPr>
          <p:cNvPr descr="User Story #666 Class Diagram v2.jpg" id="126" name="Shape 126"/>
          <p:cNvPicPr preferRelativeResize="0"/>
          <p:nvPr/>
        </p:nvPicPr>
        <p:blipFill>
          <a:blip r:embed="rId22">
            <a:alphaModFix/>
          </a:blip>
          <a:stretch>
            <a:fillRect/>
          </a:stretch>
        </p:blipFill>
        <p:spPr>
          <a:xfrm>
            <a:off x="12439000" y="33729049"/>
            <a:ext cx="4368899" cy="2997001"/>
          </a:xfrm>
          <a:prstGeom prst="rect">
            <a:avLst/>
          </a:prstGeom>
          <a:noFill/>
          <a:ln>
            <a:noFill/>
          </a:ln>
        </p:spPr>
      </p:pic>
      <p:pic>
        <p:nvPicPr>
          <p:cNvPr descr="666_sequence.jpg" id="127" name="Shape 127"/>
          <p:cNvPicPr preferRelativeResize="0"/>
          <p:nvPr/>
        </p:nvPicPr>
        <p:blipFill>
          <a:blip r:embed="rId23">
            <a:alphaModFix/>
          </a:blip>
          <a:stretch>
            <a:fillRect/>
          </a:stretch>
        </p:blipFill>
        <p:spPr>
          <a:xfrm>
            <a:off x="17100550" y="33729050"/>
            <a:ext cx="4904901" cy="2996998"/>
          </a:xfrm>
          <a:prstGeom prst="rect">
            <a:avLst/>
          </a:prstGeom>
          <a:noFill/>
          <a:ln>
            <a:noFill/>
          </a:ln>
        </p:spPr>
      </p:pic>
      <p:pic>
        <p:nvPicPr>
          <p:cNvPr descr="#731 Class Diagram.jpg" id="128" name="Shape 128"/>
          <p:cNvPicPr preferRelativeResize="0"/>
          <p:nvPr/>
        </p:nvPicPr>
        <p:blipFill>
          <a:blip r:embed="rId24">
            <a:alphaModFix/>
          </a:blip>
          <a:stretch>
            <a:fillRect/>
          </a:stretch>
        </p:blipFill>
        <p:spPr>
          <a:xfrm>
            <a:off x="12439000" y="36934875"/>
            <a:ext cx="4368897" cy="3217576"/>
          </a:xfrm>
          <a:prstGeom prst="rect">
            <a:avLst/>
          </a:prstGeom>
          <a:noFill/>
          <a:ln>
            <a:noFill/>
          </a:ln>
        </p:spPr>
      </p:pic>
      <p:pic>
        <p:nvPicPr>
          <p:cNvPr descr="#731 Sequence Diagram.jpg" id="129" name="Shape 129"/>
          <p:cNvPicPr preferRelativeResize="0"/>
          <p:nvPr/>
        </p:nvPicPr>
        <p:blipFill>
          <a:blip r:embed="rId25">
            <a:alphaModFix/>
          </a:blip>
          <a:stretch>
            <a:fillRect/>
          </a:stretch>
        </p:blipFill>
        <p:spPr>
          <a:xfrm>
            <a:off x="17190800" y="36934874"/>
            <a:ext cx="4724399" cy="3217575"/>
          </a:xfrm>
          <a:prstGeom prst="rect">
            <a:avLst/>
          </a:prstGeom>
          <a:noFill/>
          <a:ln>
            <a:noFill/>
          </a:ln>
        </p:spPr>
      </p:pic>
      <p:sp>
        <p:nvSpPr>
          <p:cNvPr id="130" name="Shape 130"/>
          <p:cNvSpPr txBox="1"/>
          <p:nvPr/>
        </p:nvSpPr>
        <p:spPr>
          <a:xfrm>
            <a:off x="1933425" y="33729050"/>
            <a:ext cx="8801400" cy="6303600"/>
          </a:xfrm>
          <a:prstGeom prst="rect">
            <a:avLst/>
          </a:prstGeom>
          <a:noFill/>
          <a:ln>
            <a:noFill/>
          </a:ln>
        </p:spPr>
        <p:txBody>
          <a:bodyPr anchorCtr="0" anchor="t" bIns="91425" lIns="91425" rIns="91425" tIns="91425">
            <a:noAutofit/>
          </a:bodyPr>
          <a:lstStyle/>
          <a:p>
            <a:pPr lvl="0">
              <a:spcBef>
                <a:spcPts val="0"/>
              </a:spcBef>
              <a:buNone/>
            </a:pPr>
            <a:r>
              <a:rPr lang="en-US" sz="4100">
                <a:solidFill>
                  <a:srgbClr val="336699"/>
                </a:solidFill>
              </a:rPr>
              <a:t>Test Case: View Tutees in Current Semester</a:t>
            </a:r>
          </a:p>
          <a:p>
            <a:pPr lvl="0">
              <a:spcBef>
                <a:spcPts val="0"/>
              </a:spcBef>
              <a:buNone/>
            </a:pPr>
            <a:r>
              <a:rPr lang="en-US" sz="4100">
                <a:solidFill>
                  <a:srgbClr val="336699"/>
                </a:solidFill>
              </a:rPr>
              <a:t>Purpose: Test that the table only show tutees in the current semester</a:t>
            </a:r>
          </a:p>
          <a:p>
            <a:pPr lvl="0">
              <a:spcBef>
                <a:spcPts val="0"/>
              </a:spcBef>
              <a:buNone/>
            </a:pPr>
            <a:r>
              <a:rPr lang="en-US" sz="4100">
                <a:solidFill>
                  <a:srgbClr val="336699"/>
                </a:solidFill>
              </a:rPr>
              <a:t>Preconditions: At least one tutee must be enrolled in tutee session</a:t>
            </a:r>
          </a:p>
          <a:p>
            <a:pPr lvl="0">
              <a:spcBef>
                <a:spcPts val="0"/>
              </a:spcBef>
              <a:buNone/>
            </a:pPr>
            <a:r>
              <a:rPr lang="en-US" sz="4100">
                <a:solidFill>
                  <a:srgbClr val="336699"/>
                </a:solidFill>
              </a:rPr>
              <a:t>Action: Selenium runs current tutees views</a:t>
            </a:r>
          </a:p>
          <a:p>
            <a:pPr lvl="0">
              <a:spcBef>
                <a:spcPts val="0"/>
              </a:spcBef>
              <a:buNone/>
            </a:pPr>
            <a:r>
              <a:rPr lang="en-US" sz="4100">
                <a:solidFill>
                  <a:srgbClr val="336699"/>
                </a:solidFill>
              </a:rPr>
              <a:t>Expected Results: Selenium asserts tutee against test tutee in database</a:t>
            </a:r>
          </a:p>
        </p:txBody>
      </p:sp>
      <p:pic>
        <p:nvPicPr>
          <p:cNvPr descr="selenium.png" id="131" name="Shape 131"/>
          <p:cNvPicPr preferRelativeResize="0"/>
          <p:nvPr/>
        </p:nvPicPr>
        <p:blipFill>
          <a:blip r:embed="rId26">
            <a:alphaModFix/>
          </a:blip>
          <a:stretch>
            <a:fillRect/>
          </a:stretch>
        </p:blipFill>
        <p:spPr>
          <a:xfrm>
            <a:off x="29174287" y="3590551"/>
            <a:ext cx="1552500" cy="1552500"/>
          </a:xfrm>
          <a:prstGeom prst="rect">
            <a:avLst/>
          </a:prstGeom>
          <a:noFill/>
          <a:ln>
            <a:noFill/>
          </a:ln>
        </p:spPr>
      </p:pic>
      <p:pic>
        <p:nvPicPr>
          <p:cNvPr descr="mvc.png" id="132" name="Shape 132"/>
          <p:cNvPicPr preferRelativeResize="0"/>
          <p:nvPr/>
        </p:nvPicPr>
        <p:blipFill>
          <a:blip r:embed="rId27">
            <a:alphaModFix/>
          </a:blip>
          <a:stretch>
            <a:fillRect/>
          </a:stretch>
        </p:blipFill>
        <p:spPr>
          <a:xfrm>
            <a:off x="13880500" y="24051300"/>
            <a:ext cx="6998938" cy="7698838"/>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