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0099"/>
    <a:srgbClr val="FFFF99"/>
    <a:srgbClr val="FFCC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6" autoAdjust="0"/>
    <p:restoredTop sz="94660"/>
  </p:normalViewPr>
  <p:slideViewPr>
    <p:cSldViewPr snapToGrid="0">
      <p:cViewPr>
        <p:scale>
          <a:sx n="23" d="100"/>
          <a:sy n="23" d="100"/>
        </p:scale>
        <p:origin x="678" y="-3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49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24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481388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356225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49776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6408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00980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05552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10124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14696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481388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356225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49776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6408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00980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05552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10124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14696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481388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356225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49776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6408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00980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05552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10124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14696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7" cy="36262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7" cy="263338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7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9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481388" marR="0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356225" marR="0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497763" marR="0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6408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00980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05552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10124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14696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EC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791200" y="1794011"/>
            <a:ext cx="21335999" cy="748588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Forte" panose="03060902040502070203" pitchFamily="66" charset="0"/>
                <a:ea typeface="Times New Roman"/>
                <a:cs typeface="Times New Roman"/>
                <a:sym typeface="Times New Roman"/>
              </a:rPr>
              <a:t>Advanced Software Engineering</a:t>
            </a:r>
            <a:r>
              <a:rPr lang="en-US" sz="7200" b="1" i="0" u="none" strike="noStrike" cap="none" baseline="0" dirty="0" smtClean="0">
                <a:solidFill>
                  <a:schemeClr val="dk1"/>
                </a:solidFill>
                <a:latin typeface="Forte" panose="03060902040502070203" pitchFamily="66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 smtClean="0">
                <a:solidFill>
                  <a:schemeClr val="dk1"/>
                </a:solidFill>
                <a:latin typeface="Forte" panose="03060902040502070203" pitchFamily="66" charset="0"/>
                <a:ea typeface="Times New Roman"/>
                <a:cs typeface="Times New Roman"/>
                <a:sym typeface="Times New Roman"/>
              </a:rPr>
              <a:t>2016</a:t>
            </a:r>
            <a:r>
              <a:rPr lang="en-US" sz="7200" b="1" i="0" u="none" strike="noStrike" cap="none" baseline="0" dirty="0" smtClean="0">
                <a:solidFill>
                  <a:schemeClr val="dk1"/>
                </a:solidFill>
                <a:latin typeface="Forte" panose="03060902040502070203" pitchFamily="66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 smtClean="0">
                <a:solidFill>
                  <a:schemeClr val="dk1"/>
                </a:solidFill>
                <a:latin typeface="Forte" panose="03060902040502070203" pitchFamily="66" charset="0"/>
                <a:ea typeface="Times New Roman"/>
                <a:cs typeface="Times New Roman"/>
                <a:sym typeface="Times New Roman"/>
              </a:rPr>
              <a:t>Fall</a:t>
            </a:r>
            <a:endParaRPr lang="en-US" sz="7200" b="1" dirty="0">
              <a:solidFill>
                <a:schemeClr val="dk1"/>
              </a:solidFill>
              <a:latin typeface="Forte" panose="03060902040502070203" pitchFamily="66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6567486" y="2743200"/>
            <a:ext cx="19797712" cy="2452687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800" b="1" dirty="0" err="1" smtClean="0">
                <a:solidFill>
                  <a:srgbClr val="0070C0"/>
                </a:solidFill>
              </a:rPr>
              <a:t>Addigy</a:t>
            </a:r>
            <a:r>
              <a:rPr lang="en-US" sz="4800" b="1" dirty="0" smtClean="0">
                <a:solidFill>
                  <a:srgbClr val="0070C0"/>
                </a:solidFill>
              </a:rPr>
              <a:t> 6.0</a:t>
            </a:r>
            <a:endParaRPr lang="en-US" sz="4800" b="1" dirty="0">
              <a:solidFill>
                <a:srgbClr val="0070C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1" u="none" strike="noStrike" cap="none" baseline="0" dirty="0">
                <a:solidFill>
                  <a:srgbClr val="0070C0"/>
                </a:solidFill>
                <a:sym typeface="Arial"/>
              </a:rPr>
              <a:t>Student: </a:t>
            </a:r>
            <a:r>
              <a:rPr lang="en-US" sz="3500" i="1" dirty="0" err="1" smtClean="0">
                <a:solidFill>
                  <a:srgbClr val="0070C0"/>
                </a:solidFill>
              </a:rPr>
              <a:t>Rupa</a:t>
            </a:r>
            <a:r>
              <a:rPr lang="en-US" sz="3500" i="1" dirty="0" smtClean="0">
                <a:solidFill>
                  <a:srgbClr val="0070C0"/>
                </a:solidFill>
              </a:rPr>
              <a:t> </a:t>
            </a:r>
            <a:r>
              <a:rPr lang="en-US" sz="3500" i="1" dirty="0" err="1" smtClean="0">
                <a:solidFill>
                  <a:srgbClr val="0070C0"/>
                </a:solidFill>
              </a:rPr>
              <a:t>Kotha</a:t>
            </a:r>
            <a:r>
              <a:rPr lang="en-US" sz="3500" b="0" i="1" u="none" strike="noStrike" cap="none" baseline="0" dirty="0" smtClean="0">
                <a:solidFill>
                  <a:srgbClr val="0070C0"/>
                </a:solidFill>
                <a:sym typeface="Arial"/>
              </a:rPr>
              <a:t>, </a:t>
            </a:r>
            <a:r>
              <a:rPr lang="en-US" sz="3500" b="0" i="1" u="none" strike="noStrike" cap="none" baseline="0" dirty="0">
                <a:solidFill>
                  <a:srgbClr val="0070C0"/>
                </a:solidFill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1" u="none" strike="noStrike" cap="none" baseline="0" dirty="0">
                <a:solidFill>
                  <a:srgbClr val="0070C0"/>
                </a:solidFill>
                <a:sym typeface="Arial"/>
              </a:rPr>
              <a:t>Mentor: </a:t>
            </a:r>
            <a:r>
              <a:rPr lang="en-US" sz="3500" i="1" dirty="0">
                <a:solidFill>
                  <a:srgbClr val="0070C0"/>
                </a:solidFill>
              </a:rPr>
              <a:t>Jason </a:t>
            </a:r>
            <a:r>
              <a:rPr lang="en-US" sz="3500" i="1" dirty="0" err="1">
                <a:solidFill>
                  <a:srgbClr val="0070C0"/>
                </a:solidFill>
              </a:rPr>
              <a:t>Dettbarn</a:t>
            </a:r>
            <a:r>
              <a:rPr lang="en-US" sz="3500" i="1" dirty="0">
                <a:solidFill>
                  <a:srgbClr val="0070C0"/>
                </a:solidFill>
              </a:rPr>
              <a:t>,</a:t>
            </a:r>
            <a:r>
              <a:rPr lang="en-US" sz="3500" b="0" i="1" u="none" strike="noStrike" cap="none" baseline="0" dirty="0">
                <a:solidFill>
                  <a:srgbClr val="0070C0"/>
                </a:solidFill>
                <a:sym typeface="Arial"/>
              </a:rPr>
              <a:t> </a:t>
            </a:r>
            <a:r>
              <a:rPr lang="en-US" sz="3500" i="1" dirty="0" err="1">
                <a:solidFill>
                  <a:srgbClr val="0070C0"/>
                </a:solidFill>
              </a:rPr>
              <a:t>Addigy</a:t>
            </a:r>
            <a:r>
              <a:rPr lang="en-US" sz="3500" b="0" i="1" u="none" strike="noStrike" cap="none" baseline="0" dirty="0">
                <a:solidFill>
                  <a:srgbClr val="0070C0"/>
                </a:solidFill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1" u="none" strike="noStrike" cap="none" baseline="0" dirty="0">
                <a:solidFill>
                  <a:srgbClr val="0070C0"/>
                </a:solidFill>
                <a:sym typeface="Arial"/>
              </a:rPr>
              <a:t>Instructor: </a:t>
            </a:r>
            <a:r>
              <a:rPr lang="en-US" sz="3500" b="0" i="1" u="none" strike="noStrike" cap="none" baseline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1" u="none" strike="noStrike" cap="none" baseline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1" u="none" strike="noStrike" cap="none" baseline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1" u="none" strike="noStrike" cap="none" baseline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421360" y="41721024"/>
            <a:ext cx="17273528" cy="1033646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lvl="0" algn="ctr"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dk1"/>
                </a:solidFill>
              </a:rPr>
              <a:t>I am thankful to the help that I received </a:t>
            </a:r>
            <a:r>
              <a:rPr lang="en-US" sz="3000" dirty="0" smtClean="0">
                <a:solidFill>
                  <a:schemeClr val="dk1"/>
                </a:solidFill>
              </a:rPr>
              <a:t>from Mohsen Taheri and my </a:t>
            </a:r>
            <a:r>
              <a:rPr lang="en-US" sz="3000" dirty="0">
                <a:solidFill>
                  <a:schemeClr val="dk1"/>
                </a:solidFill>
              </a:rPr>
              <a:t>group member </a:t>
            </a:r>
            <a:r>
              <a:rPr lang="en-US" sz="3000" dirty="0" err="1">
                <a:solidFill>
                  <a:schemeClr val="dk1"/>
                </a:solidFill>
              </a:rPr>
              <a:t>Bhanu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smtClean="0">
                <a:solidFill>
                  <a:schemeClr val="dk1"/>
                </a:solidFill>
              </a:rPr>
              <a:t>Varma </a:t>
            </a:r>
            <a:endParaRPr lang="en-US" sz="3000" dirty="0">
              <a:solidFill>
                <a:schemeClr val="dk1"/>
              </a:solidFill>
            </a:endParaRPr>
          </a:p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914400" y="5557662"/>
            <a:ext cx="31089600" cy="35661601"/>
          </a:xfrm>
          <a:prstGeom prst="rect">
            <a:avLst/>
          </a:prstGeom>
          <a:gradFill>
            <a:gsLst>
              <a:gs pos="0">
                <a:srgbClr val="CCEC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 w="63500" cap="flat" cmpd="sng">
            <a:solidFill>
              <a:schemeClr val="accent1">
                <a:lumMod val="50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glow rad="127000">
              <a:srgbClr val="CCECFF"/>
            </a:glow>
            <a:outerShdw blurRad="50800" dist="50800" dir="5400000" algn="ctr" rotWithShape="0">
              <a:srgbClr val="CCECFF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202450" y="5928255"/>
            <a:ext cx="5486399" cy="813529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5400000" scaled="1"/>
          </a:gradFill>
          <a:ln w="127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 dirty="0">
                <a:solidFill>
                  <a:srgbClr val="336699"/>
                </a:solidFill>
                <a:latin typeface="Forte" panose="03060902040502070203" pitchFamily="66" charset="0"/>
                <a:sym typeface="Arial"/>
              </a:rPr>
              <a:t>Problem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5925800" y="446087"/>
            <a:ext cx="4724400" cy="1077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87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3716000" y="6024522"/>
            <a:ext cx="5486399" cy="791914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5400000" scaled="1"/>
          </a:gradFill>
          <a:ln w="127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 dirty="0">
                <a:solidFill>
                  <a:srgbClr val="336699"/>
                </a:solidFill>
                <a:latin typeface="Forte" panose="03060902040502070203" pitchFamily="66" charset="0"/>
                <a:sym typeface="Arial"/>
              </a:rPr>
              <a:t>Current System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317200" y="6157226"/>
            <a:ext cx="5486399" cy="734958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5400000" scaled="1"/>
          </a:gradFill>
          <a:ln w="127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 dirty="0">
                <a:solidFill>
                  <a:srgbClr val="336699"/>
                </a:solidFill>
                <a:latin typeface="Forte" panose="03060902040502070203" pitchFamily="66" charset="0"/>
                <a:sym typeface="Arial"/>
              </a:rPr>
              <a:t>Requirements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202450" y="12577149"/>
            <a:ext cx="5486399" cy="731700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5400000" scaled="1"/>
          </a:gradFill>
          <a:ln w="127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 dirty="0">
                <a:solidFill>
                  <a:srgbClr val="336699"/>
                </a:solidFill>
                <a:latin typeface="Forte" panose="03060902040502070203" pitchFamily="66" charset="0"/>
                <a:sym typeface="Arial"/>
              </a:rPr>
              <a:t>System Design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401338" y="15013014"/>
            <a:ext cx="5486399" cy="731700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5400000" scaled="1"/>
          </a:gradFill>
          <a:ln w="127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 dirty="0">
                <a:solidFill>
                  <a:srgbClr val="336699"/>
                </a:solidFill>
                <a:latin typeface="Forte" panose="03060902040502070203" pitchFamily="66" charset="0"/>
                <a:sym typeface="Arial"/>
              </a:rPr>
              <a:t>Implementation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202450" y="20216070"/>
            <a:ext cx="5486399" cy="731700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5400000" scaled="1"/>
          </a:gradFill>
          <a:ln w="127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 dirty="0">
                <a:solidFill>
                  <a:srgbClr val="336699"/>
                </a:solidFill>
                <a:latin typeface="Forte" panose="03060902040502070203" pitchFamily="66" charset="0"/>
                <a:sym typeface="Arial"/>
              </a:rPr>
              <a:t>Verification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3716000" y="11753630"/>
            <a:ext cx="5486399" cy="717966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5400000" scaled="1"/>
          </a:gra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 dirty="0" smtClean="0">
                <a:solidFill>
                  <a:srgbClr val="336699"/>
                </a:solidFill>
                <a:latin typeface="Forte" panose="03060902040502070203" pitchFamily="66" charset="0"/>
                <a:sym typeface="Arial"/>
              </a:rPr>
              <a:t>Screen shots</a:t>
            </a:r>
            <a:endParaRPr lang="en-US" sz="4100" b="1" i="0" u="none" strike="noStrike" cap="none" baseline="0" dirty="0">
              <a:solidFill>
                <a:srgbClr val="336699"/>
              </a:solidFill>
              <a:latin typeface="Forte" panose="03060902040502070203" pitchFamily="66" charset="0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4792763" y="26834456"/>
            <a:ext cx="5486399" cy="886442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5400000" scaled="1"/>
          </a:gradFill>
          <a:ln w="127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 dirty="0">
                <a:solidFill>
                  <a:srgbClr val="336699"/>
                </a:solidFill>
                <a:latin typeface="Forte" panose="03060902040502070203" pitchFamily="66" charset="0"/>
                <a:sym typeface="Arial"/>
              </a:rPr>
              <a:t>Summary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4888" y="2653658"/>
            <a:ext cx="3926512" cy="121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02510" y="113274"/>
            <a:ext cx="3995512" cy="233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50" y="2937012"/>
            <a:ext cx="3311831" cy="22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87950" y="214374"/>
            <a:ext cx="1416049" cy="14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80225" y="2805480"/>
            <a:ext cx="2630475" cy="7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9">
            <a:alphaModFix/>
          </a:blip>
          <a:srcRect t="8335" b="14976"/>
          <a:stretch/>
        </p:blipFill>
        <p:spPr>
          <a:xfrm>
            <a:off x="914401" y="3121160"/>
            <a:ext cx="4924288" cy="194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352825" y="7228592"/>
            <a:ext cx="9422699" cy="47358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1" dirty="0" err="1">
                <a:latin typeface="Bradley Hand ITC" panose="03070402050302030203" pitchFamily="66" charset="0"/>
              </a:rPr>
              <a:t>Addigy</a:t>
            </a:r>
            <a:r>
              <a:rPr lang="en-US" sz="3200" b="1" dirty="0">
                <a:latin typeface="Bradley Hand ITC" panose="03070402050302030203" pitchFamily="66" charset="0"/>
              </a:rPr>
              <a:t> </a:t>
            </a:r>
            <a:r>
              <a:rPr lang="en-US" sz="3200" b="1" dirty="0" smtClean="0">
                <a:latin typeface="Bradley Hand ITC" panose="03070402050302030203" pitchFamily="66" charset="0"/>
              </a:rPr>
              <a:t>Simplifies </a:t>
            </a:r>
            <a:r>
              <a:rPr lang="en-US" sz="3200" b="1" dirty="0">
                <a:latin typeface="Bradley Hand ITC" panose="03070402050302030203" pitchFamily="66" charset="0"/>
              </a:rPr>
              <a:t>and streamlines the IT management of your </a:t>
            </a:r>
            <a:r>
              <a:rPr lang="en-US" sz="3200" b="1" dirty="0" smtClean="0">
                <a:latin typeface="Bradley Hand ITC" panose="03070402050302030203" pitchFamily="66" charset="0"/>
              </a:rPr>
              <a:t>Macs.</a:t>
            </a:r>
            <a:endParaRPr lang="en-US" sz="3000" b="1" dirty="0">
              <a:solidFill>
                <a:srgbClr val="000000"/>
              </a:solidFill>
              <a:latin typeface="Bradley Hand ITC" panose="03070402050302030203" pitchFamily="66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smtClean="0">
                <a:latin typeface="Bradley Hand ITC" panose="03070402050302030203" pitchFamily="66" charset="0"/>
              </a:rPr>
              <a:t>Idea of the project is basically to create a system which can monitor and apply configurations to both IOS and Android in mobile devices.</a:t>
            </a:r>
            <a:endParaRPr lang="en-US" sz="3000" b="1" dirty="0">
              <a:solidFill>
                <a:srgbClr val="000000"/>
              </a:solidFill>
              <a:latin typeface="Bradley Hand ITC" panose="03070402050302030203" pitchFamily="66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smtClean="0">
                <a:latin typeface="Bradley Hand ITC" panose="03070402050302030203" pitchFamily="66" charset="0"/>
              </a:rPr>
              <a:t>The applications with in the mobile communicates with a web server to report monitoring data and retrieve configurations </a:t>
            </a:r>
            <a:r>
              <a:rPr lang="en-US" sz="3000" b="1" dirty="0" smtClean="0">
                <a:solidFill>
                  <a:srgbClr val="000000"/>
                </a:solidFill>
                <a:latin typeface="Bradley Hand ITC" panose="03070402050302030203" pitchFamily="66" charset="0"/>
              </a:rPr>
              <a:t>.</a:t>
            </a:r>
            <a:endParaRPr lang="en-US" sz="3000" b="1" dirty="0">
              <a:solidFill>
                <a:srgbClr val="000000"/>
              </a:solidFill>
              <a:latin typeface="Bradley Hand ITC" panose="03070402050302030203" pitchFamily="66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smtClean="0">
                <a:latin typeface="Bradley Hand ITC" panose="03070402050302030203" pitchFamily="66" charset="0"/>
              </a:rPr>
              <a:t>A website component is needed for admin to setup configurations and monitor data</a:t>
            </a:r>
            <a:r>
              <a:rPr lang="en-US" sz="3000" b="1" dirty="0" smtClean="0">
                <a:solidFill>
                  <a:srgbClr val="000000"/>
                </a:solidFill>
                <a:latin typeface="Bradley Hand ITC" panose="03070402050302030203" pitchFamily="66" charset="0"/>
              </a:rPr>
              <a:t>.</a:t>
            </a:r>
            <a:endParaRPr lang="en-US" sz="3000" b="1" dirty="0">
              <a:solidFill>
                <a:srgbClr val="0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1634951" y="7324859"/>
            <a:ext cx="9391273" cy="35589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err="1">
                <a:solidFill>
                  <a:srgbClr val="000000"/>
                </a:solidFill>
                <a:latin typeface="Bradley Hand ITC" panose="03070402050302030203" pitchFamily="66" charset="0"/>
              </a:rPr>
              <a:t>Addigy</a:t>
            </a:r>
            <a:r>
              <a:rPr lang="en-US" sz="3000" b="1" dirty="0">
                <a:solidFill>
                  <a:srgbClr val="000000"/>
                </a:solidFill>
                <a:latin typeface="Bradley Hand ITC" panose="03070402050302030203" pitchFamily="66" charset="0"/>
              </a:rPr>
              <a:t> </a:t>
            </a:r>
            <a:r>
              <a:rPr lang="en-US" sz="3000" b="1" dirty="0" smtClean="0">
                <a:latin typeface="Bradley Hand ITC" panose="03070402050302030203" pitchFamily="66" charset="0"/>
              </a:rPr>
              <a:t>is a mobile device management system.</a:t>
            </a:r>
            <a:endParaRPr lang="en-US" sz="3000" b="1" dirty="0">
              <a:solidFill>
                <a:srgbClr val="000000"/>
              </a:solidFill>
              <a:latin typeface="Bradley Hand ITC" panose="03070402050302030203" pitchFamily="66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smtClean="0">
                <a:latin typeface="Bradley Hand ITC" panose="03070402050302030203" pitchFamily="66" charset="0"/>
              </a:rPr>
              <a:t>The Policy management or Deployment which means Take control</a:t>
            </a:r>
            <a:r>
              <a:rPr lang="en-US" sz="3000" b="1" dirty="0" smtClean="0">
                <a:solidFill>
                  <a:srgbClr val="000000"/>
                </a:solidFill>
                <a:latin typeface="Bradley Hand ITC" panose="03070402050302030203" pitchFamily="66" charset="0"/>
              </a:rPr>
              <a:t>. </a:t>
            </a:r>
            <a:endParaRPr lang="en-US" sz="3000" b="1" dirty="0">
              <a:solidFill>
                <a:srgbClr val="000000"/>
              </a:solidFill>
              <a:latin typeface="Bradley Hand ITC" panose="03070402050302030203" pitchFamily="66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smtClean="0">
                <a:latin typeface="Bradley Hand ITC" panose="03070402050302030203" pitchFamily="66" charset="0"/>
              </a:rPr>
              <a:t>Operating Systems and  Application management which are OS versions, Updates and apps </a:t>
            </a:r>
            <a:r>
              <a:rPr lang="en-US" sz="3000" b="1" dirty="0" smtClean="0">
                <a:solidFill>
                  <a:srgbClr val="000000"/>
                </a:solidFill>
                <a:latin typeface="Bradley Hand ITC" panose="03070402050302030203" pitchFamily="66" charset="0"/>
              </a:rPr>
              <a:t>.</a:t>
            </a:r>
            <a:endParaRPr lang="en-US" sz="3000" b="1" dirty="0">
              <a:solidFill>
                <a:srgbClr val="000000"/>
              </a:solidFill>
              <a:latin typeface="Bradley Hand ITC" panose="03070402050302030203" pitchFamily="66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smtClean="0">
                <a:solidFill>
                  <a:srgbClr val="000000"/>
                </a:solidFill>
                <a:latin typeface="Bradley Hand ITC" panose="03070402050302030203" pitchFamily="66" charset="0"/>
              </a:rPr>
              <a:t>Asset management can be Encryption, security and file vault keys.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28975" y="21655050"/>
            <a:ext cx="9146549" cy="18441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● </a:t>
            </a:r>
            <a:r>
              <a:rPr lang="en-US" sz="3200" b="1" dirty="0">
                <a:latin typeface="Bradley Hand ITC" panose="03070402050302030203" pitchFamily="66" charset="0"/>
              </a:rPr>
              <a:t>Test Case </a:t>
            </a:r>
            <a:br>
              <a:rPr lang="en-US" sz="3200" b="1" dirty="0">
                <a:latin typeface="Bradley Hand ITC" panose="03070402050302030203" pitchFamily="66" charset="0"/>
              </a:rPr>
            </a:br>
            <a:r>
              <a:rPr lang="en-US" sz="3200" b="1" dirty="0">
                <a:latin typeface="Bradley Hand ITC" panose="03070402050302030203" pitchFamily="66" charset="0"/>
              </a:rPr>
              <a:t>○ Purpose: User should be able to set an image from the gallery as the wallpaper.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Precondition: User should go to the settings page and select ‘change background option’.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Input: User should select an image to set as background image.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Expected Result: The image should be set as the background image.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Actual Result: The image set as the background image.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Status: SUCCESS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/>
            </a:r>
            <a:br>
              <a:rPr lang="en-US" sz="3200" b="1" dirty="0">
                <a:latin typeface="Bradley Hand ITC" panose="03070402050302030203" pitchFamily="66" charset="0"/>
              </a:rPr>
            </a:br>
            <a:r>
              <a:rPr lang="en-US" sz="3200" b="1" dirty="0" smtClean="0">
                <a:latin typeface="Bradley Hand ITC" panose="03070402050302030203" pitchFamily="66" charset="0"/>
              </a:rPr>
              <a:t>● </a:t>
            </a:r>
            <a:r>
              <a:rPr lang="en-US" sz="3200" b="1" dirty="0">
                <a:latin typeface="Bradley Hand ITC" panose="03070402050302030203" pitchFamily="66" charset="0"/>
              </a:rPr>
              <a:t>Test Case </a:t>
            </a:r>
            <a:br>
              <a:rPr lang="en-US" sz="3200" b="1" dirty="0">
                <a:latin typeface="Bradley Hand ITC" panose="03070402050302030203" pitchFamily="66" charset="0"/>
              </a:rPr>
            </a:br>
            <a:r>
              <a:rPr lang="en-US" sz="3200" b="1" dirty="0">
                <a:latin typeface="Bradley Hand ITC" panose="03070402050302030203" pitchFamily="66" charset="0"/>
              </a:rPr>
              <a:t>○ Purpose: User should be able to change background image 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Precondition: User should go to the settings page and select ‘change background option’.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Input: User should select an image to set as background image.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Expected Result: The image should be set as the background image.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Actual Result: The image set as the background image.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Status: </a:t>
            </a:r>
            <a:r>
              <a:rPr lang="en-US" sz="3200" b="1" dirty="0" smtClean="0">
                <a:latin typeface="Bradley Hand ITC" panose="03070402050302030203" pitchFamily="66" charset="0"/>
              </a:rPr>
              <a:t>SUCCESS</a:t>
            </a:r>
          </a:p>
          <a:p>
            <a:endParaRPr lang="en-US" sz="3200" b="1" dirty="0" smtClean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● Test </a:t>
            </a:r>
            <a:r>
              <a:rPr lang="en-US" sz="3200" b="1" dirty="0" smtClean="0">
                <a:latin typeface="Bradley Hand ITC" panose="03070402050302030203" pitchFamily="66" charset="0"/>
              </a:rPr>
              <a:t>Case</a:t>
            </a:r>
            <a:r>
              <a:rPr lang="en-US" sz="3200" b="1" dirty="0">
                <a:latin typeface="Bradley Hand ITC" panose="03070402050302030203" pitchFamily="66" charset="0"/>
              </a:rPr>
              <a:t/>
            </a:r>
            <a:br>
              <a:rPr lang="en-US" sz="3200" b="1" dirty="0">
                <a:latin typeface="Bradley Hand ITC" panose="03070402050302030203" pitchFamily="66" charset="0"/>
              </a:rPr>
            </a:br>
            <a:r>
              <a:rPr lang="en-US" sz="3200" b="1" dirty="0">
                <a:latin typeface="Bradley Hand ITC" panose="03070402050302030203" pitchFamily="66" charset="0"/>
              </a:rPr>
              <a:t>○ Purpose: User pushes the load button and app fetches the contacts from the device phonebook.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Precondition: User should open the Contacts app.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Input: User pushes the load button.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Expected Result: The app should load contacts from the device phonebook.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Actual Result: App loads the contacts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r>
              <a:rPr lang="en-US" sz="3200" b="1" dirty="0">
                <a:latin typeface="Bradley Hand ITC" panose="03070402050302030203" pitchFamily="66" charset="0"/>
              </a:rPr>
              <a:t>○ Status: SUCCES</a:t>
            </a:r>
            <a:endParaRPr lang="en-US" sz="3200" b="1" dirty="0">
              <a:latin typeface="Bradley Hand ITC" panose="03070402050302030203" pitchFamily="66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3000" b="1" dirty="0">
              <a:latin typeface="Bradley Hand ITC" panose="03070402050302030203" pitchFamily="66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Bradley Hand ITC" panose="03070402050302030203" pitchFamily="66" charset="0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2794686" y="28335300"/>
            <a:ext cx="8910788" cy="117615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Bradley Hand ITC" panose="03070402050302030203" pitchFamily="66" charset="0"/>
              </a:rPr>
              <a:t>Computers have become one of the most valuables assets for companies nowadays. IT Intelligence at scale provides some sort of intelligence to assist when taking decisions regarding these assets.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dirty="0" smtClean="0">
                <a:latin typeface="Bradley Hand ITC" panose="03070402050302030203" pitchFamily="66" charset="0"/>
              </a:rPr>
              <a:t>IT </a:t>
            </a:r>
            <a:r>
              <a:rPr lang="en-US" altLang="en-US" sz="3200" b="1" dirty="0">
                <a:latin typeface="Bradley Hand ITC" panose="03070402050302030203" pitchFamily="66" charset="0"/>
              </a:rPr>
              <a:t>Administrators need a way to easily digest the large volume of data about the systems in their organization so that they can easily diagnosis problems and make decisions</a:t>
            </a:r>
            <a:r>
              <a:rPr lang="en-US" altLang="en-US" sz="3200" b="1" dirty="0" smtClean="0">
                <a:latin typeface="Bradley Hand ITC" panose="03070402050302030203" pitchFamily="66" charset="0"/>
              </a:rPr>
              <a:t>.</a:t>
            </a:r>
            <a:endParaRPr lang="en-US" sz="3200" b="1" dirty="0">
              <a:solidFill>
                <a:schemeClr val="dk1"/>
              </a:solidFill>
              <a:latin typeface="Bradley Hand ITC" panose="03070402050302030203" pitchFamily="66" charset="0"/>
            </a:endParaRPr>
          </a:p>
          <a:p>
            <a:endParaRPr lang="en-US" altLang="en-US" sz="3200" b="1" dirty="0" smtClean="0">
              <a:latin typeface="Bradley Hand ITC" panose="03070402050302030203" pitchFamily="66" charset="0"/>
            </a:endParaRPr>
          </a:p>
          <a:p>
            <a:r>
              <a:rPr lang="en-US" altLang="en-US" sz="3200" b="1" dirty="0" smtClean="0">
                <a:latin typeface="Bradley Hand ITC" panose="03070402050302030203" pitchFamily="66" charset="0"/>
              </a:rPr>
              <a:t>My Project contribution to </a:t>
            </a:r>
            <a:r>
              <a:rPr lang="en-US" altLang="en-US" sz="3200" b="1" dirty="0" err="1" smtClean="0">
                <a:latin typeface="Bradley Hand ITC" panose="03070402050302030203" pitchFamily="66" charset="0"/>
              </a:rPr>
              <a:t>Addigy’s</a:t>
            </a:r>
            <a:r>
              <a:rPr lang="en-US" altLang="en-US" sz="3200" b="1" dirty="0" smtClean="0">
                <a:latin typeface="Bradley Hand ITC" panose="03070402050302030203" pitchFamily="66" charset="0"/>
              </a:rPr>
              <a:t> system: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b="1" dirty="0">
              <a:latin typeface="Bradley Hand ITC" panose="03070402050302030203" pitchFamily="66" charset="0"/>
            </a:endParaRPr>
          </a:p>
          <a:p>
            <a:pPr marL="457200" lvl="0" indent="-4572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Learned to build hybrid mobile applications using Ionic framework.</a:t>
            </a:r>
          </a:p>
          <a:p>
            <a:pPr marL="457200" lvl="0" indent="-4572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Application that fetches images from gallery and setting image as the wallpaper.</a:t>
            </a:r>
          </a:p>
          <a:p>
            <a:pPr marL="457200" lvl="0" indent="-4572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Application that fetches contacts from the device phonebook and adds contacts to the device phone book.</a:t>
            </a:r>
          </a:p>
          <a:p>
            <a:pPr marL="457200" lvl="0" indent="-4572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Application that integrates google maps to the ionic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b="1" dirty="0" smtClean="0">
              <a:latin typeface="Bradley Hand ITC" panose="03070402050302030203" pitchFamily="66" charset="0"/>
            </a:endParaRPr>
          </a:p>
          <a:p>
            <a:pPr marL="457200" marR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dk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262350" y="4116392"/>
            <a:ext cx="2033624" cy="96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610175" y="2209537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1678901" y="7324859"/>
            <a:ext cx="8931274" cy="6596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>
                <a:latin typeface="Bradley Hand ITC" panose="03070402050302030203" pitchFamily="66" charset="0"/>
              </a:rPr>
              <a:t>The </a:t>
            </a:r>
            <a:r>
              <a:rPr lang="en-US" sz="3000" b="1" dirty="0" smtClean="0">
                <a:latin typeface="Bradley Hand ITC" panose="03070402050302030203" pitchFamily="66" charset="0"/>
              </a:rPr>
              <a:t>m</a:t>
            </a:r>
            <a:r>
              <a:rPr lang="en-US" sz="3000" b="1" dirty="0" smtClean="0">
                <a:latin typeface="Bradley Hand ITC" panose="03070402050302030203" pitchFamily="66" charset="0"/>
              </a:rPr>
              <a:t>obile devices are remotely monitored by the system</a:t>
            </a:r>
            <a:r>
              <a:rPr lang="en-US" sz="3000" b="1" dirty="0" smtClean="0">
                <a:latin typeface="Bradley Hand ITC" panose="03070402050302030203" pitchFamily="66" charset="0"/>
              </a:rPr>
              <a:t>.</a:t>
            </a:r>
            <a:endParaRPr lang="en-US" sz="3000" b="1" dirty="0">
              <a:latin typeface="Bradley Hand ITC" panose="03070402050302030203" pitchFamily="66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smtClean="0">
                <a:latin typeface="Bradley Hand ITC" panose="03070402050302030203" pitchFamily="66" charset="0"/>
              </a:rPr>
              <a:t>Configurations of the mobile is applied by the system</a:t>
            </a:r>
            <a:r>
              <a:rPr lang="en-US" sz="3000" b="1" dirty="0" smtClean="0">
                <a:latin typeface="Bradley Hand ITC" panose="03070402050302030203" pitchFamily="66" charset="0"/>
              </a:rPr>
              <a:t>.</a:t>
            </a:r>
            <a:endParaRPr lang="en-US" sz="3000" b="1" dirty="0">
              <a:latin typeface="Bradley Hand ITC" panose="03070402050302030203" pitchFamily="66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>
                <a:latin typeface="Bradley Hand ITC" panose="03070402050302030203" pitchFamily="66" charset="0"/>
              </a:rPr>
              <a:t>The system shall display a graph of users login/out activity.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smtClean="0">
                <a:latin typeface="Bradley Hand ITC" panose="03070402050302030203" pitchFamily="66" charset="0"/>
              </a:rPr>
              <a:t>The system consists of applications that work on mobile devices and communicate to the web service to report monitoring data</a:t>
            </a:r>
            <a:r>
              <a:rPr lang="en-US" sz="3000" b="1" dirty="0" smtClean="0">
                <a:latin typeface="Bradley Hand ITC" panose="03070402050302030203" pitchFamily="66" charset="0"/>
              </a:rPr>
              <a:t>.</a:t>
            </a:r>
            <a:endParaRPr lang="en-US" sz="3000" b="1" dirty="0">
              <a:latin typeface="Bradley Hand ITC" panose="03070402050302030203" pitchFamily="66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 smtClean="0">
                <a:latin typeface="Bradley Hand ITC" panose="03070402050302030203" pitchFamily="66" charset="0"/>
              </a:rPr>
              <a:t>The system applications retrieve configurations from web service. </a:t>
            </a:r>
            <a:endParaRPr lang="en-US" sz="3000" b="1" dirty="0">
              <a:latin typeface="Bradley Hand ITC" panose="03070402050302030203" pitchFamily="66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1" dirty="0">
                <a:latin typeface="Bradley Hand ITC" panose="03070402050302030203" pitchFamily="66" charset="0"/>
              </a:rPr>
              <a:t>The </a:t>
            </a:r>
            <a:r>
              <a:rPr lang="en-US" sz="3000" b="1" dirty="0" smtClean="0">
                <a:latin typeface="Bradley Hand ITC" panose="03070402050302030203" pitchFamily="66" charset="0"/>
              </a:rPr>
              <a:t>system administrator for setting configurations and for data monitoring, it needs a website component .</a:t>
            </a:r>
            <a:endParaRPr lang="en-US" sz="3000" b="1" dirty="0">
              <a:latin typeface="Bradley Hand ITC" panose="03070402050302030203" pitchFamily="66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26" name="Shape 126"/>
          <p:cNvSpPr txBox="1"/>
          <p:nvPr/>
        </p:nvSpPr>
        <p:spPr>
          <a:xfrm>
            <a:off x="21374100" y="20749475"/>
            <a:ext cx="10286999" cy="3358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2493296" y="16394882"/>
            <a:ext cx="8958253" cy="95761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36699"/>
              </a:buClr>
              <a:buSzPct val="25000"/>
            </a:pPr>
            <a:r>
              <a:rPr lang="en-US" sz="3200" b="1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Works on Android and IOS Platforms .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3200" b="1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Uses Ionic Framework to create hybrid applications.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3200" b="1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The user interface uses Angular Html and CSS.</a:t>
            </a:r>
          </a:p>
          <a:p>
            <a:pPr marL="457200" lvl="0" indent="-457200"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dk1"/>
                </a:solidFill>
                <a:latin typeface="Bradley Hand ITC" panose="03070402050302030203" pitchFamily="66" charset="0"/>
              </a:rPr>
              <a:t>A </a:t>
            </a:r>
            <a:r>
              <a:rPr lang="en-US" sz="3200" b="1" dirty="0">
                <a:solidFill>
                  <a:schemeClr val="dk1"/>
                </a:solidFill>
                <a:latin typeface="Bradley Hand ITC" panose="03070402050302030203" pitchFamily="66" charset="0"/>
              </a:rPr>
              <a:t>Client-Server architecture was used to handle one-to-many communication between the devices collector written in Java and administrator dashboard, using AngularJS from a browser with the server.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b="1" dirty="0" smtClean="0">
              <a:solidFill>
                <a:srgbClr val="336699"/>
              </a:solidFill>
              <a:latin typeface="Bradley Hand ITC" panose="03070402050302030203" pitchFamily="66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3000" dirty="0">
              <a:solidFill>
                <a:schemeClr val="dk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77" y="13921512"/>
            <a:ext cx="7959344" cy="55872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4" descr="Image result for ionic framework symbols"/>
          <p:cNvSpPr>
            <a:spLocks noChangeAspect="1" noChangeArrowheads="1"/>
          </p:cNvSpPr>
          <p:nvPr/>
        </p:nvSpPr>
        <p:spPr bwMode="auto">
          <a:xfrm>
            <a:off x="25644200" y="3519647"/>
            <a:ext cx="1529554" cy="15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384" y="4140629"/>
            <a:ext cx="4092168" cy="1207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8" y="603933"/>
            <a:ext cx="7446228" cy="2333078"/>
          </a:xfrm>
          <a:prstGeom prst="rect">
            <a:avLst/>
          </a:prstGeom>
        </p:spPr>
      </p:pic>
      <p:pic>
        <p:nvPicPr>
          <p:cNvPr id="1026" name="Picture 2" descr="C:\Users\bhanu\Pictures\Picasa\Screen Captures\Fullscreen capture 10252016 82916 PM.bmp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627" y="13300262"/>
            <a:ext cx="4537740" cy="81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hanu\Pictures\Picasa\Screen Captures\Fullscreen capture 10252016 83151 PM.bmp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5387" y="13300262"/>
            <a:ext cx="4392464" cy="81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hanu\Pictures\Picasa\Screen Captures\Fullscreen capture 10252016 84648 PM.bmp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096" y="22174014"/>
            <a:ext cx="4512412" cy="833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hanu\Pictures\Picasa\Screen Captures\Fullscreen capture 1192016 102633 PM.bmp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295" y="21985599"/>
            <a:ext cx="4764184" cy="852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hanu\Pictures\Picasa\Screen Captures\Fullscreen capture 1192016 103538 PM.bmp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028" y="31383533"/>
            <a:ext cx="5220359" cy="871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content-mia1-2.xx.fbcdn.net/v/t34.0-12/15239413_1162651163820767_2012950545_n.png?oh=5d4ee35693db85359e17afaaee7ecb7f&amp;oe=583D80F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296" y="31383533"/>
            <a:ext cx="4988606" cy="871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329360" y="17343486"/>
            <a:ext cx="1227809" cy="124094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280155" y="17307112"/>
            <a:ext cx="1412606" cy="125885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141120" y="19753506"/>
            <a:ext cx="1836064" cy="113965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96380" y="19730891"/>
            <a:ext cx="2573343" cy="1162044"/>
          </a:xfrm>
          <a:prstGeom prst="rect">
            <a:avLst/>
          </a:prstGeom>
        </p:spPr>
      </p:pic>
      <p:pic>
        <p:nvPicPr>
          <p:cNvPr id="58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2765" y="24346241"/>
            <a:ext cx="3559331" cy="172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37265" y="24868912"/>
            <a:ext cx="1416049" cy="140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433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Forte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 Kotha</dc:creator>
  <cp:lastModifiedBy>Rupa Kotha</cp:lastModifiedBy>
  <cp:revision>29</cp:revision>
  <dcterms:modified xsi:type="dcterms:W3CDTF">2016-11-28T07:26:14Z</dcterms:modified>
</cp:coreProperties>
</file>