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45" r:id="rId1"/>
  </p:sldMasterIdLst>
  <p:notesMasterIdLst>
    <p:notesMasterId r:id="rId32"/>
  </p:notesMasterIdLst>
  <p:sldIdLst>
    <p:sldId id="256" r:id="rId2"/>
    <p:sldId id="281" r:id="rId3"/>
    <p:sldId id="291" r:id="rId4"/>
    <p:sldId id="271" r:id="rId5"/>
    <p:sldId id="272" r:id="rId6"/>
    <p:sldId id="257" r:id="rId7"/>
    <p:sldId id="258" r:id="rId8"/>
    <p:sldId id="270" r:id="rId9"/>
    <p:sldId id="259" r:id="rId10"/>
    <p:sldId id="260" r:id="rId11"/>
    <p:sldId id="263" r:id="rId12"/>
    <p:sldId id="264" r:id="rId13"/>
    <p:sldId id="265" r:id="rId14"/>
    <p:sldId id="266" r:id="rId15"/>
    <p:sldId id="267" r:id="rId16"/>
    <p:sldId id="283" r:id="rId17"/>
    <p:sldId id="284" r:id="rId18"/>
    <p:sldId id="285" r:id="rId19"/>
    <p:sldId id="286" r:id="rId20"/>
    <p:sldId id="287" r:id="rId21"/>
    <p:sldId id="288" r:id="rId22"/>
    <p:sldId id="289" r:id="rId23"/>
    <p:sldId id="268" r:id="rId24"/>
    <p:sldId id="292" r:id="rId25"/>
    <p:sldId id="274" r:id="rId26"/>
    <p:sldId id="275" r:id="rId27"/>
    <p:sldId id="269" r:id="rId28"/>
    <p:sldId id="276" r:id="rId29"/>
    <p:sldId id="277" r:id="rId30"/>
    <p:sldId id="278" r:id="rId3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60"/>
  </p:normalViewPr>
  <p:slideViewPr>
    <p:cSldViewPr snapToGrid="0">
      <p:cViewPr varScale="1">
        <p:scale>
          <a:sx n="70" d="100"/>
          <a:sy n="70" d="100"/>
        </p:scale>
        <p:origin x="13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360"/>
              </a:spcBef>
              <a:spcAft>
                <a:spcPts val="0"/>
              </a:spcAft>
              <a:buNone/>
              <a:defRPr sz="1200" b="0"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None/>
              <a:defRPr sz="1200" b="0" i="0" u="none" strike="noStrike" cap="none">
                <a:solidFill>
                  <a:schemeClr val="dk1"/>
                </a:solidFill>
                <a:latin typeface="Calibri"/>
                <a:ea typeface="Calibri"/>
                <a:cs typeface="Calibri"/>
                <a:sym typeface="Calibri"/>
              </a:defRPr>
            </a:lvl3pPr>
            <a:lvl4pPr marL="1371600" marR="0" lvl="3" indent="0" algn="l" rtl="0">
              <a:spcBef>
                <a:spcPts val="360"/>
              </a:spcBef>
              <a:spcAft>
                <a:spcPts val="0"/>
              </a:spcAft>
              <a:buNone/>
              <a:defRPr sz="1200" b="0" i="0" u="none" strike="noStrike" cap="none">
                <a:solidFill>
                  <a:schemeClr val="dk1"/>
                </a:solidFill>
                <a:latin typeface="Calibri"/>
                <a:ea typeface="Calibri"/>
                <a:cs typeface="Calibri"/>
                <a:sym typeface="Calibri"/>
              </a:defRPr>
            </a:lvl4pPr>
            <a:lvl5pPr marL="1828800" marR="0" lvl="4" indent="0" algn="l" rtl="0">
              <a:spcBef>
                <a:spcPts val="360"/>
              </a:spcBef>
              <a:spcAft>
                <a:spcPts val="0"/>
              </a:spcAft>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6884417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dirty="0"/>
              <a:t>7 seconds.</a:t>
            </a:r>
          </a:p>
          <a:p>
            <a:pPr marL="0" marR="0" lvl="0" indent="0" algn="l" rtl="0">
              <a:spcBef>
                <a:spcPts val="0"/>
              </a:spcBef>
              <a:spcAft>
                <a:spcPts val="0"/>
              </a:spcAft>
              <a:buSzPct val="25000"/>
              <a:buNone/>
            </a:pPr>
            <a:r>
              <a:rPr lang="en-US" sz="1200" b="0" i="0" u="none" strike="noStrike" cap="none" dirty="0">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marL="0" marR="0" lvl="0" indent="0" algn="l" rtl="0">
              <a:spcBef>
                <a:spcPts val="0"/>
              </a:spcBef>
              <a:spcAft>
                <a:spcPts val="0"/>
              </a:spcAft>
              <a:buSzPct val="25000"/>
              <a:buNone/>
            </a:pPr>
            <a:endParaRPr dirty="0"/>
          </a:p>
          <a:p>
            <a:pPr marL="0" marR="0" lvl="0" indent="0" algn="l" rtl="0">
              <a:spcBef>
                <a:spcPts val="0"/>
              </a:spcBef>
              <a:spcAft>
                <a:spcPts val="0"/>
              </a:spcAft>
              <a:buSzPct val="25000"/>
              <a:buNone/>
            </a:pPr>
            <a:endParaRPr dirty="0"/>
          </a:p>
          <a:p>
            <a:pPr marL="0" marR="0" lvl="0" indent="0" algn="l" rtl="0">
              <a:spcBef>
                <a:spcPts val="360"/>
              </a:spcBef>
              <a:spcAft>
                <a:spcPts val="0"/>
              </a:spcAft>
              <a:buSzPct val="25000"/>
              <a:buNone/>
            </a:pPr>
            <a:endParaRPr sz="1200" b="0" i="0" u="none" strike="noStrike" cap="none" dirty="0">
              <a:solidFill>
                <a:schemeClr val="dk1"/>
              </a:solidFill>
              <a:latin typeface="Calibri"/>
              <a:ea typeface="Calibri"/>
              <a:cs typeface="Calibri"/>
              <a:sym typeface="Calibri"/>
            </a:endParaRPr>
          </a:p>
        </p:txBody>
      </p:sp>
      <p:sp>
        <p:nvSpPr>
          <p:cNvPr id="147" name="Shape 14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54447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5" name="Shape 225"/>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26" name="Shape 226"/>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25874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a:p>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a:t>A description of verification process and </a:t>
            </a:r>
            <a:r>
              <a:rPr lang="en-US" sz="1200" b="0" i="0" u="none" strike="noStrike" cap="none">
                <a:solidFill>
                  <a:schemeClr val="dk1"/>
                </a:solidFill>
                <a:latin typeface="Calibri"/>
                <a:ea typeface="Calibri"/>
                <a:cs typeface="Calibri"/>
                <a:sym typeface="Calibri"/>
              </a:rPr>
              <a:t>Test Suites and Test Cases for </a:t>
            </a:r>
            <a:r>
              <a:rPr lang="en-US"/>
              <a:t>one of the</a:t>
            </a:r>
            <a:r>
              <a:rPr lang="en-US" sz="1200" b="0" i="0" u="none" strike="noStrike" cap="none">
                <a:solidFill>
                  <a:schemeClr val="dk1"/>
                </a:solidFill>
                <a:latin typeface="Calibri"/>
                <a:ea typeface="Calibri"/>
                <a:cs typeface="Calibri"/>
                <a:sym typeface="Calibri"/>
              </a:rPr>
              <a:t> use case</a:t>
            </a:r>
            <a:r>
              <a:rPr lang="en-US"/>
              <a:t>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1 One sunny day and one rainy day for the implemented use cases (one or more slides).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2 Automated test scripts for the implemented use cases (</a:t>
            </a:r>
            <a:r>
              <a:rPr lang="en-US"/>
              <a:t>if any)</a:t>
            </a:r>
            <a:r>
              <a:rPr lang="en-US" sz="1200" b="0" i="0" u="none" strike="noStrike" cap="none">
                <a:solidFill>
                  <a:schemeClr val="dk1"/>
                </a:solidFill>
                <a:latin typeface="Calibri"/>
                <a:ea typeface="Calibri"/>
                <a:cs typeface="Calibri"/>
                <a:sym typeface="Calibri"/>
              </a:rPr>
              <a:t> (one or more slides).</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33" name="Shape 23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37107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9" name="Shape 23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Summarize your contribution, mention your effort for </a:t>
            </a:r>
            <a:r>
              <a:rPr lang="en-US"/>
              <a:t>Scrum, Mingle, Github, Google Drive Documentation and minutes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Include your contact information</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Ask if anyone has any questions for you.</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Thank your audience</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40" name="Shape 24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33523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Introduce the problem that the whole project</a:t>
            </a:r>
            <a:r>
              <a:rPr lang="en-US"/>
              <a:t> (in all versions)</a:t>
            </a:r>
            <a:r>
              <a:rPr lang="en-US" sz="1200" b="0" i="0" u="none" strike="noStrike" cap="none">
                <a:solidFill>
                  <a:schemeClr val="dk1"/>
                </a:solidFill>
                <a:latin typeface="Calibri"/>
                <a:ea typeface="Calibri"/>
                <a:cs typeface="Calibri"/>
                <a:sym typeface="Calibri"/>
              </a:rPr>
              <a:t> tackles</a:t>
            </a:r>
            <a:r>
              <a:rPr lang="en-US"/>
              <a:t> with GIF or screenshot. </a:t>
            </a:r>
          </a:p>
          <a:p>
            <a:pPr marR="0" lvl="0" algn="l" rtl="0">
              <a:lnSpc>
                <a:spcPct val="100000"/>
              </a:lnSpc>
              <a:spcBef>
                <a:spcPts val="0"/>
              </a:spcBef>
              <a:spcAft>
                <a:spcPts val="0"/>
              </a:spcAft>
              <a:buNone/>
            </a:pPr>
            <a:endParaRPr/>
          </a:p>
        </p:txBody>
      </p:sp>
      <p:sp>
        <p:nvSpPr>
          <p:cNvPr id="156" name="Shape 15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64687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al"/>
              <a:buNone/>
            </a:pPr>
            <a:r>
              <a:rPr lang="en-US"/>
              <a:t>20 seconds.</a:t>
            </a:r>
          </a:p>
          <a:p>
            <a:pPr lvl="0" rtl="0">
              <a:spcBef>
                <a:spcPts val="0"/>
              </a:spcBef>
              <a:buClr>
                <a:schemeClr val="dk1"/>
              </a:buClr>
              <a:buSzPct val="25000"/>
              <a:buFont typeface="Arial"/>
              <a:buNone/>
            </a:pPr>
            <a:r>
              <a:rPr lang="en-US"/>
              <a:t>Introduce the problem that the your project (in new version) tackles with GIF or screenshot. </a:t>
            </a:r>
          </a:p>
          <a:p>
            <a:pPr lvl="0" rtl="0">
              <a:spcBef>
                <a:spcPts val="0"/>
              </a:spcBef>
              <a:buClr>
                <a:schemeClr val="dk1"/>
              </a:buClr>
              <a:buSzPct val="91666"/>
              <a:buFont typeface="Arial"/>
              <a:buNone/>
            </a:pPr>
            <a:endParaRPr/>
          </a:p>
          <a:p>
            <a:pPr marL="0" marR="0" lvl="0" indent="0" algn="l" rtl="0">
              <a:spcBef>
                <a:spcPts val="0"/>
              </a:spcBef>
              <a:spcAft>
                <a:spcPts val="0"/>
              </a:spcAft>
              <a:buSzPct val="25000"/>
              <a:buNone/>
            </a:pPr>
            <a:endParaRP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63" name="Shape 16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06402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9" name="Shape 169"/>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5 seconds</a:t>
            </a:r>
          </a:p>
          <a:p>
            <a:pPr marL="0" marR="0" lvl="0" indent="0" algn="l" rtl="0">
              <a:spcBef>
                <a:spcPts val="0"/>
              </a:spcBef>
              <a:spcAft>
                <a:spcPts val="0"/>
              </a:spcAft>
              <a:buSzPct val="25000"/>
              <a:buNone/>
            </a:pPr>
            <a:r>
              <a:rPr lang="en-US"/>
              <a:t>Show the Use Case Diagram for the whole project.</a:t>
            </a:r>
            <a:br>
              <a:rPr lang="en-US"/>
            </a:br>
            <a:r>
              <a:rPr lang="en-US"/>
              <a:t>Highlight your use cases.</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70" name="Shape 170"/>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87283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6" name="Shape 176"/>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20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System design: </a:t>
            </a:r>
            <a:r>
              <a:rPr lang="en-US"/>
              <a:t>Highlight the parts that you contributed to them.</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1. System decomposition; identify the architecture patterns used </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2. System deployment – h/w and s/w requirements </a:t>
            </a:r>
          </a:p>
          <a:p>
            <a:pPr marL="0" marR="0" lvl="0" indent="0" algn="l" rtl="0">
              <a:spcBef>
                <a:spcPts val="360"/>
              </a:spcBef>
              <a:spcAft>
                <a:spcPts val="0"/>
              </a:spcAft>
              <a:buSzPct val="25000"/>
              <a:buNone/>
            </a:pPr>
            <a:r>
              <a:rPr lang="en-US"/>
              <a:t/>
            </a:r>
            <a:br>
              <a:rPr lang="en-US"/>
            </a:br>
            <a:r>
              <a:rPr lang="en-US"/>
              <a:t/>
            </a:r>
            <a:br>
              <a:rPr lang="en-US"/>
            </a:br>
            <a:endParaRPr lang="en-US"/>
          </a:p>
          <a:p>
            <a:pPr marL="0" marR="0" lvl="0" indent="0" algn="l" rtl="0">
              <a:spcBef>
                <a:spcPts val="360"/>
              </a:spcBef>
              <a:spcAft>
                <a:spcPts val="0"/>
              </a:spcAft>
              <a:buSzPct val="25000"/>
              <a:buNone/>
            </a:pPr>
            <a:endParaRP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77" name="Shape 177"/>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2436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60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The most important user story you worked on it. You have to describe this one very well and be proud of that.</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marL="457200" marR="0" lvl="0" indent="-228600" algn="l" rtl="0">
              <a:spcBef>
                <a:spcPts val="360"/>
              </a:spcBef>
              <a:spcAft>
                <a:spcPts val="0"/>
              </a:spcAft>
              <a:buChar char="-"/>
            </a:pPr>
            <a:r>
              <a:rPr lang="en-US"/>
              <a:t>Go into the details of the most important/significant tasks using bullet lists or visual graphs or state chart diagram</a:t>
            </a:r>
          </a:p>
          <a:p>
            <a:pPr marL="457200" marR="0" lvl="0" indent="-228600" algn="l" rtl="0">
              <a:spcBef>
                <a:spcPts val="360"/>
              </a:spcBef>
              <a:spcAft>
                <a:spcPts val="0"/>
              </a:spcAft>
              <a:buChar char="-"/>
            </a:pPr>
            <a:r>
              <a:rPr lang="en-US"/>
              <a:t>Sequence Diagram for this user story is mandatory  (in another separate page if required)</a:t>
            </a:r>
          </a:p>
          <a:p>
            <a:pPr marL="457200" marR="0" lvl="0" indent="-228600" algn="l" rtl="0">
              <a:spcBef>
                <a:spcPts val="360"/>
              </a:spcBef>
              <a:spcAft>
                <a:spcPts val="0"/>
              </a:spcAft>
              <a:buChar char="-"/>
            </a:pPr>
            <a:r>
              <a:rPr lang="en-US"/>
              <a:t>Demo using </a:t>
            </a:r>
            <a:r>
              <a:rPr lang="en-US" b="1"/>
              <a:t>screenshots or GIF</a:t>
            </a:r>
            <a:r>
              <a:rPr lang="en-US"/>
              <a:t> (in another separate page if required)</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98" name="Shape 198"/>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45654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05" name="Shape 205"/>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14152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12" name="Shape 212"/>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82777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8" name="Shape 218"/>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19" name="Shape 219"/>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54562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997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extLst>
      <p:ext uri="{BB962C8B-B14F-4D97-AF65-F5344CB8AC3E}">
        <p14:creationId xmlns:p14="http://schemas.microsoft.com/office/powerpoint/2010/main" val="1836329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extLst>
      <p:ext uri="{BB962C8B-B14F-4D97-AF65-F5344CB8AC3E}">
        <p14:creationId xmlns:p14="http://schemas.microsoft.com/office/powerpoint/2010/main" val="3135001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extLst>
      <p:ext uri="{BB962C8B-B14F-4D97-AF65-F5344CB8AC3E}">
        <p14:creationId xmlns:p14="http://schemas.microsoft.com/office/powerpoint/2010/main" val="1915076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7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extLst>
      <p:ext uri="{BB962C8B-B14F-4D97-AF65-F5344CB8AC3E}">
        <p14:creationId xmlns:p14="http://schemas.microsoft.com/office/powerpoint/2010/main" val="1990364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extLst>
      <p:ext uri="{BB962C8B-B14F-4D97-AF65-F5344CB8AC3E}">
        <p14:creationId xmlns:p14="http://schemas.microsoft.com/office/powerpoint/2010/main" val="747303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extLst>
      <p:ext uri="{BB962C8B-B14F-4D97-AF65-F5344CB8AC3E}">
        <p14:creationId xmlns:p14="http://schemas.microsoft.com/office/powerpoint/2010/main" val="2172152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extLst>
      <p:ext uri="{BB962C8B-B14F-4D97-AF65-F5344CB8AC3E}">
        <p14:creationId xmlns:p14="http://schemas.microsoft.com/office/powerpoint/2010/main" val="2802733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extLst>
      <p:ext uri="{BB962C8B-B14F-4D97-AF65-F5344CB8AC3E}">
        <p14:creationId xmlns:p14="http://schemas.microsoft.com/office/powerpoint/2010/main" val="113189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extLst>
      <p:ext uri="{BB962C8B-B14F-4D97-AF65-F5344CB8AC3E}">
        <p14:creationId xmlns:p14="http://schemas.microsoft.com/office/powerpoint/2010/main" val="1631438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456773"/>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hyperlink" Target="mailto:bbore006@fiu.edu" TargetMode="External"/><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hyperlink" Target="mailto:rkoth002@fiu.edu" TargetMode="Externa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7.jpg"/><Relationship Id="rId5" Type="http://schemas.openxmlformats.org/officeDocument/2006/relationships/image" Target="../media/image12.jp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ctrTitle"/>
          </p:nvPr>
        </p:nvSpPr>
        <p:spPr>
          <a:xfrm>
            <a:off x="135925" y="1510686"/>
            <a:ext cx="8571347" cy="3929189"/>
          </a:xfrm>
          <a:prstGeom prst="rect">
            <a:avLst/>
          </a:prstGeom>
          <a:noFill/>
          <a:ln>
            <a:noFill/>
          </a:ln>
        </p:spPr>
        <p:txBody>
          <a:bodyPr lIns="91425" tIns="45700" rIns="91425" bIns="45700" anchor="b" anchorCtr="0">
            <a:noAutofit/>
          </a:bodyPr>
          <a:lstStyle/>
          <a:p>
            <a:pPr marL="0" marR="0" lvl="0" indent="0" algn="ctr" rtl="0">
              <a:spcBef>
                <a:spcPts val="0"/>
              </a:spcBef>
              <a:spcAft>
                <a:spcPts val="0"/>
              </a:spcAft>
              <a:buSzPct val="25000"/>
              <a:buNone/>
            </a:pPr>
            <a:r>
              <a:rPr lang="en-US" sz="5400" dirty="0">
                <a:solidFill>
                  <a:srgbClr val="001D4D"/>
                </a:solidFill>
                <a:latin typeface="Trebuchet MS"/>
                <a:ea typeface="Trebuchet MS"/>
                <a:cs typeface="Trebuchet MS"/>
                <a:sym typeface="Trebuchet MS"/>
              </a:rPr>
              <a:t>Addigy 6.0</a:t>
            </a:r>
            <a:endParaRPr lang="en-US" sz="5400" b="0" i="0" u="none" strike="noStrike" cap="none" dirty="0">
              <a:solidFill>
                <a:srgbClr val="001D4D"/>
              </a:solidFill>
              <a:latin typeface="Trebuchet MS"/>
              <a:ea typeface="Trebuchet MS"/>
              <a:cs typeface="Trebuchet MS"/>
              <a:sym typeface="Trebuchet MS"/>
            </a:endParaRPr>
          </a:p>
          <a:p>
            <a:pPr marL="0" marR="0" lvl="0" indent="0" algn="ctr" rtl="0">
              <a:spcBef>
                <a:spcPts val="0"/>
              </a:spcBef>
              <a:spcAft>
                <a:spcPts val="0"/>
              </a:spcAft>
              <a:buSzPct val="25000"/>
              <a:buNone/>
            </a:pPr>
            <a:endParaRPr sz="2900" dirty="0"/>
          </a:p>
          <a:p>
            <a:pPr marL="0" marR="0" lvl="0" indent="0" algn="ctr" rtl="0">
              <a:spcBef>
                <a:spcPts val="0"/>
              </a:spcBef>
              <a:spcAft>
                <a:spcPts val="0"/>
              </a:spcAft>
              <a:buSzPct val="25000"/>
              <a:buNone/>
            </a:pPr>
            <a:r>
              <a:rPr lang="en-US" sz="2500" b="0" i="0" u="none" strike="noStrike" cap="none" dirty="0">
                <a:solidFill>
                  <a:srgbClr val="001D4D"/>
                </a:solidFill>
                <a:latin typeface="Trebuchet MS"/>
                <a:ea typeface="Trebuchet MS"/>
                <a:cs typeface="Trebuchet MS"/>
                <a:sym typeface="Trebuchet MS"/>
              </a:rPr>
              <a:t>Team Members: </a:t>
            </a:r>
            <a:r>
              <a:rPr lang="en-US" sz="2500" dirty="0" err="1">
                <a:solidFill>
                  <a:srgbClr val="001D4D"/>
                </a:solidFill>
                <a:latin typeface="Trebuchet MS"/>
                <a:ea typeface="Trebuchet MS"/>
                <a:cs typeface="Trebuchet MS"/>
                <a:sym typeface="Trebuchet MS"/>
              </a:rPr>
              <a:t>Bhanu</a:t>
            </a:r>
            <a:r>
              <a:rPr lang="en-US" sz="2500" dirty="0">
                <a:solidFill>
                  <a:srgbClr val="001D4D"/>
                </a:solidFill>
                <a:latin typeface="Trebuchet MS"/>
                <a:ea typeface="Trebuchet MS"/>
                <a:cs typeface="Trebuchet MS"/>
                <a:sym typeface="Trebuchet MS"/>
              </a:rPr>
              <a:t> Varma</a:t>
            </a:r>
            <a:br>
              <a:rPr lang="en-US" sz="2500" dirty="0">
                <a:solidFill>
                  <a:srgbClr val="001D4D"/>
                </a:solidFill>
                <a:latin typeface="Trebuchet MS"/>
                <a:ea typeface="Trebuchet MS"/>
                <a:cs typeface="Trebuchet MS"/>
                <a:sym typeface="Trebuchet MS"/>
              </a:rPr>
            </a:br>
            <a:r>
              <a:rPr lang="en-US" sz="2500" dirty="0">
                <a:solidFill>
                  <a:srgbClr val="001D4D"/>
                </a:solidFill>
                <a:latin typeface="Trebuchet MS"/>
                <a:ea typeface="Trebuchet MS"/>
                <a:cs typeface="Trebuchet MS"/>
                <a:sym typeface="Trebuchet MS"/>
              </a:rPr>
              <a:t>                      </a:t>
            </a:r>
            <a:r>
              <a:rPr lang="en-US" sz="2500" dirty="0" err="1" smtClean="0">
                <a:solidFill>
                  <a:srgbClr val="001D4D"/>
                </a:solidFill>
                <a:latin typeface="Trebuchet MS"/>
                <a:ea typeface="Trebuchet MS"/>
                <a:cs typeface="Trebuchet MS"/>
                <a:sym typeface="Trebuchet MS"/>
              </a:rPr>
              <a:t>Rupa</a:t>
            </a:r>
            <a:r>
              <a:rPr lang="en-US" sz="2500" dirty="0" smtClean="0">
                <a:solidFill>
                  <a:srgbClr val="001D4D"/>
                </a:solidFill>
                <a:latin typeface="Trebuchet MS"/>
                <a:ea typeface="Trebuchet MS"/>
                <a:cs typeface="Trebuchet MS"/>
                <a:sym typeface="Trebuchet MS"/>
              </a:rPr>
              <a:t> </a:t>
            </a:r>
            <a:r>
              <a:rPr lang="en-US" sz="2500" dirty="0" err="1">
                <a:solidFill>
                  <a:srgbClr val="001D4D"/>
                </a:solidFill>
                <a:latin typeface="Trebuchet MS"/>
                <a:ea typeface="Trebuchet MS"/>
                <a:cs typeface="Trebuchet MS"/>
                <a:sym typeface="Trebuchet MS"/>
              </a:rPr>
              <a:t>Kotha</a:t>
            </a:r>
            <a:r>
              <a:rPr lang="en-US" sz="2500" b="0" i="0" u="none" strike="noStrike" cap="none" dirty="0">
                <a:solidFill>
                  <a:srgbClr val="001D4D"/>
                </a:solidFill>
                <a:latin typeface="Trebuchet MS"/>
                <a:ea typeface="Trebuchet MS"/>
                <a:cs typeface="Trebuchet MS"/>
                <a:sym typeface="Trebuchet MS"/>
              </a:rPr>
              <a:t/>
            </a:r>
            <a:br>
              <a:rPr lang="en-US" sz="2500" b="0" i="0" u="none" strike="noStrike" cap="none" dirty="0">
                <a:solidFill>
                  <a:srgbClr val="001D4D"/>
                </a:solidFill>
                <a:latin typeface="Trebuchet MS"/>
                <a:ea typeface="Trebuchet MS"/>
                <a:cs typeface="Trebuchet MS"/>
                <a:sym typeface="Trebuchet MS"/>
              </a:rPr>
            </a:br>
            <a:r>
              <a:rPr lang="en-US" sz="2500" b="0" i="0" u="none" strike="noStrike" cap="none" dirty="0">
                <a:solidFill>
                  <a:srgbClr val="001D4D"/>
                </a:solidFill>
                <a:latin typeface="Trebuchet MS"/>
                <a:ea typeface="Trebuchet MS"/>
                <a:cs typeface="Trebuchet MS"/>
                <a:sym typeface="Trebuchet MS"/>
              </a:rPr>
              <a:t>Product Owner: Jason </a:t>
            </a:r>
            <a:r>
              <a:rPr lang="en-US" sz="2500" b="0" i="0" u="none" strike="noStrike" cap="none" dirty="0" err="1">
                <a:solidFill>
                  <a:srgbClr val="001D4D"/>
                </a:solidFill>
                <a:latin typeface="Trebuchet MS"/>
                <a:ea typeface="Trebuchet MS"/>
                <a:cs typeface="Trebuchet MS"/>
                <a:sym typeface="Trebuchet MS"/>
              </a:rPr>
              <a:t>Dettbarn</a:t>
            </a:r>
            <a:r>
              <a:rPr lang="en-US" sz="2500" b="0" i="0" u="none" strike="noStrike" cap="none" dirty="0">
                <a:solidFill>
                  <a:srgbClr val="001D4D"/>
                </a:solidFill>
                <a:latin typeface="Trebuchet MS"/>
                <a:ea typeface="Trebuchet MS"/>
                <a:cs typeface="Trebuchet MS"/>
                <a:sym typeface="Trebuchet MS"/>
              </a:rPr>
              <a:t/>
            </a:r>
            <a:br>
              <a:rPr lang="en-US" sz="2500" b="0" i="0" u="none" strike="noStrike" cap="none" dirty="0">
                <a:solidFill>
                  <a:srgbClr val="001D4D"/>
                </a:solidFill>
                <a:latin typeface="Trebuchet MS"/>
                <a:ea typeface="Trebuchet MS"/>
                <a:cs typeface="Trebuchet MS"/>
                <a:sym typeface="Trebuchet MS"/>
              </a:rPr>
            </a:br>
            <a:r>
              <a:rPr lang="en-US" sz="2500" b="0" i="0" u="none" strike="noStrike" cap="none" dirty="0">
                <a:solidFill>
                  <a:srgbClr val="001D4D"/>
                </a:solidFill>
                <a:latin typeface="Trebuchet MS"/>
                <a:ea typeface="Trebuchet MS"/>
                <a:cs typeface="Trebuchet MS"/>
                <a:sym typeface="Trebuchet MS"/>
              </a:rPr>
              <a:t>Instructor: </a:t>
            </a:r>
            <a:r>
              <a:rPr lang="en-US" sz="2500" b="0" i="0" u="none" strike="noStrike" cap="none" dirty="0" err="1">
                <a:solidFill>
                  <a:srgbClr val="001D4D"/>
                </a:solidFill>
                <a:latin typeface="Trebuchet MS"/>
                <a:ea typeface="Trebuchet MS"/>
                <a:cs typeface="Trebuchet MS"/>
                <a:sym typeface="Trebuchet MS"/>
              </a:rPr>
              <a:t>Masoud</a:t>
            </a:r>
            <a:r>
              <a:rPr lang="en-US" sz="2500" b="0" i="0" u="none" strike="noStrike" cap="none" dirty="0">
                <a:solidFill>
                  <a:srgbClr val="001D4D"/>
                </a:solidFill>
                <a:latin typeface="Trebuchet MS"/>
                <a:ea typeface="Trebuchet MS"/>
                <a:cs typeface="Trebuchet MS"/>
                <a:sym typeface="Trebuchet MS"/>
              </a:rPr>
              <a:t> </a:t>
            </a:r>
            <a:r>
              <a:rPr lang="en-US" sz="2500" b="0" i="0" u="none" strike="noStrike" cap="none" dirty="0" err="1">
                <a:solidFill>
                  <a:srgbClr val="001D4D"/>
                </a:solidFill>
                <a:latin typeface="Trebuchet MS"/>
                <a:ea typeface="Trebuchet MS"/>
                <a:cs typeface="Trebuchet MS"/>
                <a:sym typeface="Trebuchet MS"/>
              </a:rPr>
              <a:t>Sadjadi</a:t>
            </a:r>
            <a:r>
              <a:rPr lang="en-US" sz="2800" b="0" i="0" u="none" strike="noStrike" cap="none" dirty="0">
                <a:solidFill>
                  <a:srgbClr val="001D4D"/>
                </a:solidFill>
                <a:latin typeface="Trebuchet MS"/>
                <a:ea typeface="Trebuchet MS"/>
                <a:cs typeface="Trebuchet MS"/>
                <a:sym typeface="Trebuchet MS"/>
              </a:rPr>
              <a:t/>
            </a:r>
            <a:br>
              <a:rPr lang="en-US" sz="2800" b="0" i="0" u="none" strike="noStrike" cap="none" dirty="0">
                <a:solidFill>
                  <a:srgbClr val="001D4D"/>
                </a:solidFill>
                <a:latin typeface="Trebuchet MS"/>
                <a:ea typeface="Trebuchet MS"/>
                <a:cs typeface="Trebuchet MS"/>
                <a:sym typeface="Trebuchet MS"/>
              </a:rPr>
            </a:br>
            <a:r>
              <a:rPr lang="en-US" sz="4400" b="0" i="0" u="none" strike="noStrike" cap="none" dirty="0">
                <a:solidFill>
                  <a:srgbClr val="001D4D"/>
                </a:solidFill>
                <a:latin typeface="Trebuchet MS"/>
                <a:ea typeface="Trebuchet MS"/>
                <a:cs typeface="Trebuchet MS"/>
                <a:sym typeface="Trebuchet MS"/>
              </a:rPr>
              <a:t/>
            </a:r>
            <a:br>
              <a:rPr lang="en-US" sz="4400" b="0" i="0" u="none" strike="noStrike" cap="none" dirty="0">
                <a:solidFill>
                  <a:srgbClr val="001D4D"/>
                </a:solidFill>
                <a:latin typeface="Trebuchet MS"/>
                <a:ea typeface="Trebuchet MS"/>
                <a:cs typeface="Trebuchet MS"/>
                <a:sym typeface="Trebuchet MS"/>
              </a:rPr>
            </a:br>
            <a:r>
              <a:rPr lang="en-US" sz="1800" b="0" i="0" u="none" strike="noStrike" cap="none" dirty="0">
                <a:solidFill>
                  <a:srgbClr val="001D4D"/>
                </a:solidFill>
                <a:latin typeface="Trebuchet MS"/>
                <a:ea typeface="Trebuchet MS"/>
                <a:cs typeface="Trebuchet MS"/>
                <a:sym typeface="Trebuchet MS"/>
              </a:rPr>
              <a:t>School of Computing and Information Sciences</a:t>
            </a:r>
            <a:br>
              <a:rPr lang="en-US" sz="1800" b="0" i="0" u="none" strike="noStrike" cap="none" dirty="0">
                <a:solidFill>
                  <a:srgbClr val="001D4D"/>
                </a:solidFill>
                <a:latin typeface="Trebuchet MS"/>
                <a:ea typeface="Trebuchet MS"/>
                <a:cs typeface="Trebuchet MS"/>
                <a:sym typeface="Trebuchet MS"/>
              </a:rPr>
            </a:br>
            <a:r>
              <a:rPr lang="en-US" sz="1800" b="0" i="0" u="none" strike="noStrike" cap="none" dirty="0">
                <a:solidFill>
                  <a:srgbClr val="001D4D"/>
                </a:solidFill>
                <a:latin typeface="Trebuchet MS"/>
                <a:ea typeface="Trebuchet MS"/>
                <a:cs typeface="Trebuchet MS"/>
                <a:sym typeface="Trebuchet MS"/>
              </a:rPr>
              <a:t>Florida International University</a:t>
            </a:r>
          </a:p>
        </p:txBody>
      </p:sp>
      <p:sp>
        <p:nvSpPr>
          <p:cNvPr id="150" name="Shape 150"/>
          <p:cNvSpPr txBox="1">
            <a:spLocks noGrp="1"/>
          </p:cNvSpPr>
          <p:nvPr>
            <p:ph type="subTitle" idx="1"/>
          </p:nvPr>
        </p:nvSpPr>
        <p:spPr>
          <a:xfrm>
            <a:off x="228600" y="5643562"/>
            <a:ext cx="8686800" cy="12191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chemeClr val="lt1"/>
              </a:buClr>
              <a:buSzPct val="25000"/>
              <a:buFont typeface="Noto Sans Symbols"/>
              <a:buNone/>
            </a:pPr>
            <a:r>
              <a:rPr lang="en-US" dirty="0">
                <a:solidFill>
                  <a:srgbClr val="666666"/>
                </a:solidFill>
              </a:rPr>
              <a:t> </a:t>
            </a:r>
          </a:p>
        </p:txBody>
      </p:sp>
      <p:sp>
        <p:nvSpPr>
          <p:cNvPr id="151" name="Shape 151"/>
          <p:cNvSpPr txBox="1"/>
          <p:nvPr/>
        </p:nvSpPr>
        <p:spPr>
          <a:xfrm>
            <a:off x="135925" y="556025"/>
            <a:ext cx="8686800" cy="722700"/>
          </a:xfrm>
          <a:prstGeom prst="rect">
            <a:avLst/>
          </a:prstGeom>
          <a:noFill/>
          <a:ln>
            <a:noFill/>
          </a:ln>
        </p:spPr>
        <p:txBody>
          <a:bodyPr lIns="91425" tIns="45700" rIns="91425" bIns="45700" anchor="b" anchorCtr="0">
            <a:noAutofit/>
          </a:bodyPr>
          <a:lstStyle/>
          <a:p>
            <a:pPr marL="0" marR="0" lvl="0" indent="0" algn="ctr" rtl="0">
              <a:spcBef>
                <a:spcPts val="0"/>
              </a:spcBef>
              <a:spcAft>
                <a:spcPts val="0"/>
              </a:spcAft>
              <a:buSzPct val="25000"/>
              <a:buNone/>
            </a:pPr>
            <a:r>
              <a:rPr lang="en-US" sz="3600" b="0" i="0" u="none" strike="noStrike" cap="none" dirty="0">
                <a:solidFill>
                  <a:srgbClr val="001D4D"/>
                </a:solidFill>
                <a:latin typeface="Trebuchet MS"/>
                <a:ea typeface="Trebuchet MS"/>
                <a:cs typeface="Trebuchet MS"/>
                <a:sym typeface="Trebuchet MS"/>
              </a:rPr>
              <a:t>Final Presentation</a:t>
            </a:r>
          </a:p>
          <a:p>
            <a:pPr lvl="0" algn="ctr" rtl="0">
              <a:spcBef>
                <a:spcPts val="0"/>
              </a:spcBef>
              <a:buClr>
                <a:schemeClr val="dk1"/>
              </a:buClr>
              <a:buSzPct val="25000"/>
              <a:buFont typeface="Arial"/>
              <a:buNone/>
            </a:pPr>
            <a:r>
              <a:rPr lang="en-US" sz="2600" dirty="0">
                <a:solidFill>
                  <a:srgbClr val="001D4D"/>
                </a:solidFill>
                <a:latin typeface="Trebuchet MS"/>
                <a:ea typeface="Trebuchet MS"/>
                <a:cs typeface="Trebuchet MS"/>
                <a:sym typeface="Trebuchet MS"/>
              </a:rPr>
              <a:t>  Fall 2016</a:t>
            </a:r>
          </a:p>
        </p:txBody>
      </p:sp>
      <p:sp>
        <p:nvSpPr>
          <p:cNvPr id="152" name="Shape 152"/>
          <p:cNvSpPr txBox="1"/>
          <p:nvPr/>
        </p:nvSpPr>
        <p:spPr>
          <a:xfrm>
            <a:off x="585850" y="5977718"/>
            <a:ext cx="1550700" cy="585631"/>
          </a:xfrm>
          <a:prstGeom prst="rect">
            <a:avLst/>
          </a:prstGeom>
          <a:noFill/>
          <a:ln>
            <a:noFill/>
          </a:ln>
        </p:spPr>
        <p:txBody>
          <a:bodyPr lIns="91425" tIns="91425" rIns="91425" bIns="91425" anchor="t" anchorCtr="0">
            <a:noAutofit/>
          </a:bodyPr>
          <a:lstStyle/>
          <a:p>
            <a:pPr lvl="0"/>
            <a:r>
              <a:rPr lang="en-US" dirty="0"/>
              <a:t> </a:t>
            </a:r>
          </a:p>
        </p:txBody>
      </p:sp>
      <p:pic>
        <p:nvPicPr>
          <p:cNvPr id="6" name="Shape 105"/>
          <p:cNvPicPr preferRelativeResize="0"/>
          <p:nvPr/>
        </p:nvPicPr>
        <p:blipFill rotWithShape="1">
          <a:blip r:embed="rId3">
            <a:alphaModFix/>
          </a:blip>
          <a:srcRect t="8335" b="14975"/>
          <a:stretch/>
        </p:blipFill>
        <p:spPr>
          <a:xfrm>
            <a:off x="429576" y="5212294"/>
            <a:ext cx="1706974" cy="1123473"/>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4400" b="0" i="0" u="none" strike="noStrike" cap="none" dirty="0">
                <a:solidFill>
                  <a:srgbClr val="001D4D"/>
                </a:solidFill>
                <a:latin typeface="Trebuchet MS"/>
                <a:ea typeface="Trebuchet MS"/>
                <a:cs typeface="Trebuchet MS"/>
                <a:sym typeface="Trebuchet MS"/>
              </a:rPr>
              <a:t>System Design: Architecture</a:t>
            </a:r>
          </a:p>
        </p:txBody>
      </p:sp>
      <p:pic>
        <p:nvPicPr>
          <p:cNvPr id="4" name="Shape 124" descr="https://scontent-mia1-2.xx.fbcdn.net/v/t34.0-12/15227880_1862958833933266_1296088418_n.png?oh=05d201972fc150f3ccbf7871e0c7909d&amp;oe=583DD51C"/>
          <p:cNvPicPr preferRelativeResize="0">
            <a:picLocks noGrp="1"/>
          </p:cNvPicPr>
          <p:nvPr>
            <p:ph idx="1"/>
          </p:nvPr>
        </p:nvPicPr>
        <p:blipFill rotWithShape="1">
          <a:blip r:embed="rId3">
            <a:alphaModFix/>
          </a:blip>
          <a:srcRect/>
          <a:stretch/>
        </p:blipFill>
        <p:spPr>
          <a:xfrm>
            <a:off x="1550987" y="1981200"/>
            <a:ext cx="6086475" cy="375285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a:solidFill>
                  <a:srgbClr val="001D4D"/>
                </a:solidFill>
                <a:latin typeface="Trebuchet MS"/>
                <a:ea typeface="Trebuchet MS"/>
                <a:cs typeface="Trebuchet MS"/>
                <a:sym typeface="Trebuchet MS"/>
              </a:rPr>
              <a:t>User Story</a:t>
            </a:r>
            <a:r>
              <a:rPr lang="en-US" dirty="0"/>
              <a:t> #1</a:t>
            </a:r>
          </a:p>
        </p:txBody>
      </p:sp>
      <p:sp>
        <p:nvSpPr>
          <p:cNvPr id="201" name="Shape 201"/>
          <p:cNvSpPr txBox="1">
            <a:spLocks noGrp="1"/>
          </p:cNvSpPr>
          <p:nvPr>
            <p:ph idx="1"/>
          </p:nvPr>
        </p:nvSpPr>
        <p:spPr>
          <a:xfrm>
            <a:off x="822959" y="2220686"/>
            <a:ext cx="7543801" cy="3648408"/>
          </a:xfrm>
          <a:prstGeom prst="rect">
            <a:avLst/>
          </a:prstGeom>
          <a:noFill/>
          <a:ln>
            <a:noFill/>
          </a:ln>
        </p:spPr>
        <p:txBody>
          <a:bodyPr lIns="91425" tIns="45700" rIns="91425" bIns="45700" anchor="t" anchorCtr="0">
            <a:noAutofit/>
          </a:bodyPr>
          <a:lstStyle/>
          <a:p>
            <a:r>
              <a:rPr lang="en-US" sz="2400" b="1" dirty="0">
                <a:solidFill>
                  <a:schemeClr val="tx1"/>
                </a:solidFill>
                <a:latin typeface="Arial" panose="020B0604020202020204" pitchFamily="34" charset="0"/>
                <a:cs typeface="Arial" panose="020B0604020202020204" pitchFamily="34" charset="0"/>
              </a:rPr>
              <a:t>User Story #713: Preparation for the project:</a:t>
            </a:r>
            <a:endParaRPr lang="en-US" sz="2400" dirty="0">
              <a:solidFill>
                <a:schemeClr val="tx1"/>
              </a:solidFill>
              <a:latin typeface="Arial" panose="020B0604020202020204" pitchFamily="34" charset="0"/>
              <a:cs typeface="Arial" panose="020B0604020202020204" pitchFamily="34" charset="0"/>
            </a:endParaRPr>
          </a:p>
          <a:p>
            <a:r>
              <a:rPr lang="en-US" sz="2400" dirty="0">
                <a:solidFill>
                  <a:schemeClr val="tx1"/>
                </a:solidFill>
                <a:latin typeface="Arial" panose="020B0604020202020204" pitchFamily="34" charset="0"/>
                <a:cs typeface="Arial" panose="020B0604020202020204" pitchFamily="34" charset="0"/>
              </a:rPr>
              <a:t>Setup and preparation for the project</a:t>
            </a:r>
          </a:p>
          <a:p>
            <a:r>
              <a:rPr lang="en-US" sz="2400" b="1" dirty="0">
                <a:solidFill>
                  <a:schemeClr val="tx1"/>
                </a:solidFill>
                <a:latin typeface="Arial" panose="020B0604020202020204" pitchFamily="34" charset="0"/>
                <a:cs typeface="Arial" panose="020B0604020202020204" pitchFamily="34" charset="0"/>
              </a:rPr>
              <a:t>Acceptance Criteria:</a:t>
            </a:r>
            <a:endParaRPr lang="en-US" sz="2400" b="1" i="1"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Meetings with the product owner</a:t>
            </a:r>
          </a:p>
          <a:p>
            <a:pP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Knowing the project previous work</a:t>
            </a:r>
          </a:p>
          <a:p>
            <a:pP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Installing the software’s required</a:t>
            </a:r>
          </a:p>
          <a:p>
            <a:pPr marL="0" marR="0" lvl="0" indent="0" algn="l" rtl="0">
              <a:spcBef>
                <a:spcPts val="2000"/>
              </a:spcBef>
              <a:spcAft>
                <a:spcPts val="0"/>
              </a:spcAft>
              <a:buNone/>
            </a:pPr>
            <a:endParaRPr sz="2400" b="1" i="0" u="none" strike="noStrike" cap="none" dirty="0">
              <a:solidFill>
                <a:schemeClr val="tx1"/>
              </a:solidFill>
              <a:latin typeface="Arial" panose="020B0604020202020204" pitchFamily="34" charset="0"/>
              <a:ea typeface="Trebuchet MS"/>
              <a:cs typeface="Arial" panose="020B0604020202020204" pitchFamily="34" charset="0"/>
              <a:sym typeface="Trebuchet M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prstGeom prst="rect">
            <a:avLst/>
          </a:prstGeom>
          <a:noFill/>
          <a:ln>
            <a:noFill/>
          </a:ln>
        </p:spPr>
        <p:txBody>
          <a:bodyPr lIns="91425" tIns="45700" rIns="91425" bIns="45700" anchor="b" anchorCtr="0">
            <a:noAutofit/>
          </a:bodyPr>
          <a:lstStyle/>
          <a:p>
            <a:pPr lvl="0">
              <a:spcBef>
                <a:spcPts val="0"/>
              </a:spcBef>
              <a:buSzPct val="25000"/>
            </a:pPr>
            <a:r>
              <a:rPr lang="en-US" sz="3800" dirty="0">
                <a:solidFill>
                  <a:srgbClr val="001D4D"/>
                </a:solidFill>
                <a:latin typeface="Trebuchet MS"/>
                <a:ea typeface="Trebuchet MS"/>
                <a:cs typeface="Trebuchet MS"/>
                <a:sym typeface="Trebuchet MS"/>
              </a:rPr>
              <a:t>User Story</a:t>
            </a:r>
            <a:r>
              <a:rPr lang="en-US" sz="4000" dirty="0"/>
              <a:t> </a:t>
            </a:r>
            <a:r>
              <a:rPr lang="en-US" dirty="0"/>
              <a:t>#2</a:t>
            </a:r>
          </a:p>
        </p:txBody>
      </p:sp>
      <p:sp>
        <p:nvSpPr>
          <p:cNvPr id="208" name="Shape 208"/>
          <p:cNvSpPr txBox="1">
            <a:spLocks noGrp="1"/>
          </p:cNvSpPr>
          <p:nvPr>
            <p:ph idx="1"/>
          </p:nvPr>
        </p:nvSpPr>
        <p:spPr>
          <a:prstGeom prst="rect">
            <a:avLst/>
          </a:prstGeom>
          <a:noFill/>
          <a:ln>
            <a:noFill/>
          </a:ln>
        </p:spPr>
        <p:txBody>
          <a:bodyPr lIns="91425" tIns="45700" rIns="91425" bIns="45700" anchor="t" anchorCtr="0">
            <a:noAutofit/>
          </a:bodyPr>
          <a:lstStyle/>
          <a:p>
            <a:endParaRPr lang="en-US" sz="2800" b="1" dirty="0">
              <a:solidFill>
                <a:schemeClr val="tx1"/>
              </a:solidFill>
              <a:latin typeface="Arial" panose="020B0604020202020204" pitchFamily="34" charset="0"/>
              <a:cs typeface="Arial" panose="020B0604020202020204" pitchFamily="34" charset="0"/>
            </a:endParaRPr>
          </a:p>
          <a:p>
            <a:r>
              <a:rPr lang="en-US" sz="2400" b="1" dirty="0">
                <a:solidFill>
                  <a:schemeClr val="tx1"/>
                </a:solidFill>
                <a:latin typeface="Arial" panose="020B0604020202020204" pitchFamily="34" charset="0"/>
                <a:cs typeface="Arial" panose="020B0604020202020204" pitchFamily="34" charset="0"/>
              </a:rPr>
              <a:t>User Story #715:</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Installing python and Django:</a:t>
            </a:r>
            <a:endParaRPr lang="en-US" sz="2400" dirty="0">
              <a:solidFill>
                <a:schemeClr val="tx1"/>
              </a:solidFill>
              <a:latin typeface="Arial" panose="020B0604020202020204" pitchFamily="34" charset="0"/>
              <a:cs typeface="Arial" panose="020B0604020202020204" pitchFamily="34" charset="0"/>
            </a:endParaRPr>
          </a:p>
          <a:p>
            <a:r>
              <a:rPr lang="en-US" sz="2400" dirty="0">
                <a:solidFill>
                  <a:schemeClr val="tx1"/>
                </a:solidFill>
                <a:latin typeface="Arial" panose="020B0604020202020204" pitchFamily="34" charset="0"/>
                <a:cs typeface="Arial" panose="020B0604020202020204" pitchFamily="34" charset="0"/>
              </a:rPr>
              <a:t>As a developer I need to install python and Django</a:t>
            </a:r>
          </a:p>
          <a:p>
            <a:r>
              <a:rPr lang="en-US" sz="2400" b="1" i="1" dirty="0">
                <a:solidFill>
                  <a:schemeClr val="tx1"/>
                </a:solidFill>
                <a:latin typeface="Arial" panose="020B0604020202020204" pitchFamily="34" charset="0"/>
                <a:cs typeface="Arial" panose="020B0604020202020204" pitchFamily="34" charset="0"/>
              </a:rPr>
              <a:t>Acceptance Criteria:</a:t>
            </a:r>
          </a:p>
          <a:p>
            <a:pPr lvl="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Installation of python 3.5.2    </a:t>
            </a:r>
          </a:p>
          <a:p>
            <a:pPr lvl="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Installation of Django</a:t>
            </a:r>
          </a:p>
          <a:p>
            <a:pPr marL="0" marR="0" lvl="0" indent="0" algn="l" rtl="0">
              <a:spcBef>
                <a:spcPts val="2000"/>
              </a:spcBef>
              <a:spcAft>
                <a:spcPts val="0"/>
              </a:spcAft>
              <a:buNone/>
            </a:pPr>
            <a:endParaRPr sz="2400" b="0" i="0" u="none" strike="noStrike" cap="none" dirty="0">
              <a:solidFill>
                <a:schemeClr val="tx1"/>
              </a:solidFill>
              <a:latin typeface="Arial" panose="020B0604020202020204" pitchFamily="34" charset="0"/>
              <a:ea typeface="Trebuchet MS"/>
              <a:cs typeface="Arial" panose="020B0604020202020204" pitchFamily="34" charset="0"/>
              <a:sym typeface="Trebuchet M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prstGeom prst="rect">
            <a:avLst/>
          </a:prstGeom>
          <a:noFill/>
          <a:ln>
            <a:noFill/>
          </a:ln>
        </p:spPr>
        <p:txBody>
          <a:bodyPr lIns="91425" tIns="45700" rIns="91425" bIns="45700" anchor="b" anchorCtr="0">
            <a:noAutofit/>
          </a:bodyPr>
          <a:lstStyle/>
          <a:p>
            <a:pPr lvl="0">
              <a:spcBef>
                <a:spcPts val="0"/>
              </a:spcBef>
              <a:buSzPct val="25000"/>
            </a:pPr>
            <a:r>
              <a:rPr lang="en-US" sz="3800" dirty="0">
                <a:solidFill>
                  <a:srgbClr val="001D4D"/>
                </a:solidFill>
                <a:latin typeface="Trebuchet MS"/>
                <a:ea typeface="Trebuchet MS"/>
                <a:cs typeface="Trebuchet MS"/>
                <a:sym typeface="Trebuchet MS"/>
              </a:rPr>
              <a:t>User Story</a:t>
            </a:r>
            <a:r>
              <a:rPr lang="en-US" sz="4000" dirty="0"/>
              <a:t> </a:t>
            </a:r>
            <a:r>
              <a:rPr lang="en-US" dirty="0"/>
              <a:t>#3</a:t>
            </a:r>
          </a:p>
        </p:txBody>
      </p:sp>
      <p:sp>
        <p:nvSpPr>
          <p:cNvPr id="215" name="Shape 215"/>
          <p:cNvSpPr txBox="1">
            <a:spLocks noGrp="1"/>
          </p:cNvSpPr>
          <p:nvPr>
            <p:ph idx="1"/>
          </p:nvPr>
        </p:nvSpPr>
        <p:spPr>
          <a:prstGeom prst="rect">
            <a:avLst/>
          </a:prstGeom>
          <a:noFill/>
          <a:ln>
            <a:noFill/>
          </a:ln>
        </p:spPr>
        <p:txBody>
          <a:bodyPr lIns="91425" tIns="45700" rIns="91425" bIns="45700" anchor="t" anchorCtr="0">
            <a:noAutofit/>
          </a:bodyPr>
          <a:lstStyle/>
          <a:p>
            <a:endParaRPr lang="en-US" sz="2400" b="1" dirty="0">
              <a:solidFill>
                <a:schemeClr val="tx1"/>
              </a:solidFill>
              <a:latin typeface="Arial" panose="020B0604020202020204" pitchFamily="34" charset="0"/>
              <a:cs typeface="Arial" panose="020B0604020202020204" pitchFamily="34" charset="0"/>
            </a:endParaRPr>
          </a:p>
          <a:p>
            <a:r>
              <a:rPr lang="en-US" sz="2400" b="1" dirty="0">
                <a:solidFill>
                  <a:schemeClr val="tx1"/>
                </a:solidFill>
                <a:latin typeface="Arial" panose="020B0604020202020204" pitchFamily="34" charset="0"/>
                <a:cs typeface="Arial" panose="020B0604020202020204" pitchFamily="34" charset="0"/>
              </a:rPr>
              <a:t>User Story #717: Develop a sample Django application</a:t>
            </a:r>
            <a:endParaRPr lang="en-US" sz="2400" dirty="0">
              <a:solidFill>
                <a:schemeClr val="tx1"/>
              </a:solidFill>
              <a:latin typeface="Arial" panose="020B0604020202020204" pitchFamily="34" charset="0"/>
              <a:cs typeface="Arial" panose="020B0604020202020204" pitchFamily="34" charset="0"/>
            </a:endParaRPr>
          </a:p>
          <a:p>
            <a:r>
              <a:rPr lang="en-US" sz="2400" dirty="0">
                <a:solidFill>
                  <a:schemeClr val="tx1"/>
                </a:solidFill>
                <a:latin typeface="Arial" panose="020B0604020202020204" pitchFamily="34" charset="0"/>
                <a:cs typeface="Arial" panose="020B0604020202020204" pitchFamily="34" charset="0"/>
              </a:rPr>
              <a:t>Develop a sample Django application in which we can upload static files</a:t>
            </a:r>
          </a:p>
          <a:p>
            <a:r>
              <a:rPr lang="en-US" sz="2400" b="1" dirty="0">
                <a:solidFill>
                  <a:schemeClr val="tx1"/>
                </a:solidFill>
                <a:latin typeface="Arial" panose="020B0604020202020204" pitchFamily="34" charset="0"/>
                <a:cs typeface="Arial" panose="020B0604020202020204" pitchFamily="34" charset="0"/>
              </a:rPr>
              <a:t>Acceptance Criteria:</a:t>
            </a:r>
            <a:endParaRPr lang="en-US" sz="2400" dirty="0">
              <a:solidFill>
                <a:schemeClr val="tx1"/>
              </a:solidFill>
              <a:latin typeface="Arial" panose="020B0604020202020204" pitchFamily="34" charset="0"/>
              <a:cs typeface="Arial" panose="020B0604020202020204" pitchFamily="34" charset="0"/>
            </a:endParaRPr>
          </a:p>
          <a:p>
            <a:pPr lvl="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Creation of sample Django application.</a:t>
            </a:r>
          </a:p>
          <a:p>
            <a:pPr lvl="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Able to upload static files</a:t>
            </a:r>
          </a:p>
          <a:p>
            <a:pPr marL="0" marR="0" lvl="0" indent="0" algn="l" rtl="0">
              <a:spcBef>
                <a:spcPts val="2000"/>
              </a:spcBef>
              <a:spcAft>
                <a:spcPts val="0"/>
              </a:spcAft>
              <a:buNone/>
            </a:pPr>
            <a:endParaRPr sz="2200" b="0" i="0" u="none" strike="noStrike" cap="none" dirty="0">
              <a:solidFill>
                <a:schemeClr val="tx1"/>
              </a:solidFill>
              <a:latin typeface="Arial" panose="020B0604020202020204" pitchFamily="34" charset="0"/>
              <a:ea typeface="Trebuchet MS"/>
              <a:cs typeface="Arial" panose="020B0604020202020204" pitchFamily="34" charset="0"/>
              <a:sym typeface="Trebuchet M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prstGeom prst="rect">
            <a:avLst/>
          </a:prstGeom>
          <a:noFill/>
          <a:ln>
            <a:noFill/>
          </a:ln>
        </p:spPr>
        <p:txBody>
          <a:bodyPr lIns="91425" tIns="45700" rIns="91425" bIns="45700" anchor="b" anchorCtr="0">
            <a:noAutofit/>
          </a:bodyPr>
          <a:lstStyle/>
          <a:p>
            <a:pPr lvl="0">
              <a:spcBef>
                <a:spcPts val="0"/>
              </a:spcBef>
              <a:buSzPct val="25000"/>
            </a:pPr>
            <a:r>
              <a:rPr lang="en-US" sz="3800" dirty="0">
                <a:solidFill>
                  <a:srgbClr val="001D4D"/>
                </a:solidFill>
                <a:latin typeface="Trebuchet MS"/>
                <a:ea typeface="Trebuchet MS"/>
                <a:cs typeface="Trebuchet MS"/>
                <a:sym typeface="Trebuchet MS"/>
              </a:rPr>
              <a:t>User Story</a:t>
            </a:r>
            <a:r>
              <a:rPr lang="en-US" sz="4000" dirty="0"/>
              <a:t> </a:t>
            </a:r>
            <a:r>
              <a:rPr lang="en-US" dirty="0"/>
              <a:t>#4</a:t>
            </a:r>
          </a:p>
        </p:txBody>
      </p:sp>
      <p:sp>
        <p:nvSpPr>
          <p:cNvPr id="222" name="Shape 222"/>
          <p:cNvSpPr txBox="1">
            <a:spLocks noGrp="1"/>
          </p:cNvSpPr>
          <p:nvPr>
            <p:ph idx="1"/>
          </p:nvPr>
        </p:nvSpPr>
        <p:spPr>
          <a:prstGeom prst="rect">
            <a:avLst/>
          </a:prstGeom>
          <a:noFill/>
          <a:ln>
            <a:noFill/>
          </a:ln>
        </p:spPr>
        <p:txBody>
          <a:bodyPr lIns="91425" tIns="45700" rIns="91425" bIns="45700" anchor="t" anchorCtr="0">
            <a:noAutofit/>
          </a:bodyPr>
          <a:lstStyle/>
          <a:p>
            <a:r>
              <a:rPr lang="en-US" sz="2400" b="1" dirty="0">
                <a:solidFill>
                  <a:schemeClr val="tx1"/>
                </a:solidFill>
                <a:latin typeface="Arial" panose="020B0604020202020204" pitchFamily="34" charset="0"/>
                <a:cs typeface="Arial" panose="020B0604020202020204" pitchFamily="34" charset="0"/>
              </a:rPr>
              <a:t>User Story #719: Installing Django on Ubuntu server</a:t>
            </a:r>
          </a:p>
          <a:p>
            <a:r>
              <a:rPr lang="en-US" sz="2400" dirty="0">
                <a:solidFill>
                  <a:schemeClr val="tx1"/>
                </a:solidFill>
                <a:latin typeface="Arial" panose="020B0604020202020204" pitchFamily="34" charset="0"/>
                <a:cs typeface="Arial" panose="020B0604020202020204" pitchFamily="34" charset="0"/>
              </a:rPr>
              <a:t>As a developer I need to install a Django server on FIU Ubuntu server and run sample Django app that we have created from the Django server</a:t>
            </a:r>
            <a:endParaRPr lang="en-US" sz="2400" b="1" dirty="0">
              <a:solidFill>
                <a:schemeClr val="tx1"/>
              </a:solidFill>
              <a:latin typeface="Arial" panose="020B0604020202020204" pitchFamily="34" charset="0"/>
              <a:cs typeface="Arial" panose="020B0604020202020204" pitchFamily="34" charset="0"/>
            </a:endParaRPr>
          </a:p>
          <a:p>
            <a:r>
              <a:rPr lang="en-US" sz="2400" b="1" dirty="0">
                <a:solidFill>
                  <a:schemeClr val="tx1"/>
                </a:solidFill>
                <a:latin typeface="Arial" panose="020B0604020202020204" pitchFamily="34" charset="0"/>
                <a:cs typeface="Arial" panose="020B0604020202020204" pitchFamily="34" charset="0"/>
              </a:rPr>
              <a:t>Acceptance Criteria:</a:t>
            </a:r>
          </a:p>
          <a:p>
            <a:pPr lvl="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Login to the Django server.</a:t>
            </a:r>
            <a:endParaRPr lang="en-US" sz="2400" b="1" dirty="0">
              <a:solidFill>
                <a:schemeClr val="tx1"/>
              </a:solidFill>
              <a:latin typeface="Arial" panose="020B0604020202020204" pitchFamily="34" charset="0"/>
              <a:cs typeface="Arial" panose="020B0604020202020204" pitchFamily="34" charset="0"/>
            </a:endParaRPr>
          </a:p>
          <a:p>
            <a:pPr lvl="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Install Python pip and Django on the server.</a:t>
            </a:r>
            <a:endParaRPr lang="en-US" sz="2400" b="1" dirty="0">
              <a:solidFill>
                <a:schemeClr val="tx1"/>
              </a:solidFill>
              <a:latin typeface="Arial" panose="020B0604020202020204" pitchFamily="34" charset="0"/>
              <a:cs typeface="Arial" panose="020B0604020202020204" pitchFamily="34" charset="0"/>
            </a:endParaRPr>
          </a:p>
          <a:p>
            <a:pPr lvl="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Run sample Django App that we have created from the Django server</a:t>
            </a:r>
            <a:endParaRPr lang="en-US" sz="2400" b="1" dirty="0">
              <a:solidFill>
                <a:schemeClr val="tx1"/>
              </a:solidFill>
              <a:latin typeface="Arial" panose="020B0604020202020204" pitchFamily="34" charset="0"/>
              <a:cs typeface="Arial" panose="020B0604020202020204" pitchFamily="34" charset="0"/>
            </a:endParaRPr>
          </a:p>
          <a:p>
            <a:pPr marL="0" marR="0" lvl="0" indent="0" algn="l" rtl="0">
              <a:spcBef>
                <a:spcPts val="2000"/>
              </a:spcBef>
              <a:spcAft>
                <a:spcPts val="0"/>
              </a:spcAft>
              <a:buNone/>
            </a:pPr>
            <a:endParaRPr sz="2400" b="0" i="0" u="none" strike="noStrike" cap="none" dirty="0">
              <a:solidFill>
                <a:schemeClr val="tx1"/>
              </a:solidFill>
              <a:latin typeface="Arial" panose="020B0604020202020204" pitchFamily="34" charset="0"/>
              <a:ea typeface="Trebuchet MS"/>
              <a:cs typeface="Arial" panose="020B0604020202020204" pitchFamily="34" charset="0"/>
              <a:sym typeface="Trebuchet M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prstGeom prst="rect">
            <a:avLst/>
          </a:prstGeom>
          <a:noFill/>
          <a:ln>
            <a:noFill/>
          </a:ln>
        </p:spPr>
        <p:txBody>
          <a:bodyPr lIns="91425" tIns="45700" rIns="91425" bIns="45700" anchor="b" anchorCtr="0">
            <a:noAutofit/>
          </a:bodyPr>
          <a:lstStyle/>
          <a:p>
            <a:pPr lvl="0">
              <a:spcBef>
                <a:spcPts val="0"/>
              </a:spcBef>
              <a:buSzPct val="25000"/>
            </a:pPr>
            <a:r>
              <a:rPr lang="en-US" sz="3800" dirty="0">
                <a:solidFill>
                  <a:srgbClr val="001D4D"/>
                </a:solidFill>
                <a:latin typeface="Trebuchet MS"/>
                <a:ea typeface="Trebuchet MS"/>
                <a:cs typeface="Trebuchet MS"/>
                <a:sym typeface="Trebuchet MS"/>
              </a:rPr>
              <a:t>User Story</a:t>
            </a:r>
            <a:r>
              <a:rPr lang="en-US" sz="4000" dirty="0"/>
              <a:t> </a:t>
            </a:r>
            <a:r>
              <a:rPr lang="en-US" dirty="0"/>
              <a:t>#5</a:t>
            </a:r>
          </a:p>
        </p:txBody>
      </p:sp>
      <p:sp>
        <p:nvSpPr>
          <p:cNvPr id="229" name="Shape 229"/>
          <p:cNvSpPr txBox="1">
            <a:spLocks noGrp="1"/>
          </p:cNvSpPr>
          <p:nvPr>
            <p:ph idx="1"/>
          </p:nvPr>
        </p:nvSpPr>
        <p:spPr>
          <a:prstGeom prst="rect">
            <a:avLst/>
          </a:prstGeom>
          <a:noFill/>
          <a:ln>
            <a:noFill/>
          </a:ln>
        </p:spPr>
        <p:txBody>
          <a:bodyPr lIns="91425" tIns="45700" rIns="91425" bIns="45700" anchor="t" anchorCtr="0">
            <a:noAutofit/>
          </a:bodyPr>
          <a:lstStyle/>
          <a:p>
            <a:r>
              <a:rPr lang="en-US" sz="2400" b="1" dirty="0">
                <a:solidFill>
                  <a:schemeClr val="tx1"/>
                </a:solidFill>
                <a:latin typeface="Arial" panose="020B0604020202020204" pitchFamily="34" charset="0"/>
                <a:cs typeface="Arial" panose="020B0604020202020204" pitchFamily="34" charset="0"/>
              </a:rPr>
              <a:t>User Story #718: Learn HTML, CSS, JavaScript and AngularJS.</a:t>
            </a:r>
            <a:endParaRPr lang="en-US" sz="2400" dirty="0">
              <a:solidFill>
                <a:schemeClr val="tx1"/>
              </a:solidFill>
              <a:latin typeface="Arial" panose="020B0604020202020204" pitchFamily="34" charset="0"/>
              <a:cs typeface="Arial" panose="020B0604020202020204" pitchFamily="34" charset="0"/>
            </a:endParaRPr>
          </a:p>
          <a:p>
            <a:r>
              <a:rPr lang="en-US" sz="2400" dirty="0">
                <a:solidFill>
                  <a:schemeClr val="tx1"/>
                </a:solidFill>
                <a:latin typeface="Arial" panose="020B0604020202020204" pitchFamily="34" charset="0"/>
                <a:cs typeface="Arial" panose="020B0604020202020204" pitchFamily="34" charset="0"/>
              </a:rPr>
              <a:t>As a developer I need to learn HTML, CSS, JavaScript and AngularJS</a:t>
            </a:r>
          </a:p>
          <a:p>
            <a:r>
              <a:rPr lang="en-US" sz="2400" b="1" dirty="0">
                <a:solidFill>
                  <a:schemeClr val="tx1"/>
                </a:solidFill>
                <a:latin typeface="Arial" panose="020B0604020202020204" pitchFamily="34" charset="0"/>
                <a:cs typeface="Arial" panose="020B0604020202020204" pitchFamily="34" charset="0"/>
              </a:rPr>
              <a:t>Acceptance Criteria</a:t>
            </a:r>
            <a:r>
              <a:rPr lang="en-US" sz="2400" b="1" i="1" dirty="0">
                <a:solidFill>
                  <a:schemeClr val="tx1"/>
                </a:solidFill>
                <a:latin typeface="Arial" panose="020B0604020202020204" pitchFamily="34" charset="0"/>
                <a:cs typeface="Arial" panose="020B0604020202020204" pitchFamily="34" charset="0"/>
              </a:rPr>
              <a:t>:</a:t>
            </a:r>
          </a:p>
          <a:p>
            <a:pPr lvl="0"/>
            <a:r>
              <a:rPr lang="en-US" sz="2400" dirty="0">
                <a:solidFill>
                  <a:schemeClr val="tx1"/>
                </a:solidFill>
                <a:latin typeface="Arial" panose="020B0604020202020204" pitchFamily="34" charset="0"/>
                <a:cs typeface="Arial" panose="020B0604020202020204" pitchFamily="34" charset="0"/>
              </a:rPr>
              <a:t>Learn HTML and CSS.</a:t>
            </a:r>
          </a:p>
          <a:p>
            <a:pPr lvl="0"/>
            <a:r>
              <a:rPr lang="en-US" sz="2400" dirty="0">
                <a:solidFill>
                  <a:schemeClr val="tx1"/>
                </a:solidFill>
                <a:latin typeface="Arial" panose="020B0604020202020204" pitchFamily="34" charset="0"/>
                <a:cs typeface="Arial" panose="020B0604020202020204" pitchFamily="34" charset="0"/>
              </a:rPr>
              <a:t>Learn JavaScript</a:t>
            </a:r>
          </a:p>
          <a:p>
            <a:pPr lvl="0"/>
            <a:r>
              <a:rPr lang="en-US" sz="2400" dirty="0">
                <a:solidFill>
                  <a:schemeClr val="tx1"/>
                </a:solidFill>
                <a:latin typeface="Arial" panose="020B0604020202020204" pitchFamily="34" charset="0"/>
                <a:cs typeface="Arial" panose="020B0604020202020204" pitchFamily="34" charset="0"/>
              </a:rPr>
              <a:t>Learn AngularJS.</a:t>
            </a:r>
          </a:p>
          <a:p>
            <a:pPr marL="0" marR="0" lvl="0" indent="0" algn="l" rtl="0">
              <a:spcBef>
                <a:spcPts val="2000"/>
              </a:spcBef>
              <a:spcAft>
                <a:spcPts val="0"/>
              </a:spcAft>
              <a:buNone/>
            </a:pPr>
            <a:endParaRPr sz="2200" b="0" i="0" u="none" strike="noStrike" cap="none" dirty="0">
              <a:solidFill>
                <a:schemeClr val="tx1"/>
              </a:solidFill>
              <a:latin typeface="Arial" panose="020B0604020202020204" pitchFamily="34" charset="0"/>
              <a:ea typeface="Trebuchet MS"/>
              <a:cs typeface="Arial" panose="020B0604020202020204" pitchFamily="34" charset="0"/>
              <a:sym typeface="Trebuchet M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1D4D"/>
                </a:solidFill>
                <a:latin typeface="Trebuchet MS"/>
                <a:ea typeface="Trebuchet MS"/>
                <a:cs typeface="Trebuchet MS"/>
                <a:sym typeface="Trebuchet MS"/>
              </a:rPr>
              <a:t>User Story</a:t>
            </a:r>
            <a:r>
              <a:rPr lang="en-US" dirty="0"/>
              <a:t> #6</a:t>
            </a:r>
          </a:p>
        </p:txBody>
      </p:sp>
      <p:sp>
        <p:nvSpPr>
          <p:cNvPr id="3" name="Content Placeholder 2"/>
          <p:cNvSpPr>
            <a:spLocks noGrp="1"/>
          </p:cNvSpPr>
          <p:nvPr>
            <p:ph idx="1"/>
          </p:nvPr>
        </p:nvSpPr>
        <p:spPr/>
        <p:txBody>
          <a:bodyPr>
            <a:normAutofit/>
          </a:bodyPr>
          <a:lstStyle/>
          <a:p>
            <a:r>
              <a:rPr lang="en-US" sz="2400" b="1" dirty="0">
                <a:solidFill>
                  <a:schemeClr val="tx1"/>
                </a:solidFill>
                <a:latin typeface="Arial" panose="020B0604020202020204" pitchFamily="34" charset="0"/>
                <a:cs typeface="Arial" panose="020B0604020202020204" pitchFamily="34" charset="0"/>
              </a:rPr>
              <a:t>User Story #726: Setting up Ionic Environment</a:t>
            </a:r>
            <a:r>
              <a:rPr lang="en-US" sz="2400" b="1" dirty="0" smtClean="0">
                <a:solidFill>
                  <a:schemeClr val="tx1"/>
                </a:solidFill>
                <a:latin typeface="Arial" panose="020B0604020202020204" pitchFamily="34" charset="0"/>
                <a:cs typeface="Arial" panose="020B0604020202020204" pitchFamily="34" charset="0"/>
              </a:rPr>
              <a:t>.</a:t>
            </a:r>
            <a:endParaRPr lang="en-US" sz="2400" dirty="0">
              <a:solidFill>
                <a:schemeClr val="tx1"/>
              </a:solidFill>
              <a:latin typeface="Arial" panose="020B0604020202020204" pitchFamily="34" charset="0"/>
              <a:cs typeface="Arial" panose="020B0604020202020204" pitchFamily="34" charset="0"/>
            </a:endParaRPr>
          </a:p>
          <a:p>
            <a:r>
              <a:rPr lang="en-US" sz="2400" dirty="0">
                <a:solidFill>
                  <a:schemeClr val="tx1"/>
                </a:solidFill>
                <a:latin typeface="Arial" panose="020B0604020202020204" pitchFamily="34" charset="0"/>
                <a:cs typeface="Arial" panose="020B0604020202020204" pitchFamily="34" charset="0"/>
              </a:rPr>
              <a:t>As a Developer I need to setup Ionic Environment.</a:t>
            </a:r>
          </a:p>
          <a:p>
            <a:r>
              <a:rPr lang="en-US" sz="2400" dirty="0">
                <a:solidFill>
                  <a:schemeClr val="tx1"/>
                </a:solidFill>
                <a:latin typeface="Arial" panose="020B0604020202020204" pitchFamily="34" charset="0"/>
                <a:cs typeface="Arial" panose="020B0604020202020204" pitchFamily="34" charset="0"/>
              </a:rPr>
              <a:t> </a:t>
            </a:r>
          </a:p>
          <a:p>
            <a:r>
              <a:rPr lang="en-US" sz="2400" b="1" i="1" dirty="0">
                <a:solidFill>
                  <a:schemeClr val="tx1"/>
                </a:solidFill>
                <a:latin typeface="Arial" panose="020B0604020202020204" pitchFamily="34" charset="0"/>
                <a:cs typeface="Arial" panose="020B0604020202020204" pitchFamily="34" charset="0"/>
              </a:rPr>
              <a:t>Acceptance Criteria:</a:t>
            </a:r>
          </a:p>
          <a:p>
            <a:pPr lvl="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Install Node.js</a:t>
            </a:r>
          </a:p>
          <a:p>
            <a:pPr lvl="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Install </a:t>
            </a:r>
            <a:r>
              <a:rPr lang="en-US" sz="2400" dirty="0" err="1">
                <a:solidFill>
                  <a:schemeClr val="tx1"/>
                </a:solidFill>
                <a:latin typeface="Arial" panose="020B0604020202020204" pitchFamily="34" charset="0"/>
                <a:cs typeface="Arial" panose="020B0604020202020204" pitchFamily="34" charset="0"/>
              </a:rPr>
              <a:t>cordova</a:t>
            </a:r>
            <a:r>
              <a:rPr lang="en-US" sz="2400" dirty="0">
                <a:solidFill>
                  <a:schemeClr val="tx1"/>
                </a:solidFill>
                <a:latin typeface="Arial" panose="020B0604020202020204" pitchFamily="34" charset="0"/>
                <a:cs typeface="Arial" panose="020B0604020202020204" pitchFamily="34" charset="0"/>
              </a:rPr>
              <a:t> and ionic command line tools.</a:t>
            </a:r>
          </a:p>
          <a:p>
            <a:pPr lvl="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Install </a:t>
            </a:r>
            <a:r>
              <a:rPr lang="en-US" sz="2400" dirty="0" err="1">
                <a:solidFill>
                  <a:schemeClr val="tx1"/>
                </a:solidFill>
                <a:latin typeface="Arial" panose="020B0604020202020204" pitchFamily="34" charset="0"/>
                <a:cs typeface="Arial" panose="020B0604020202020204" pitchFamily="34" charset="0"/>
              </a:rPr>
              <a:t>webstorm</a:t>
            </a:r>
            <a:r>
              <a:rPr lang="en-US" sz="2400" dirty="0">
                <a:solidFill>
                  <a:schemeClr val="tx1"/>
                </a:solidFill>
                <a:latin typeface="Arial" panose="020B0604020202020204" pitchFamily="34" charset="0"/>
                <a:cs typeface="Arial" panose="020B0604020202020204" pitchFamily="34" charset="0"/>
              </a:rPr>
              <a:t> IDE.</a:t>
            </a:r>
          </a:p>
          <a:p>
            <a:endParaRPr lang="en-US" sz="2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31221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1D4D"/>
                </a:solidFill>
                <a:latin typeface="Trebuchet MS"/>
                <a:ea typeface="Trebuchet MS"/>
                <a:cs typeface="Trebuchet MS"/>
                <a:sym typeface="Trebuchet MS"/>
              </a:rPr>
              <a:t>User Story</a:t>
            </a:r>
            <a:r>
              <a:rPr lang="en-US" dirty="0"/>
              <a:t> #7</a:t>
            </a:r>
          </a:p>
        </p:txBody>
      </p:sp>
      <p:sp>
        <p:nvSpPr>
          <p:cNvPr id="3" name="Content Placeholder 2"/>
          <p:cNvSpPr>
            <a:spLocks noGrp="1"/>
          </p:cNvSpPr>
          <p:nvPr>
            <p:ph idx="1"/>
          </p:nvPr>
        </p:nvSpPr>
        <p:spPr/>
        <p:txBody>
          <a:bodyPr>
            <a:noAutofit/>
          </a:bodyPr>
          <a:lstStyle/>
          <a:p>
            <a:endParaRPr lang="en-US" sz="2400" b="1" dirty="0">
              <a:solidFill>
                <a:schemeClr val="tx1"/>
              </a:solidFill>
              <a:latin typeface="Arial" panose="020B0604020202020204" pitchFamily="34" charset="0"/>
              <a:cs typeface="Arial" panose="020B0604020202020204" pitchFamily="34" charset="0"/>
            </a:endParaRPr>
          </a:p>
          <a:p>
            <a:r>
              <a:rPr lang="en-US" sz="2400" b="1" dirty="0">
                <a:solidFill>
                  <a:schemeClr val="tx1"/>
                </a:solidFill>
                <a:latin typeface="Arial" panose="020B0604020202020204" pitchFamily="34" charset="0"/>
                <a:cs typeface="Arial" panose="020B0604020202020204" pitchFamily="34" charset="0"/>
              </a:rPr>
              <a:t>User Story #720: Upload a picture to the server and set as wallpaper.</a:t>
            </a:r>
            <a:endParaRPr lang="en-US" sz="2400" dirty="0">
              <a:solidFill>
                <a:schemeClr val="tx1"/>
              </a:solidFill>
              <a:latin typeface="Arial" panose="020B0604020202020204" pitchFamily="34" charset="0"/>
              <a:cs typeface="Arial" panose="020B0604020202020204" pitchFamily="34" charset="0"/>
            </a:endParaRPr>
          </a:p>
          <a:p>
            <a:r>
              <a:rPr lang="en-US" sz="2400" b="1" dirty="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As a user I need to upload a picture to the server, the server generates a configuration file to set the file, changing wallpaper of the device.</a:t>
            </a:r>
          </a:p>
          <a:p>
            <a:r>
              <a:rPr lang="en-US" sz="2400" b="1" dirty="0">
                <a:solidFill>
                  <a:schemeClr val="tx1"/>
                </a:solidFill>
                <a:latin typeface="Arial" panose="020B0604020202020204" pitchFamily="34" charset="0"/>
                <a:cs typeface="Arial" panose="020B0604020202020204" pitchFamily="34" charset="0"/>
              </a:rPr>
              <a:t> </a:t>
            </a:r>
            <a:endParaRPr lang="en-US" sz="2400" dirty="0">
              <a:solidFill>
                <a:schemeClr val="tx1"/>
              </a:solidFill>
              <a:latin typeface="Arial" panose="020B0604020202020204" pitchFamily="34" charset="0"/>
              <a:cs typeface="Arial" panose="020B0604020202020204" pitchFamily="34" charset="0"/>
            </a:endParaRPr>
          </a:p>
          <a:p>
            <a:r>
              <a:rPr lang="en-US" sz="2400" b="1" dirty="0">
                <a:solidFill>
                  <a:schemeClr val="tx1"/>
                </a:solidFill>
                <a:latin typeface="Arial" panose="020B0604020202020204" pitchFamily="34" charset="0"/>
                <a:cs typeface="Arial" panose="020B0604020202020204" pitchFamily="34" charset="0"/>
              </a:rPr>
              <a:t>Acceptance Criteria:</a:t>
            </a:r>
            <a:endParaRPr lang="en-US" sz="2400" dirty="0">
              <a:solidFill>
                <a:schemeClr val="tx1"/>
              </a:solidFill>
              <a:latin typeface="Arial" panose="020B0604020202020204" pitchFamily="34" charset="0"/>
              <a:cs typeface="Arial" panose="020B0604020202020204" pitchFamily="34" charset="0"/>
            </a:endParaRPr>
          </a:p>
          <a:p>
            <a:pPr lvl="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Upload an image to the server.</a:t>
            </a:r>
          </a:p>
        </p:txBody>
      </p:sp>
    </p:spTree>
    <p:extLst>
      <p:ext uri="{BB962C8B-B14F-4D97-AF65-F5344CB8AC3E}">
        <p14:creationId xmlns:p14="http://schemas.microsoft.com/office/powerpoint/2010/main" val="26650342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1D4D"/>
                </a:solidFill>
                <a:latin typeface="Trebuchet MS"/>
                <a:ea typeface="Trebuchet MS"/>
                <a:cs typeface="Trebuchet MS"/>
                <a:sym typeface="Trebuchet MS"/>
              </a:rPr>
              <a:t>User Story</a:t>
            </a:r>
            <a:r>
              <a:rPr lang="en-US" dirty="0"/>
              <a:t> #7</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Server should generate a configuration file to set the picture as wallpaper of the device.</a:t>
            </a:r>
          </a:p>
          <a:p>
            <a:pPr lvl="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The device consumes the file, changing the wallpaper of the device.</a:t>
            </a:r>
          </a:p>
          <a:p>
            <a:r>
              <a:rPr lang="en-US" sz="2400" dirty="0">
                <a:solidFill>
                  <a:schemeClr val="tx1"/>
                </a:solidFill>
                <a:latin typeface="Arial" panose="020B0604020202020204" pitchFamily="34" charset="0"/>
                <a:cs typeface="Arial" panose="020B0604020202020204" pitchFamily="34" charset="0"/>
              </a:rPr>
              <a:t> </a:t>
            </a:r>
          </a:p>
          <a:p>
            <a:r>
              <a:rPr lang="en-US" sz="2400" b="1" i="1" dirty="0">
                <a:solidFill>
                  <a:schemeClr val="tx1"/>
                </a:solidFill>
                <a:latin typeface="Arial" panose="020B0604020202020204" pitchFamily="34" charset="0"/>
                <a:cs typeface="Arial" panose="020B0604020202020204" pitchFamily="34" charset="0"/>
              </a:rPr>
              <a:t>Related Tasks:</a:t>
            </a:r>
          </a:p>
          <a:p>
            <a:pP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 Research on .</a:t>
            </a:r>
            <a:r>
              <a:rPr lang="en-US" sz="2400" dirty="0" err="1">
                <a:solidFill>
                  <a:schemeClr val="tx1"/>
                </a:solidFill>
                <a:latin typeface="Arial" panose="020B0604020202020204" pitchFamily="34" charset="0"/>
                <a:cs typeface="Arial" panose="020B0604020202020204" pitchFamily="34" charset="0"/>
              </a:rPr>
              <a:t>mobileconfig</a:t>
            </a:r>
            <a:r>
              <a:rPr lang="en-US" sz="2400" dirty="0">
                <a:solidFill>
                  <a:schemeClr val="tx1"/>
                </a:solidFill>
                <a:latin typeface="Arial" panose="020B0604020202020204" pitchFamily="34" charset="0"/>
                <a:cs typeface="Arial" panose="020B0604020202020204" pitchFamily="34" charset="0"/>
              </a:rPr>
              <a:t> files.</a:t>
            </a:r>
          </a:p>
          <a:p>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33500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1D4D"/>
                </a:solidFill>
                <a:latin typeface="Trebuchet MS"/>
                <a:ea typeface="Trebuchet MS"/>
                <a:cs typeface="Trebuchet MS"/>
                <a:sym typeface="Trebuchet MS"/>
              </a:rPr>
              <a:t>User Story</a:t>
            </a:r>
            <a:r>
              <a:rPr lang="en-US" dirty="0"/>
              <a:t> #8</a:t>
            </a:r>
          </a:p>
        </p:txBody>
      </p:sp>
      <p:sp>
        <p:nvSpPr>
          <p:cNvPr id="3" name="Content Placeholder 2"/>
          <p:cNvSpPr>
            <a:spLocks noGrp="1"/>
          </p:cNvSpPr>
          <p:nvPr>
            <p:ph idx="1"/>
          </p:nvPr>
        </p:nvSpPr>
        <p:spPr/>
        <p:txBody>
          <a:bodyPr>
            <a:noAutofit/>
          </a:bodyPr>
          <a:lstStyle/>
          <a:p>
            <a:pPr marL="0" indent="0">
              <a:buNone/>
            </a:pPr>
            <a:r>
              <a:rPr lang="en-US" sz="2400" b="1" dirty="0">
                <a:solidFill>
                  <a:schemeClr val="tx1"/>
                </a:solidFill>
                <a:latin typeface="Arial" panose="020B0604020202020204" pitchFamily="34" charset="0"/>
                <a:cs typeface="Arial" panose="020B0604020202020204" pitchFamily="34" charset="0"/>
              </a:rPr>
              <a:t>User Story #721: Fetch contacts from device contacts and add contact.</a:t>
            </a:r>
            <a:endParaRPr lang="en-US" sz="2400" dirty="0">
              <a:solidFill>
                <a:schemeClr val="tx1"/>
              </a:solidFill>
              <a:latin typeface="Arial" panose="020B0604020202020204" pitchFamily="34" charset="0"/>
              <a:cs typeface="Arial" panose="020B0604020202020204" pitchFamily="34" charset="0"/>
            </a:endParaRPr>
          </a:p>
          <a:p>
            <a:r>
              <a:rPr lang="en-US" sz="2400" dirty="0">
                <a:solidFill>
                  <a:schemeClr val="tx1"/>
                </a:solidFill>
                <a:latin typeface="Arial" panose="020B0604020202020204" pitchFamily="34" charset="0"/>
                <a:cs typeface="Arial" panose="020B0604020202020204" pitchFamily="34" charset="0"/>
              </a:rPr>
              <a:t>Develop an app that fetch and display the contacts from the mobile device contacts and add contact from the app.</a:t>
            </a:r>
          </a:p>
          <a:p>
            <a:endParaRPr lang="en-US" sz="2400" b="1" i="1" dirty="0">
              <a:solidFill>
                <a:schemeClr val="tx1"/>
              </a:solidFill>
              <a:latin typeface="Arial" panose="020B0604020202020204" pitchFamily="34" charset="0"/>
              <a:cs typeface="Arial" panose="020B0604020202020204" pitchFamily="34" charset="0"/>
            </a:endParaRPr>
          </a:p>
          <a:p>
            <a:r>
              <a:rPr lang="en-US" sz="2400" b="1" i="1" dirty="0">
                <a:solidFill>
                  <a:schemeClr val="tx1"/>
                </a:solidFill>
                <a:latin typeface="Arial" panose="020B0604020202020204" pitchFamily="34" charset="0"/>
                <a:cs typeface="Arial" panose="020B0604020202020204" pitchFamily="34" charset="0"/>
              </a:rPr>
              <a:t>Acceptance Criteria:</a:t>
            </a:r>
          </a:p>
          <a:p>
            <a:pP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Fetch and display the contacts.</a:t>
            </a:r>
          </a:p>
          <a:p>
            <a:pP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Add contact to the mobile device.</a:t>
            </a:r>
          </a:p>
          <a:p>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4330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1D4D"/>
                </a:solidFill>
                <a:latin typeface="Trebuchet MS"/>
                <a:ea typeface="Trebuchet MS"/>
                <a:cs typeface="Trebuchet MS"/>
                <a:sym typeface="Trebuchet MS"/>
              </a:rPr>
              <a:t>Project definition</a:t>
            </a:r>
            <a:endParaRPr lang="en-US" dirty="0"/>
          </a:p>
        </p:txBody>
      </p:sp>
      <p:sp>
        <p:nvSpPr>
          <p:cNvPr id="3" name="Content Placeholder 2"/>
          <p:cNvSpPr>
            <a:spLocks noGrp="1"/>
          </p:cNvSpPr>
          <p:nvPr>
            <p:ph idx="1"/>
          </p:nvPr>
        </p:nvSpPr>
        <p:spPr>
          <a:xfrm>
            <a:off x="676895" y="2047164"/>
            <a:ext cx="7944592" cy="3821930"/>
          </a:xfrm>
        </p:spPr>
        <p:txBody>
          <a:bodyPr>
            <a:normAutofit/>
          </a:bodyPr>
          <a:lstStyle/>
          <a:p>
            <a:pPr algn="just">
              <a:lnSpc>
                <a:spcPct val="100000"/>
              </a:lnSpc>
              <a:spcBef>
                <a:spcPts val="0"/>
              </a:spcBef>
              <a:spcAft>
                <a:spcPts val="0"/>
              </a:spcAft>
              <a:buFont typeface="Arial" panose="020B0604020202020204" pitchFamily="34" charset="0"/>
              <a:buChar char="•"/>
            </a:pPr>
            <a:r>
              <a:rPr lang="en-US" sz="2300" dirty="0">
                <a:solidFill>
                  <a:schemeClr val="dk1"/>
                </a:solidFill>
                <a:latin typeface="Arial"/>
                <a:ea typeface="Arial"/>
                <a:cs typeface="Arial"/>
                <a:sym typeface="Arial"/>
              </a:rPr>
              <a:t>Addigy is a Mobile Device management System.</a:t>
            </a:r>
          </a:p>
          <a:p>
            <a:pPr algn="just">
              <a:lnSpc>
                <a:spcPct val="100000"/>
              </a:lnSpc>
              <a:spcBef>
                <a:spcPts val="0"/>
              </a:spcBef>
              <a:spcAft>
                <a:spcPts val="0"/>
              </a:spcAft>
              <a:buFont typeface="Arial" panose="020B0604020202020204" pitchFamily="34" charset="0"/>
              <a:buChar char="•"/>
            </a:pPr>
            <a:r>
              <a:rPr lang="en-US" sz="2300" dirty="0">
                <a:solidFill>
                  <a:schemeClr val="dk1"/>
                </a:solidFill>
                <a:latin typeface="Arial"/>
                <a:ea typeface="Arial"/>
                <a:cs typeface="Arial"/>
                <a:sym typeface="Arial"/>
              </a:rPr>
              <a:t>The purpose of the project is to create a system able to  remotely monitor and apply configurations to mobile devices(IOS and Android).</a:t>
            </a:r>
          </a:p>
          <a:p>
            <a:pPr algn="just">
              <a:lnSpc>
                <a:spcPct val="100000"/>
              </a:lnSpc>
              <a:spcBef>
                <a:spcPts val="0"/>
              </a:spcBef>
              <a:spcAft>
                <a:spcPts val="0"/>
              </a:spcAft>
              <a:buFont typeface="Arial" panose="020B0604020202020204" pitchFamily="34" charset="0"/>
              <a:buChar char="•"/>
            </a:pPr>
            <a:r>
              <a:rPr lang="en-US" sz="2300" dirty="0">
                <a:solidFill>
                  <a:schemeClr val="dk1"/>
                </a:solidFill>
                <a:latin typeface="Arial"/>
                <a:ea typeface="Arial"/>
                <a:cs typeface="Arial"/>
                <a:sym typeface="Arial"/>
              </a:rPr>
              <a:t>The project consists of two mobile applications (one for android and one for iOS) that communicate to a web service to report monitoring data and retrieve configurations.</a:t>
            </a:r>
          </a:p>
          <a:p>
            <a:pPr algn="just">
              <a:lnSpc>
                <a:spcPct val="100000"/>
              </a:lnSpc>
              <a:spcBef>
                <a:spcPts val="0"/>
              </a:spcBef>
              <a:spcAft>
                <a:spcPts val="0"/>
              </a:spcAft>
              <a:buFont typeface="Arial" panose="020B0604020202020204" pitchFamily="34" charset="0"/>
              <a:buChar char="•"/>
            </a:pPr>
            <a:r>
              <a:rPr lang="en-US" sz="2300" dirty="0">
                <a:solidFill>
                  <a:schemeClr val="dk1"/>
                </a:solidFill>
                <a:latin typeface="Arial"/>
                <a:ea typeface="Arial"/>
                <a:cs typeface="Arial"/>
                <a:sym typeface="Arial"/>
              </a:rPr>
              <a:t>It will also need a website component where an administrator can see the monitoring data and setup configurations</a:t>
            </a:r>
            <a:r>
              <a:rPr lang="en-US" sz="2300" dirty="0">
                <a:solidFill>
                  <a:srgbClr val="336699"/>
                </a:solidFill>
                <a:latin typeface="Arial"/>
                <a:ea typeface="Arial"/>
                <a:cs typeface="Arial"/>
                <a:sym typeface="Arial"/>
              </a:rPr>
              <a:t>.</a:t>
            </a:r>
          </a:p>
          <a:p>
            <a:pPr algn="just"/>
            <a:endParaRPr lang="en-US" sz="2300" dirty="0"/>
          </a:p>
        </p:txBody>
      </p:sp>
    </p:spTree>
    <p:extLst>
      <p:ext uri="{BB962C8B-B14F-4D97-AF65-F5344CB8AC3E}">
        <p14:creationId xmlns:p14="http://schemas.microsoft.com/office/powerpoint/2010/main" val="4528335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1D4D"/>
                </a:solidFill>
                <a:latin typeface="Trebuchet MS"/>
                <a:ea typeface="Trebuchet MS"/>
                <a:cs typeface="Trebuchet MS"/>
                <a:sym typeface="Trebuchet MS"/>
              </a:rPr>
              <a:t>User Story</a:t>
            </a:r>
            <a:r>
              <a:rPr lang="en-US" dirty="0"/>
              <a:t> #8</a:t>
            </a:r>
          </a:p>
        </p:txBody>
      </p:sp>
      <p:sp>
        <p:nvSpPr>
          <p:cNvPr id="3" name="Content Placeholder 2"/>
          <p:cNvSpPr>
            <a:spLocks noGrp="1"/>
          </p:cNvSpPr>
          <p:nvPr>
            <p:ph idx="1"/>
          </p:nvPr>
        </p:nvSpPr>
        <p:spPr/>
        <p:txBody>
          <a:bodyPr>
            <a:normAutofit/>
          </a:bodyPr>
          <a:lstStyle/>
          <a:p>
            <a:endParaRPr lang="en-US" sz="2400" b="1" i="1" dirty="0">
              <a:solidFill>
                <a:schemeClr val="tx1"/>
              </a:solidFill>
              <a:latin typeface="Arial" panose="020B0604020202020204" pitchFamily="34" charset="0"/>
              <a:cs typeface="Arial" panose="020B0604020202020204" pitchFamily="34" charset="0"/>
            </a:endParaRPr>
          </a:p>
          <a:p>
            <a:r>
              <a:rPr lang="en-US" sz="2400" b="1" i="1" dirty="0">
                <a:solidFill>
                  <a:schemeClr val="tx1"/>
                </a:solidFill>
                <a:latin typeface="Arial" panose="020B0604020202020204" pitchFamily="34" charset="0"/>
                <a:cs typeface="Arial" panose="020B0604020202020204" pitchFamily="34" charset="0"/>
              </a:rPr>
              <a:t>Related Tasks:</a:t>
            </a:r>
          </a:p>
          <a:p>
            <a:pPr lvl="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Install android studio.</a:t>
            </a:r>
          </a:p>
          <a:p>
            <a:pPr lvl="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Create an android virtual device.</a:t>
            </a:r>
          </a:p>
          <a:p>
            <a:pPr lvl="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Research on </a:t>
            </a:r>
            <a:r>
              <a:rPr lang="en-US" sz="2400" dirty="0" err="1">
                <a:solidFill>
                  <a:schemeClr val="tx1"/>
                </a:solidFill>
                <a:latin typeface="Arial" panose="020B0604020202020204" pitchFamily="34" charset="0"/>
                <a:cs typeface="Arial" panose="020B0604020202020204" pitchFamily="34" charset="0"/>
              </a:rPr>
              <a:t>Ngcordova</a:t>
            </a:r>
            <a:r>
              <a:rPr lang="en-US" sz="2400" dirty="0">
                <a:solidFill>
                  <a:schemeClr val="tx1"/>
                </a:solidFill>
                <a:latin typeface="Arial" panose="020B0604020202020204" pitchFamily="34" charset="0"/>
                <a:cs typeface="Arial" panose="020B0604020202020204" pitchFamily="34" charset="0"/>
              </a:rPr>
              <a:t> contacts plugin.</a:t>
            </a:r>
          </a:p>
          <a:p>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26353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1D4D"/>
                </a:solidFill>
                <a:latin typeface="Trebuchet MS"/>
                <a:ea typeface="Trebuchet MS"/>
                <a:cs typeface="Trebuchet MS"/>
                <a:sym typeface="Trebuchet MS"/>
              </a:rPr>
              <a:t>User Story</a:t>
            </a:r>
            <a:r>
              <a:rPr lang="en-US" dirty="0"/>
              <a:t> #9</a:t>
            </a:r>
          </a:p>
        </p:txBody>
      </p:sp>
      <p:sp>
        <p:nvSpPr>
          <p:cNvPr id="3" name="Content Placeholder 2"/>
          <p:cNvSpPr>
            <a:spLocks noGrp="1"/>
          </p:cNvSpPr>
          <p:nvPr>
            <p:ph idx="1"/>
          </p:nvPr>
        </p:nvSpPr>
        <p:spPr/>
        <p:txBody>
          <a:bodyPr>
            <a:normAutofit lnSpcReduction="10000"/>
          </a:bodyPr>
          <a:lstStyle/>
          <a:p>
            <a:endParaRPr lang="en-US" sz="2400" b="1" dirty="0">
              <a:solidFill>
                <a:schemeClr val="tx1"/>
              </a:solidFill>
              <a:latin typeface="Arial" panose="020B0604020202020204" pitchFamily="34" charset="0"/>
              <a:cs typeface="Arial" panose="020B0604020202020204" pitchFamily="34" charset="0"/>
            </a:endParaRPr>
          </a:p>
          <a:p>
            <a:r>
              <a:rPr lang="en-US" sz="2400" b="1" dirty="0">
                <a:solidFill>
                  <a:schemeClr val="tx1"/>
                </a:solidFill>
                <a:latin typeface="Arial" panose="020B0604020202020204" pitchFamily="34" charset="0"/>
                <a:cs typeface="Arial" panose="020B0604020202020204" pitchFamily="34" charset="0"/>
              </a:rPr>
              <a:t>User Story #722: Integrate Google Maps into ionic app.</a:t>
            </a:r>
          </a:p>
          <a:p>
            <a:r>
              <a:rPr lang="en-US" sz="2400" dirty="0">
                <a:solidFill>
                  <a:schemeClr val="tx1"/>
                </a:solidFill>
                <a:latin typeface="Arial" panose="020B0604020202020204" pitchFamily="34" charset="0"/>
                <a:cs typeface="Arial" panose="020B0604020202020204" pitchFamily="34" charset="0"/>
              </a:rPr>
              <a:t>Develop a hybrid app that integrates google maps into the app and which works on android and </a:t>
            </a:r>
            <a:r>
              <a:rPr lang="en-US" sz="2400" dirty="0" err="1">
                <a:solidFill>
                  <a:schemeClr val="tx1"/>
                </a:solidFill>
                <a:latin typeface="Arial" panose="020B0604020202020204" pitchFamily="34" charset="0"/>
                <a:cs typeface="Arial" panose="020B0604020202020204" pitchFamily="34" charset="0"/>
              </a:rPr>
              <a:t>ios</a:t>
            </a:r>
            <a:r>
              <a:rPr lang="en-US" sz="2400" dirty="0">
                <a:solidFill>
                  <a:schemeClr val="tx1"/>
                </a:solidFill>
                <a:latin typeface="Arial" panose="020B0604020202020204" pitchFamily="34" charset="0"/>
                <a:cs typeface="Arial" panose="020B0604020202020204" pitchFamily="34" charset="0"/>
              </a:rPr>
              <a:t> platforms.</a:t>
            </a:r>
          </a:p>
          <a:p>
            <a:endParaRPr lang="en-US" sz="2400" dirty="0">
              <a:solidFill>
                <a:schemeClr val="tx1"/>
              </a:solidFill>
              <a:latin typeface="Arial" panose="020B0604020202020204" pitchFamily="34" charset="0"/>
              <a:cs typeface="Arial" panose="020B0604020202020204" pitchFamily="34" charset="0"/>
            </a:endParaRPr>
          </a:p>
          <a:p>
            <a:r>
              <a:rPr lang="en-US" sz="2400" b="1" i="1" dirty="0">
                <a:solidFill>
                  <a:schemeClr val="tx1"/>
                </a:solidFill>
                <a:latin typeface="Arial" panose="020B0604020202020204" pitchFamily="34" charset="0"/>
                <a:cs typeface="Arial" panose="020B0604020202020204" pitchFamily="34" charset="0"/>
              </a:rPr>
              <a:t>Acceptance Criteria:</a:t>
            </a:r>
          </a:p>
          <a:p>
            <a:pPr lvl="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Integrate google maps into the app.</a:t>
            </a:r>
          </a:p>
          <a:p>
            <a:pPr lvl="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App should run on android and IOS platforms.</a:t>
            </a:r>
          </a:p>
          <a:p>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00420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1D4D"/>
                </a:solidFill>
                <a:latin typeface="Trebuchet MS"/>
                <a:ea typeface="Trebuchet MS"/>
                <a:cs typeface="Trebuchet MS"/>
                <a:sym typeface="Trebuchet MS"/>
              </a:rPr>
              <a:t>User Story</a:t>
            </a:r>
            <a:r>
              <a:rPr lang="en-US" dirty="0"/>
              <a:t> #9</a:t>
            </a:r>
          </a:p>
        </p:txBody>
      </p:sp>
      <p:sp>
        <p:nvSpPr>
          <p:cNvPr id="3" name="Content Placeholder 2"/>
          <p:cNvSpPr>
            <a:spLocks noGrp="1"/>
          </p:cNvSpPr>
          <p:nvPr>
            <p:ph idx="1"/>
          </p:nvPr>
        </p:nvSpPr>
        <p:spPr/>
        <p:txBody>
          <a:bodyPr>
            <a:normAutofit/>
          </a:bodyPr>
          <a:lstStyle/>
          <a:p>
            <a:endParaRPr lang="en-US" sz="2400" b="1" i="1" dirty="0">
              <a:solidFill>
                <a:schemeClr val="tx1"/>
              </a:solidFill>
              <a:latin typeface="Arial" panose="020B0604020202020204" pitchFamily="34" charset="0"/>
              <a:cs typeface="Arial" panose="020B0604020202020204" pitchFamily="34" charset="0"/>
            </a:endParaRPr>
          </a:p>
          <a:p>
            <a:r>
              <a:rPr lang="en-US" sz="2400" b="1" i="1" dirty="0">
                <a:solidFill>
                  <a:schemeClr val="tx1"/>
                </a:solidFill>
                <a:latin typeface="Arial" panose="020B0604020202020204" pitchFamily="34" charset="0"/>
                <a:cs typeface="Arial" panose="020B0604020202020204" pitchFamily="34" charset="0"/>
              </a:rPr>
              <a:t>Related Tasks:</a:t>
            </a:r>
          </a:p>
          <a:p>
            <a:pPr lvl="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Install android studio.</a:t>
            </a:r>
          </a:p>
          <a:p>
            <a:pPr lvl="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Create an android virtual device.</a:t>
            </a:r>
          </a:p>
          <a:p>
            <a:pPr lvl="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Research on Cordova google maps plugin.</a:t>
            </a:r>
          </a:p>
          <a:p>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57113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a:solidFill>
                  <a:srgbClr val="001D4D"/>
                </a:solidFill>
                <a:latin typeface="Trebuchet MS"/>
                <a:ea typeface="Trebuchet MS"/>
                <a:cs typeface="Trebuchet MS"/>
                <a:sym typeface="Trebuchet MS"/>
              </a:rPr>
              <a:t>Test Suites and Test Cases</a:t>
            </a:r>
          </a:p>
        </p:txBody>
      </p:sp>
      <p:sp>
        <p:nvSpPr>
          <p:cNvPr id="236" name="Shape 236"/>
          <p:cNvSpPr txBox="1">
            <a:spLocks noGrp="1"/>
          </p:cNvSpPr>
          <p:nvPr>
            <p:ph idx="1"/>
          </p:nvPr>
        </p:nvSpPr>
        <p:spPr>
          <a:xfrm>
            <a:off x="822959" y="2264228"/>
            <a:ext cx="7543801" cy="3604865"/>
          </a:xfrm>
          <a:prstGeom prst="rect">
            <a:avLst/>
          </a:prstGeom>
          <a:noFill/>
          <a:ln>
            <a:noFill/>
          </a:ln>
        </p:spPr>
        <p:txBody>
          <a:bodyPr lIns="91425" tIns="45700" rIns="91425" bIns="45700" anchor="t" anchorCtr="0">
            <a:noAutofit/>
          </a:bodyPr>
          <a:lstStyle/>
          <a:p>
            <a:pPr lvl="0"/>
            <a:r>
              <a:rPr lang="en-US" sz="2400" b="1" dirty="0" smtClean="0">
                <a:solidFill>
                  <a:schemeClr val="tx1"/>
                </a:solidFill>
                <a:latin typeface="Arial" panose="020B0604020202020204" pitchFamily="34" charset="0"/>
                <a:cs typeface="Arial" panose="020B0604020202020204" pitchFamily="34" charset="0"/>
              </a:rPr>
              <a:t>Purpose</a:t>
            </a:r>
            <a:r>
              <a:rPr lang="en-US" sz="2400" b="1" dirty="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User should be able to set an image from the gallery as the wallpaper.</a:t>
            </a:r>
          </a:p>
          <a:p>
            <a:pPr lvl="0"/>
            <a:r>
              <a:rPr lang="en-US" sz="2400" b="1" dirty="0">
                <a:solidFill>
                  <a:schemeClr val="tx1"/>
                </a:solidFill>
                <a:latin typeface="Arial" panose="020B0604020202020204" pitchFamily="34" charset="0"/>
                <a:cs typeface="Arial" panose="020B0604020202020204" pitchFamily="34" charset="0"/>
              </a:rPr>
              <a:t>Precondition: </a:t>
            </a:r>
            <a:r>
              <a:rPr lang="en-US" sz="2400" dirty="0">
                <a:solidFill>
                  <a:schemeClr val="tx1"/>
                </a:solidFill>
                <a:latin typeface="Arial" panose="020B0604020202020204" pitchFamily="34" charset="0"/>
                <a:cs typeface="Arial" panose="020B0604020202020204" pitchFamily="34" charset="0"/>
              </a:rPr>
              <a:t>User should go to the settings page and select ‘change </a:t>
            </a:r>
            <a:r>
              <a:rPr lang="en-US" sz="2400" dirty="0" smtClean="0">
                <a:solidFill>
                  <a:schemeClr val="tx1"/>
                </a:solidFill>
                <a:latin typeface="Arial" panose="020B0604020202020204" pitchFamily="34" charset="0"/>
                <a:cs typeface="Arial" panose="020B0604020202020204" pitchFamily="34" charset="0"/>
              </a:rPr>
              <a:t>background option</a:t>
            </a:r>
            <a:r>
              <a:rPr lang="en-US" sz="2400" dirty="0">
                <a:solidFill>
                  <a:schemeClr val="tx1"/>
                </a:solidFill>
                <a:latin typeface="Arial" panose="020B0604020202020204" pitchFamily="34" charset="0"/>
                <a:cs typeface="Arial" panose="020B0604020202020204" pitchFamily="34" charset="0"/>
              </a:rPr>
              <a:t>’.</a:t>
            </a:r>
          </a:p>
          <a:p>
            <a:pPr lvl="0"/>
            <a:r>
              <a:rPr lang="en-US" sz="2400" b="1" dirty="0">
                <a:solidFill>
                  <a:schemeClr val="tx1"/>
                </a:solidFill>
                <a:latin typeface="Arial" panose="020B0604020202020204" pitchFamily="34" charset="0"/>
                <a:cs typeface="Arial" panose="020B0604020202020204" pitchFamily="34" charset="0"/>
              </a:rPr>
              <a:t>Input: </a:t>
            </a:r>
            <a:r>
              <a:rPr lang="en-US" sz="2400" dirty="0">
                <a:solidFill>
                  <a:schemeClr val="tx1"/>
                </a:solidFill>
                <a:latin typeface="Arial" panose="020B0604020202020204" pitchFamily="34" charset="0"/>
                <a:cs typeface="Arial" panose="020B0604020202020204" pitchFamily="34" charset="0"/>
              </a:rPr>
              <a:t>User should select an image to set as background image.</a:t>
            </a:r>
          </a:p>
          <a:p>
            <a:pPr marL="282575" marR="0" lvl="0" indent="-282575" algn="l" rtl="0">
              <a:spcBef>
                <a:spcPts val="2000"/>
              </a:spcBef>
              <a:spcAft>
                <a:spcPts val="0"/>
              </a:spcAft>
              <a:buClr>
                <a:srgbClr val="001D4D"/>
              </a:buClr>
              <a:buSzPct val="100000"/>
              <a:buFont typeface="Noto Sans Symbols"/>
              <a:buChar char="●"/>
            </a:pPr>
            <a:endParaRPr sz="2400" b="0" i="0" u="none" strike="noStrike" cap="none" dirty="0">
              <a:solidFill>
                <a:schemeClr val="tx1"/>
              </a:solidFill>
              <a:latin typeface="Arial" panose="020B0604020202020204" pitchFamily="34" charset="0"/>
              <a:ea typeface="Trebuchet MS"/>
              <a:cs typeface="Arial" panose="020B0604020202020204" pitchFamily="34" charset="0"/>
              <a:sym typeface="Trebuchet M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1D4D"/>
                </a:solidFill>
                <a:latin typeface="Trebuchet MS"/>
                <a:ea typeface="Trebuchet MS"/>
                <a:cs typeface="Trebuchet MS"/>
                <a:sym typeface="Trebuchet MS"/>
              </a:rPr>
              <a:t>Test Suites and Test Cases</a:t>
            </a:r>
            <a:endParaRPr lang="en-US" dirty="0"/>
          </a:p>
        </p:txBody>
      </p:sp>
      <p:sp>
        <p:nvSpPr>
          <p:cNvPr id="3" name="Content Placeholder 2"/>
          <p:cNvSpPr>
            <a:spLocks noGrp="1"/>
          </p:cNvSpPr>
          <p:nvPr>
            <p:ph idx="1"/>
          </p:nvPr>
        </p:nvSpPr>
        <p:spPr>
          <a:xfrm>
            <a:off x="822959" y="2104570"/>
            <a:ext cx="7543801" cy="3764523"/>
          </a:xfrm>
        </p:spPr>
        <p:txBody>
          <a:bodyPr>
            <a:normAutofit/>
          </a:bodyPr>
          <a:lstStyle/>
          <a:p>
            <a:pPr lvl="0"/>
            <a:r>
              <a:rPr lang="en-US" sz="2400" b="1" dirty="0">
                <a:solidFill>
                  <a:schemeClr val="tx1"/>
                </a:solidFill>
                <a:latin typeface="Arial" panose="020B0604020202020204" pitchFamily="34" charset="0"/>
                <a:cs typeface="Arial" panose="020B0604020202020204" pitchFamily="34" charset="0"/>
              </a:rPr>
              <a:t>Expected Result: </a:t>
            </a:r>
            <a:r>
              <a:rPr lang="en-US" sz="2400" dirty="0">
                <a:solidFill>
                  <a:schemeClr val="tx1"/>
                </a:solidFill>
                <a:latin typeface="Arial" panose="020B0604020202020204" pitchFamily="34" charset="0"/>
                <a:cs typeface="Arial" panose="020B0604020202020204" pitchFamily="34" charset="0"/>
              </a:rPr>
              <a:t>The image should be set as the background image.</a:t>
            </a:r>
          </a:p>
          <a:p>
            <a:pPr lvl="0"/>
            <a:r>
              <a:rPr lang="en-US" sz="2400" b="1" dirty="0">
                <a:solidFill>
                  <a:schemeClr val="tx1"/>
                </a:solidFill>
                <a:latin typeface="Arial" panose="020B0604020202020204" pitchFamily="34" charset="0"/>
                <a:cs typeface="Arial" panose="020B0604020202020204" pitchFamily="34" charset="0"/>
              </a:rPr>
              <a:t>Actual Result: </a:t>
            </a:r>
            <a:r>
              <a:rPr lang="en-US" sz="2400" dirty="0">
                <a:solidFill>
                  <a:schemeClr val="tx1"/>
                </a:solidFill>
                <a:latin typeface="Arial" panose="020B0604020202020204" pitchFamily="34" charset="0"/>
                <a:cs typeface="Arial" panose="020B0604020202020204" pitchFamily="34" charset="0"/>
              </a:rPr>
              <a:t>The image set as the background image.</a:t>
            </a:r>
          </a:p>
          <a:p>
            <a:pPr lvl="0"/>
            <a:r>
              <a:rPr lang="en-US" sz="2400" b="1" dirty="0">
                <a:solidFill>
                  <a:schemeClr val="tx1"/>
                </a:solidFill>
                <a:latin typeface="Arial" panose="020B0604020202020204" pitchFamily="34" charset="0"/>
                <a:cs typeface="Arial" panose="020B0604020202020204" pitchFamily="34" charset="0"/>
              </a:rPr>
              <a:t>Status: </a:t>
            </a:r>
            <a:r>
              <a:rPr lang="en-US" sz="2400" dirty="0">
                <a:solidFill>
                  <a:schemeClr val="tx1"/>
                </a:solidFill>
                <a:latin typeface="Arial" panose="020B0604020202020204" pitchFamily="34" charset="0"/>
                <a:cs typeface="Arial" panose="020B0604020202020204" pitchFamily="34" charset="0"/>
              </a:rPr>
              <a:t>SUCCESS</a:t>
            </a:r>
          </a:p>
          <a:p>
            <a:endParaRPr lang="en-US" sz="2400" dirty="0"/>
          </a:p>
        </p:txBody>
      </p:sp>
    </p:spTree>
    <p:extLst>
      <p:ext uri="{BB962C8B-B14F-4D97-AF65-F5344CB8AC3E}">
        <p14:creationId xmlns:p14="http://schemas.microsoft.com/office/powerpoint/2010/main" val="807002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1D4D"/>
                </a:solidFill>
                <a:latin typeface="Trebuchet MS"/>
                <a:ea typeface="Trebuchet MS"/>
                <a:cs typeface="Trebuchet MS"/>
                <a:sym typeface="Trebuchet MS"/>
              </a:rPr>
              <a:t>Test Suites and Test Cases</a:t>
            </a:r>
            <a:endParaRPr lang="en-US" dirty="0"/>
          </a:p>
        </p:txBody>
      </p:sp>
      <p:sp>
        <p:nvSpPr>
          <p:cNvPr id="3" name="Content Placeholder 2"/>
          <p:cNvSpPr>
            <a:spLocks noGrp="1"/>
          </p:cNvSpPr>
          <p:nvPr>
            <p:ph idx="1"/>
          </p:nvPr>
        </p:nvSpPr>
        <p:spPr>
          <a:xfrm>
            <a:off x="822959" y="2119086"/>
            <a:ext cx="7543801" cy="3750008"/>
          </a:xfrm>
        </p:spPr>
        <p:txBody>
          <a:bodyPr>
            <a:noAutofit/>
          </a:bodyPr>
          <a:lstStyle/>
          <a:p>
            <a:pPr lvl="0"/>
            <a:r>
              <a:rPr lang="en-US" sz="2400" b="1" dirty="0">
                <a:solidFill>
                  <a:schemeClr val="tx1"/>
                </a:solidFill>
                <a:latin typeface="Arial" panose="020B0604020202020204" pitchFamily="34" charset="0"/>
                <a:cs typeface="Arial" panose="020B0604020202020204" pitchFamily="34" charset="0"/>
              </a:rPr>
              <a:t>Purpose: </a:t>
            </a:r>
            <a:r>
              <a:rPr lang="en-US" sz="2400" dirty="0">
                <a:solidFill>
                  <a:schemeClr val="tx1"/>
                </a:solidFill>
                <a:latin typeface="Arial" panose="020B0604020202020204" pitchFamily="34" charset="0"/>
                <a:cs typeface="Arial" panose="020B0604020202020204" pitchFamily="34" charset="0"/>
              </a:rPr>
              <a:t>User pushes the load button and app fetches the contacts from the device phonebook.</a:t>
            </a:r>
          </a:p>
          <a:p>
            <a:pPr lvl="0"/>
            <a:r>
              <a:rPr lang="en-US" sz="2400" b="1" dirty="0">
                <a:solidFill>
                  <a:schemeClr val="tx1"/>
                </a:solidFill>
                <a:latin typeface="Arial" panose="020B0604020202020204" pitchFamily="34" charset="0"/>
                <a:cs typeface="Arial" panose="020B0604020202020204" pitchFamily="34" charset="0"/>
              </a:rPr>
              <a:t>Precondition: </a:t>
            </a:r>
            <a:r>
              <a:rPr lang="en-US" sz="2400" dirty="0">
                <a:solidFill>
                  <a:schemeClr val="tx1"/>
                </a:solidFill>
                <a:latin typeface="Arial" panose="020B0604020202020204" pitchFamily="34" charset="0"/>
                <a:cs typeface="Arial" panose="020B0604020202020204" pitchFamily="34" charset="0"/>
              </a:rPr>
              <a:t>User should open the Contacts app.</a:t>
            </a:r>
          </a:p>
          <a:p>
            <a:pPr lvl="0"/>
            <a:r>
              <a:rPr lang="en-US" sz="2400" b="1" dirty="0">
                <a:solidFill>
                  <a:schemeClr val="tx1"/>
                </a:solidFill>
                <a:latin typeface="Arial" panose="020B0604020202020204" pitchFamily="34" charset="0"/>
                <a:cs typeface="Arial" panose="020B0604020202020204" pitchFamily="34" charset="0"/>
              </a:rPr>
              <a:t>Input: </a:t>
            </a:r>
            <a:r>
              <a:rPr lang="en-US" sz="2400" dirty="0">
                <a:solidFill>
                  <a:schemeClr val="tx1"/>
                </a:solidFill>
                <a:latin typeface="Arial" panose="020B0604020202020204" pitchFamily="34" charset="0"/>
                <a:cs typeface="Arial" panose="020B0604020202020204" pitchFamily="34" charset="0"/>
              </a:rPr>
              <a:t>User pushes the load button.</a:t>
            </a:r>
          </a:p>
          <a:p>
            <a:pPr lvl="0"/>
            <a:r>
              <a:rPr lang="en-US" sz="2400" b="1" dirty="0">
                <a:solidFill>
                  <a:schemeClr val="tx1"/>
                </a:solidFill>
                <a:latin typeface="Arial" panose="020B0604020202020204" pitchFamily="34" charset="0"/>
                <a:cs typeface="Arial" panose="020B0604020202020204" pitchFamily="34" charset="0"/>
              </a:rPr>
              <a:t>Expected Result: </a:t>
            </a:r>
            <a:r>
              <a:rPr lang="en-US" sz="2400" dirty="0">
                <a:solidFill>
                  <a:schemeClr val="tx1"/>
                </a:solidFill>
                <a:latin typeface="Arial" panose="020B0604020202020204" pitchFamily="34" charset="0"/>
                <a:cs typeface="Arial" panose="020B0604020202020204" pitchFamily="34" charset="0"/>
              </a:rPr>
              <a:t>The app should load contacts from the device phonebook.</a:t>
            </a:r>
          </a:p>
          <a:p>
            <a:pPr lvl="0"/>
            <a:r>
              <a:rPr lang="en-US" sz="2400" b="1" dirty="0">
                <a:solidFill>
                  <a:schemeClr val="tx1"/>
                </a:solidFill>
                <a:latin typeface="Arial" panose="020B0604020202020204" pitchFamily="34" charset="0"/>
                <a:cs typeface="Arial" panose="020B0604020202020204" pitchFamily="34" charset="0"/>
              </a:rPr>
              <a:t>Actual Result: </a:t>
            </a:r>
            <a:r>
              <a:rPr lang="en-US" sz="2400" dirty="0">
                <a:solidFill>
                  <a:schemeClr val="tx1"/>
                </a:solidFill>
                <a:latin typeface="Arial" panose="020B0604020202020204" pitchFamily="34" charset="0"/>
                <a:cs typeface="Arial" panose="020B0604020202020204" pitchFamily="34" charset="0"/>
              </a:rPr>
              <a:t>App loads the contacts</a:t>
            </a:r>
          </a:p>
          <a:p>
            <a:pPr lvl="0"/>
            <a:r>
              <a:rPr lang="en-US" sz="2400" b="1" dirty="0">
                <a:solidFill>
                  <a:schemeClr val="tx1"/>
                </a:solidFill>
                <a:latin typeface="Arial" panose="020B0604020202020204" pitchFamily="34" charset="0"/>
                <a:cs typeface="Arial" panose="020B0604020202020204" pitchFamily="34" charset="0"/>
              </a:rPr>
              <a:t>Status: </a:t>
            </a:r>
            <a:r>
              <a:rPr lang="en-US" sz="2400" dirty="0">
                <a:solidFill>
                  <a:schemeClr val="tx1"/>
                </a:solidFill>
                <a:latin typeface="Arial" panose="020B0604020202020204" pitchFamily="34" charset="0"/>
                <a:cs typeface="Arial" panose="020B0604020202020204" pitchFamily="34" charset="0"/>
              </a:rPr>
              <a:t>SUCCESS</a:t>
            </a:r>
          </a:p>
          <a:p>
            <a:pPr marL="0" lvl="0" indent="0">
              <a:spcBef>
                <a:spcPts val="2000"/>
              </a:spcBef>
              <a:spcAft>
                <a:spcPts val="0"/>
              </a:spcAft>
              <a:buClr>
                <a:srgbClr val="001D4D"/>
              </a:buClr>
              <a:buNone/>
            </a:pPr>
            <a:endParaRPr lang="en-US" sz="2800" dirty="0">
              <a:solidFill>
                <a:schemeClr val="tx1"/>
              </a:solidFill>
              <a:latin typeface="Arial" panose="020B0604020202020204" pitchFamily="34" charset="0"/>
              <a:ea typeface="Trebuchet MS"/>
              <a:cs typeface="Arial" panose="020B0604020202020204" pitchFamily="34" charset="0"/>
              <a:sym typeface="Trebuchet MS"/>
            </a:endParaRPr>
          </a:p>
          <a:p>
            <a:endParaRPr lang="en-US" sz="2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58090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1D4D"/>
                </a:solidFill>
                <a:latin typeface="Trebuchet MS"/>
                <a:ea typeface="Trebuchet MS"/>
                <a:cs typeface="Trebuchet MS"/>
                <a:sym typeface="Trebuchet MS"/>
              </a:rPr>
              <a:t>Test Suites and Test Cases</a:t>
            </a:r>
            <a:endParaRPr lang="en-US" dirty="0"/>
          </a:p>
        </p:txBody>
      </p:sp>
      <p:sp>
        <p:nvSpPr>
          <p:cNvPr id="3" name="Content Placeholder 2"/>
          <p:cNvSpPr>
            <a:spLocks noGrp="1"/>
          </p:cNvSpPr>
          <p:nvPr>
            <p:ph idx="1"/>
          </p:nvPr>
        </p:nvSpPr>
        <p:spPr>
          <a:xfrm>
            <a:off x="822959" y="2083632"/>
            <a:ext cx="7543801" cy="3785461"/>
          </a:xfrm>
        </p:spPr>
        <p:txBody>
          <a:bodyPr>
            <a:normAutofit/>
          </a:bodyPr>
          <a:lstStyle/>
          <a:p>
            <a:pPr lvl="0"/>
            <a:r>
              <a:rPr lang="en-US" sz="2400" b="1" dirty="0">
                <a:solidFill>
                  <a:schemeClr val="tx1"/>
                </a:solidFill>
                <a:latin typeface="Arial" panose="020B0604020202020204" pitchFamily="34" charset="0"/>
                <a:cs typeface="Arial" panose="020B0604020202020204" pitchFamily="34" charset="0"/>
              </a:rPr>
              <a:t>Purpose: </a:t>
            </a:r>
            <a:r>
              <a:rPr lang="en-US" sz="2400" dirty="0">
                <a:solidFill>
                  <a:schemeClr val="tx1"/>
                </a:solidFill>
                <a:latin typeface="Arial" panose="020B0604020202020204" pitchFamily="34" charset="0"/>
                <a:cs typeface="Arial" panose="020B0604020202020204" pitchFamily="34" charset="0"/>
              </a:rPr>
              <a:t>User Opens the Ionic maps app and app displays the maps from the google maps API.</a:t>
            </a:r>
          </a:p>
          <a:p>
            <a:pPr lvl="0"/>
            <a:r>
              <a:rPr lang="en-US" sz="2400" b="1" dirty="0">
                <a:solidFill>
                  <a:schemeClr val="tx1"/>
                </a:solidFill>
                <a:latin typeface="Arial" panose="020B0604020202020204" pitchFamily="34" charset="0"/>
                <a:cs typeface="Arial" panose="020B0604020202020204" pitchFamily="34" charset="0"/>
              </a:rPr>
              <a:t>Precondition: </a:t>
            </a:r>
            <a:r>
              <a:rPr lang="en-US" sz="2400" dirty="0">
                <a:solidFill>
                  <a:schemeClr val="tx1"/>
                </a:solidFill>
                <a:latin typeface="Arial" panose="020B0604020202020204" pitchFamily="34" charset="0"/>
                <a:cs typeface="Arial" panose="020B0604020202020204" pitchFamily="34" charset="0"/>
              </a:rPr>
              <a:t>User should open the Ionic maps app.</a:t>
            </a:r>
          </a:p>
          <a:p>
            <a:pPr lvl="0"/>
            <a:r>
              <a:rPr lang="en-US" sz="2400" b="1" dirty="0">
                <a:solidFill>
                  <a:schemeClr val="tx1"/>
                </a:solidFill>
                <a:latin typeface="Arial" panose="020B0604020202020204" pitchFamily="34" charset="0"/>
                <a:cs typeface="Arial" panose="020B0604020202020204" pitchFamily="34" charset="0"/>
              </a:rPr>
              <a:t>Input: </a:t>
            </a:r>
            <a:r>
              <a:rPr lang="en-US" sz="2400" dirty="0">
                <a:solidFill>
                  <a:schemeClr val="tx1"/>
                </a:solidFill>
                <a:latin typeface="Arial" panose="020B0604020202020204" pitchFamily="34" charset="0"/>
                <a:cs typeface="Arial" panose="020B0604020202020204" pitchFamily="34" charset="0"/>
              </a:rPr>
              <a:t>User opens the app.</a:t>
            </a:r>
          </a:p>
          <a:p>
            <a:pPr lvl="0"/>
            <a:r>
              <a:rPr lang="en-US" sz="2400" b="1" dirty="0">
                <a:solidFill>
                  <a:schemeClr val="tx1"/>
                </a:solidFill>
                <a:latin typeface="Arial" panose="020B0604020202020204" pitchFamily="34" charset="0"/>
                <a:cs typeface="Arial" panose="020B0604020202020204" pitchFamily="34" charset="0"/>
              </a:rPr>
              <a:t>Expected Result: </a:t>
            </a:r>
            <a:r>
              <a:rPr lang="en-US" sz="2400" dirty="0">
                <a:solidFill>
                  <a:schemeClr val="tx1"/>
                </a:solidFill>
                <a:latin typeface="Arial" panose="020B0604020202020204" pitchFamily="34" charset="0"/>
                <a:cs typeface="Arial" panose="020B0604020202020204" pitchFamily="34" charset="0"/>
              </a:rPr>
              <a:t>The app should display maps.</a:t>
            </a:r>
          </a:p>
          <a:p>
            <a:pPr lvl="0"/>
            <a:r>
              <a:rPr lang="en-US" sz="2400" b="1" dirty="0">
                <a:solidFill>
                  <a:schemeClr val="tx1"/>
                </a:solidFill>
                <a:latin typeface="Arial" panose="020B0604020202020204" pitchFamily="34" charset="0"/>
                <a:cs typeface="Arial" panose="020B0604020202020204" pitchFamily="34" charset="0"/>
              </a:rPr>
              <a:t>Actual Result: </a:t>
            </a:r>
            <a:r>
              <a:rPr lang="en-US" sz="2400" dirty="0">
                <a:solidFill>
                  <a:schemeClr val="tx1"/>
                </a:solidFill>
                <a:latin typeface="Arial" panose="020B0604020202020204" pitchFamily="34" charset="0"/>
                <a:cs typeface="Arial" panose="020B0604020202020204" pitchFamily="34" charset="0"/>
              </a:rPr>
              <a:t>App displays the maps.</a:t>
            </a:r>
          </a:p>
          <a:p>
            <a:pPr lvl="0"/>
            <a:r>
              <a:rPr lang="en-US" sz="2400" b="1" dirty="0">
                <a:solidFill>
                  <a:schemeClr val="tx1"/>
                </a:solidFill>
                <a:latin typeface="Arial" panose="020B0604020202020204" pitchFamily="34" charset="0"/>
                <a:cs typeface="Arial" panose="020B0604020202020204" pitchFamily="34" charset="0"/>
              </a:rPr>
              <a:t>Status: </a:t>
            </a:r>
            <a:r>
              <a:rPr lang="en-US" sz="2400" dirty="0">
                <a:solidFill>
                  <a:schemeClr val="tx1"/>
                </a:solidFill>
                <a:latin typeface="Arial" panose="020B0604020202020204" pitchFamily="34" charset="0"/>
                <a:cs typeface="Arial" panose="020B0604020202020204" pitchFamily="34" charset="0"/>
              </a:rPr>
              <a:t>SUCCESS</a:t>
            </a:r>
          </a:p>
          <a:p>
            <a:pPr algn="just"/>
            <a:endParaRPr lang="en-US" sz="2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07921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b="0" i="0" u="none" strike="noStrike" cap="none" dirty="0">
                <a:solidFill>
                  <a:srgbClr val="001D4D"/>
                </a:solidFill>
                <a:latin typeface="Trebuchet MS"/>
                <a:ea typeface="Trebuchet MS"/>
                <a:cs typeface="Trebuchet MS"/>
                <a:sym typeface="Trebuchet MS"/>
              </a:rPr>
              <a:t>Summary</a:t>
            </a:r>
          </a:p>
        </p:txBody>
      </p:sp>
      <p:sp>
        <p:nvSpPr>
          <p:cNvPr id="243" name="Shape 243"/>
          <p:cNvSpPr txBox="1">
            <a:spLocks noGrp="1"/>
          </p:cNvSpPr>
          <p:nvPr>
            <p:ph idx="1"/>
          </p:nvPr>
        </p:nvSpPr>
        <p:spPr>
          <a:prstGeom prst="rect">
            <a:avLst/>
          </a:prstGeom>
          <a:noFill/>
          <a:ln>
            <a:noFill/>
          </a:ln>
        </p:spPr>
        <p:txBody>
          <a:bodyPr lIns="91425" tIns="45700" rIns="91425" bIns="45700" anchor="t" anchorCtr="0">
            <a:noAutofit/>
          </a:bodyPr>
          <a:lstStyle/>
          <a:p>
            <a:pPr marL="0" lvl="0" indent="0">
              <a:lnSpc>
                <a:spcPct val="100000"/>
              </a:lnSpc>
              <a:spcBef>
                <a:spcPts val="0"/>
              </a:spcBef>
              <a:spcAft>
                <a:spcPts val="0"/>
              </a:spcAft>
              <a:buClr>
                <a:srgbClr val="336699"/>
              </a:buClr>
              <a:buSzPct val="25000"/>
              <a:buNone/>
            </a:pPr>
            <a:r>
              <a:rPr lang="en-US" sz="2400" dirty="0">
                <a:solidFill>
                  <a:schemeClr val="dk1"/>
                </a:solidFill>
                <a:latin typeface="Arial"/>
                <a:ea typeface="Arial"/>
                <a:cs typeface="Arial"/>
                <a:sym typeface="Arial"/>
              </a:rPr>
              <a:t>Mobile phones have become one of the most valuable assets  nowadays. IT intelligence at scale provides some sort of intelligence to assist when taking decisions regarding these assets.</a:t>
            </a:r>
          </a:p>
          <a:p>
            <a:pPr marL="0" lvl="0" indent="0">
              <a:lnSpc>
                <a:spcPct val="100000"/>
              </a:lnSpc>
              <a:spcBef>
                <a:spcPts val="0"/>
              </a:spcBef>
              <a:spcAft>
                <a:spcPts val="0"/>
              </a:spcAft>
              <a:buClr>
                <a:srgbClr val="336699"/>
              </a:buClr>
              <a:buSzPct val="25000"/>
              <a:buNone/>
            </a:pPr>
            <a:endParaRPr lang="en-US" sz="2400" dirty="0">
              <a:solidFill>
                <a:schemeClr val="dk1"/>
              </a:solidFill>
              <a:latin typeface="Arial"/>
              <a:ea typeface="Arial"/>
              <a:cs typeface="Arial"/>
              <a:sym typeface="Arial"/>
            </a:endParaRPr>
          </a:p>
          <a:p>
            <a:pPr marL="0" lvl="0" indent="0">
              <a:lnSpc>
                <a:spcPct val="100000"/>
              </a:lnSpc>
              <a:spcBef>
                <a:spcPts val="0"/>
              </a:spcBef>
              <a:spcAft>
                <a:spcPts val="0"/>
              </a:spcAft>
              <a:buClr>
                <a:srgbClr val="336699"/>
              </a:buClr>
              <a:buSzPct val="25000"/>
              <a:buNone/>
            </a:pPr>
            <a:r>
              <a:rPr lang="en-US" sz="2400" dirty="0">
                <a:solidFill>
                  <a:schemeClr val="dk1"/>
                </a:solidFill>
                <a:latin typeface="Arial"/>
                <a:ea typeface="Arial"/>
                <a:cs typeface="Arial"/>
                <a:sym typeface="Arial"/>
              </a:rPr>
              <a:t>My contribution to Addigy’s System.</a:t>
            </a:r>
          </a:p>
          <a:p>
            <a:pPr marL="457200" lvl="0" indent="-457200">
              <a:lnSpc>
                <a:spcPct val="100000"/>
              </a:lnSpc>
              <a:spcBef>
                <a:spcPts val="0"/>
              </a:spcBef>
              <a:spcAft>
                <a:spcPts val="0"/>
              </a:spcAft>
              <a:buFont typeface="Arial"/>
              <a:buChar char="•"/>
            </a:pPr>
            <a:r>
              <a:rPr lang="en-US" sz="2400" dirty="0">
                <a:solidFill>
                  <a:schemeClr val="dk1"/>
                </a:solidFill>
                <a:latin typeface="Arial"/>
                <a:ea typeface="Arial"/>
                <a:cs typeface="Arial"/>
                <a:sym typeface="Arial"/>
              </a:rPr>
              <a:t>Learned to build hybrid mobile applications using Ionic framework.</a:t>
            </a:r>
          </a:p>
          <a:p>
            <a:pPr marL="457200" lvl="0" indent="-457200">
              <a:lnSpc>
                <a:spcPct val="100000"/>
              </a:lnSpc>
              <a:spcBef>
                <a:spcPts val="0"/>
              </a:spcBef>
              <a:spcAft>
                <a:spcPts val="0"/>
              </a:spcAft>
              <a:buFont typeface="Arial"/>
              <a:buChar char="•"/>
            </a:pPr>
            <a:r>
              <a:rPr lang="en-US" sz="2400" dirty="0">
                <a:solidFill>
                  <a:schemeClr val="dk1"/>
                </a:solidFill>
                <a:latin typeface="Arial"/>
                <a:ea typeface="Arial"/>
                <a:cs typeface="Arial"/>
                <a:sym typeface="Arial"/>
              </a:rPr>
              <a:t>Application that fetches images from gallery and setting image as the wallpaper.</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1D4D"/>
                </a:solidFill>
                <a:latin typeface="Trebuchet MS"/>
                <a:ea typeface="Trebuchet MS"/>
                <a:cs typeface="Trebuchet MS"/>
                <a:sym typeface="Trebuchet MS"/>
              </a:rPr>
              <a:t>Summary</a:t>
            </a:r>
            <a:endParaRPr lang="en-US" dirty="0"/>
          </a:p>
        </p:txBody>
      </p:sp>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Clr>
                <a:srgbClr val="336699"/>
              </a:buClr>
              <a:buFont typeface="Arial"/>
              <a:buChar char="•"/>
            </a:pPr>
            <a:endParaRPr lang="en-US" sz="2400" dirty="0">
              <a:solidFill>
                <a:schemeClr val="dk1"/>
              </a:solidFill>
              <a:latin typeface="Arial" panose="020B0604020202020204" pitchFamily="34" charset="0"/>
              <a:ea typeface="Arial"/>
              <a:cs typeface="Arial" panose="020B0604020202020204" pitchFamily="34" charset="0"/>
              <a:sym typeface="Arial"/>
            </a:endParaRPr>
          </a:p>
          <a:p>
            <a:pPr marL="457200" lvl="0" indent="-457200">
              <a:lnSpc>
                <a:spcPct val="100000"/>
              </a:lnSpc>
              <a:spcBef>
                <a:spcPts val="0"/>
              </a:spcBef>
              <a:spcAft>
                <a:spcPts val="0"/>
              </a:spcAft>
              <a:buFont typeface="Arial"/>
              <a:buChar char="•"/>
            </a:pPr>
            <a:r>
              <a:rPr lang="en-US" sz="2400" dirty="0">
                <a:solidFill>
                  <a:schemeClr val="dk1"/>
                </a:solidFill>
                <a:latin typeface="Arial" panose="020B0604020202020204" pitchFamily="34" charset="0"/>
                <a:ea typeface="Arial"/>
                <a:cs typeface="Arial" panose="020B0604020202020204" pitchFamily="34" charset="0"/>
                <a:sym typeface="Arial"/>
              </a:rPr>
              <a:t>Application that fetches contacts from the device phonebook and adds contacts to the device phone book.</a:t>
            </a:r>
          </a:p>
          <a:p>
            <a:pPr marL="457200" lvl="0" indent="-457200">
              <a:lnSpc>
                <a:spcPct val="100000"/>
              </a:lnSpc>
              <a:spcBef>
                <a:spcPts val="0"/>
              </a:spcBef>
              <a:spcAft>
                <a:spcPts val="0"/>
              </a:spcAft>
              <a:buFont typeface="Arial"/>
              <a:buChar char="•"/>
            </a:pPr>
            <a:r>
              <a:rPr lang="en-US" sz="2400" dirty="0">
                <a:solidFill>
                  <a:schemeClr val="dk1"/>
                </a:solidFill>
                <a:latin typeface="Arial" panose="020B0604020202020204" pitchFamily="34" charset="0"/>
                <a:ea typeface="Arial"/>
                <a:cs typeface="Arial" panose="020B0604020202020204" pitchFamily="34" charset="0"/>
                <a:sym typeface="Arial"/>
              </a:rPr>
              <a:t>Application that integrates google maps to the ionic application.</a:t>
            </a:r>
          </a:p>
          <a:p>
            <a:pPr marL="457200" lvl="0" indent="-457200">
              <a:lnSpc>
                <a:spcPct val="100000"/>
              </a:lnSpc>
              <a:spcBef>
                <a:spcPts val="0"/>
              </a:spcBef>
              <a:spcAft>
                <a:spcPts val="0"/>
              </a:spcAft>
              <a:buClr>
                <a:srgbClr val="336699"/>
              </a:buClr>
              <a:buNone/>
            </a:pPr>
            <a:endParaRPr lang="en-US" sz="2400" dirty="0">
              <a:solidFill>
                <a:srgbClr val="336699"/>
              </a:solidFill>
              <a:latin typeface="Arial" panose="020B0604020202020204" pitchFamily="34" charset="0"/>
              <a:ea typeface="Arial"/>
              <a:cs typeface="Arial" panose="020B0604020202020204" pitchFamily="34" charset="0"/>
              <a:sym typeface="Arial"/>
            </a:endParaRPr>
          </a:p>
          <a:p>
            <a:pPr marL="0" lvl="0" indent="0">
              <a:spcBef>
                <a:spcPts val="0"/>
              </a:spcBef>
              <a:spcAft>
                <a:spcPts val="0"/>
              </a:spcAft>
              <a:buClr>
                <a:srgbClr val="001D4D"/>
              </a:buClr>
              <a:buNone/>
            </a:pPr>
            <a:endParaRPr lang="en-US" sz="2400" dirty="0">
              <a:solidFill>
                <a:srgbClr val="001D4D"/>
              </a:solidFill>
              <a:latin typeface="Arial" panose="020B0604020202020204" pitchFamily="34" charset="0"/>
              <a:ea typeface="Trebuchet MS"/>
              <a:cs typeface="Arial" panose="020B0604020202020204" pitchFamily="34" charset="0"/>
              <a:sym typeface="Trebuchet MS"/>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28537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1D4D"/>
                </a:solidFill>
                <a:latin typeface="Trebuchet MS"/>
                <a:ea typeface="Trebuchet MS"/>
                <a:cs typeface="Trebuchet MS"/>
                <a:sym typeface="Trebuchet MS"/>
              </a:rPr>
              <a:t>contact information</a:t>
            </a:r>
            <a:endParaRPr lang="en-US" dirty="0"/>
          </a:p>
        </p:txBody>
      </p:sp>
      <p:sp>
        <p:nvSpPr>
          <p:cNvPr id="3" name="Content Placeholder 2"/>
          <p:cNvSpPr>
            <a:spLocks noGrp="1"/>
          </p:cNvSpPr>
          <p:nvPr>
            <p:ph idx="1"/>
          </p:nvPr>
        </p:nvSpPr>
        <p:spPr>
          <a:xfrm>
            <a:off x="656047" y="1845733"/>
            <a:ext cx="7710713" cy="4113405"/>
          </a:xfrm>
        </p:spPr>
        <p:txBody>
          <a:bodyPr/>
          <a:lstStyle/>
          <a:p>
            <a:pPr marL="0" lvl="0" indent="0">
              <a:spcBef>
                <a:spcPts val="2000"/>
              </a:spcBef>
              <a:spcAft>
                <a:spcPts val="0"/>
              </a:spcAft>
              <a:buClr>
                <a:srgbClr val="001D4D"/>
              </a:buClr>
              <a:buNone/>
            </a:pPr>
            <a:r>
              <a:rPr lang="en-US" dirty="0" err="1">
                <a:solidFill>
                  <a:srgbClr val="001D4D"/>
                </a:solidFill>
                <a:latin typeface="Trebuchet MS"/>
                <a:ea typeface="Trebuchet MS"/>
                <a:cs typeface="Trebuchet MS"/>
                <a:sym typeface="Trebuchet MS"/>
              </a:rPr>
              <a:t>Rupa</a:t>
            </a:r>
            <a:r>
              <a:rPr lang="en-US" dirty="0">
                <a:solidFill>
                  <a:srgbClr val="001D4D"/>
                </a:solidFill>
                <a:latin typeface="Trebuchet MS"/>
                <a:ea typeface="Trebuchet MS"/>
                <a:cs typeface="Trebuchet MS"/>
                <a:sym typeface="Trebuchet MS"/>
              </a:rPr>
              <a:t> </a:t>
            </a:r>
            <a:r>
              <a:rPr lang="en-US" dirty="0" err="1">
                <a:solidFill>
                  <a:srgbClr val="001D4D"/>
                </a:solidFill>
                <a:latin typeface="Trebuchet MS"/>
                <a:ea typeface="Trebuchet MS"/>
                <a:cs typeface="Trebuchet MS"/>
                <a:sym typeface="Trebuchet MS"/>
              </a:rPr>
              <a:t>Kotha</a:t>
            </a:r>
            <a:r>
              <a:rPr lang="en-US" dirty="0">
                <a:solidFill>
                  <a:srgbClr val="001D4D"/>
                </a:solidFill>
                <a:latin typeface="Trebuchet MS"/>
                <a:ea typeface="Trebuchet MS"/>
                <a:cs typeface="Trebuchet MS"/>
                <a:sym typeface="Trebuchet MS"/>
              </a:rPr>
              <a:t>                                         </a:t>
            </a:r>
            <a:r>
              <a:rPr lang="en-US" dirty="0" err="1">
                <a:solidFill>
                  <a:srgbClr val="001D4D"/>
                </a:solidFill>
                <a:latin typeface="Trebuchet MS"/>
                <a:ea typeface="Trebuchet MS"/>
                <a:cs typeface="Trebuchet MS"/>
                <a:sym typeface="Trebuchet MS"/>
              </a:rPr>
              <a:t>Bhanu</a:t>
            </a:r>
            <a:r>
              <a:rPr lang="en-US" dirty="0">
                <a:solidFill>
                  <a:srgbClr val="001D4D"/>
                </a:solidFill>
                <a:latin typeface="Trebuchet MS"/>
                <a:ea typeface="Trebuchet MS"/>
                <a:cs typeface="Trebuchet MS"/>
                <a:sym typeface="Trebuchet MS"/>
              </a:rPr>
              <a:t> </a:t>
            </a:r>
            <a:r>
              <a:rPr lang="en-US" dirty="0" err="1">
                <a:solidFill>
                  <a:srgbClr val="001D4D"/>
                </a:solidFill>
                <a:latin typeface="Trebuchet MS"/>
                <a:ea typeface="Trebuchet MS"/>
                <a:cs typeface="Trebuchet MS"/>
                <a:sym typeface="Trebuchet MS"/>
              </a:rPr>
              <a:t>Boredha</a:t>
            </a:r>
            <a:endParaRPr lang="en-US" dirty="0">
              <a:solidFill>
                <a:srgbClr val="001D4D"/>
              </a:solidFill>
              <a:latin typeface="Trebuchet MS"/>
              <a:ea typeface="Trebuchet MS"/>
              <a:cs typeface="Trebuchet MS"/>
              <a:sym typeface="Trebuchet MS"/>
            </a:endParaRPr>
          </a:p>
          <a:p>
            <a:pPr marL="0" lvl="0" indent="0">
              <a:spcBef>
                <a:spcPts val="2000"/>
              </a:spcBef>
              <a:spcAft>
                <a:spcPts val="0"/>
              </a:spcAft>
              <a:buClr>
                <a:srgbClr val="001D4D"/>
              </a:buClr>
              <a:buNone/>
            </a:pPr>
            <a:r>
              <a:rPr lang="en-US" dirty="0">
                <a:solidFill>
                  <a:srgbClr val="001D4D"/>
                </a:solidFill>
                <a:latin typeface="Trebuchet MS"/>
                <a:ea typeface="Trebuchet MS"/>
                <a:cs typeface="Trebuchet MS"/>
                <a:sym typeface="Trebuchet MS"/>
              </a:rPr>
              <a:t>Email: </a:t>
            </a:r>
            <a:r>
              <a:rPr lang="en-US" dirty="0">
                <a:solidFill>
                  <a:srgbClr val="001D4D"/>
                </a:solidFill>
                <a:latin typeface="Trebuchet MS"/>
                <a:ea typeface="Trebuchet MS"/>
                <a:cs typeface="Trebuchet MS"/>
                <a:sym typeface="Trebuchet MS"/>
                <a:hlinkClick r:id="rId2"/>
              </a:rPr>
              <a:t>rkoth002@fiu.edu</a:t>
            </a:r>
            <a:r>
              <a:rPr lang="en-US" dirty="0">
                <a:solidFill>
                  <a:srgbClr val="001D4D"/>
                </a:solidFill>
                <a:latin typeface="Trebuchet MS"/>
                <a:ea typeface="Trebuchet MS"/>
                <a:cs typeface="Trebuchet MS"/>
                <a:sym typeface="Trebuchet MS"/>
              </a:rPr>
              <a:t>                     Email: </a:t>
            </a:r>
            <a:r>
              <a:rPr lang="en-US" dirty="0">
                <a:solidFill>
                  <a:srgbClr val="001D4D"/>
                </a:solidFill>
                <a:latin typeface="Trebuchet MS"/>
                <a:ea typeface="Trebuchet MS"/>
                <a:cs typeface="Trebuchet MS"/>
                <a:sym typeface="Trebuchet MS"/>
                <a:hlinkClick r:id="rId3"/>
              </a:rPr>
              <a:t>bbore006@fiu.edu</a:t>
            </a:r>
            <a:r>
              <a:rPr lang="en-US" dirty="0">
                <a:solidFill>
                  <a:srgbClr val="001D4D"/>
                </a:solidFill>
                <a:latin typeface="Trebuchet MS"/>
                <a:ea typeface="Trebuchet MS"/>
                <a:cs typeface="Trebuchet MS"/>
                <a:sym typeface="Trebuchet MS"/>
              </a:rPr>
              <a:t> </a:t>
            </a:r>
          </a:p>
          <a:p>
            <a:pPr marL="0" lvl="0" indent="0">
              <a:spcBef>
                <a:spcPts val="2000"/>
              </a:spcBef>
              <a:spcAft>
                <a:spcPts val="0"/>
              </a:spcAft>
              <a:buNone/>
            </a:pPr>
            <a:endParaRPr lang="en-US" dirty="0"/>
          </a:p>
          <a:p>
            <a:endParaRPr lang="en-US" dirty="0"/>
          </a:p>
        </p:txBody>
      </p:sp>
      <p:pic>
        <p:nvPicPr>
          <p:cNvPr id="4" name="Shape 104"/>
          <p:cNvPicPr preferRelativeResize="0"/>
          <p:nvPr/>
        </p:nvPicPr>
        <p:blipFill>
          <a:blip r:embed="rId4">
            <a:alphaModFix/>
          </a:blip>
          <a:stretch>
            <a:fillRect/>
          </a:stretch>
        </p:blipFill>
        <p:spPr>
          <a:xfrm>
            <a:off x="4806640" y="3219562"/>
            <a:ext cx="1661846" cy="921067"/>
          </a:xfrm>
          <a:prstGeom prst="rect">
            <a:avLst/>
          </a:prstGeom>
          <a:noFill/>
          <a:ln>
            <a:noFill/>
          </a:ln>
        </p:spPr>
      </p:pic>
      <p:pic>
        <p:nvPicPr>
          <p:cNvPr id="5" name="Shape 105"/>
          <p:cNvPicPr preferRelativeResize="0"/>
          <p:nvPr/>
        </p:nvPicPr>
        <p:blipFill>
          <a:blip r:embed="rId5">
            <a:extLst>
              <a:ext uri="{28A0092B-C50C-407E-A947-70E740481C1C}">
                <a14:useLocalDpi xmlns:a14="http://schemas.microsoft.com/office/drawing/2010/main" val="0"/>
              </a:ext>
            </a:extLst>
          </a:blip>
          <a:stretch>
            <a:fillRect/>
          </a:stretch>
        </p:blipFill>
        <p:spPr>
          <a:xfrm>
            <a:off x="2651718" y="3282448"/>
            <a:ext cx="952658" cy="858181"/>
          </a:xfrm>
          <a:prstGeom prst="rect">
            <a:avLst/>
          </a:prstGeom>
          <a:noFill/>
          <a:ln>
            <a:noFill/>
          </a:ln>
        </p:spPr>
      </p:pic>
      <p:pic>
        <p:nvPicPr>
          <p:cNvPr id="6" name="Shape 106"/>
          <p:cNvPicPr preferRelativeResize="0"/>
          <p:nvPr/>
        </p:nvPicPr>
        <p:blipFill>
          <a:blip r:embed="rId6">
            <a:alphaModFix/>
          </a:blip>
          <a:stretch>
            <a:fillRect/>
          </a:stretch>
        </p:blipFill>
        <p:spPr>
          <a:xfrm>
            <a:off x="5087507" y="4320719"/>
            <a:ext cx="529604" cy="684142"/>
          </a:xfrm>
          <a:prstGeom prst="rect">
            <a:avLst/>
          </a:prstGeom>
          <a:noFill/>
          <a:ln>
            <a:noFill/>
          </a:ln>
        </p:spPr>
      </p:pic>
      <p:pic>
        <p:nvPicPr>
          <p:cNvPr id="7" name="Shape 108"/>
          <p:cNvPicPr preferRelativeResize="0"/>
          <p:nvPr/>
        </p:nvPicPr>
        <p:blipFill>
          <a:blip r:embed="rId7">
            <a:alphaModFix/>
          </a:blip>
          <a:stretch>
            <a:fillRect/>
          </a:stretch>
        </p:blipFill>
        <p:spPr>
          <a:xfrm>
            <a:off x="6966765" y="3480599"/>
            <a:ext cx="1013453" cy="376815"/>
          </a:xfrm>
          <a:prstGeom prst="rect">
            <a:avLst/>
          </a:prstGeom>
          <a:noFill/>
          <a:ln>
            <a:noFill/>
          </a:ln>
        </p:spPr>
      </p:pic>
      <p:pic>
        <p:nvPicPr>
          <p:cNvPr id="8" name="Shape 109"/>
          <p:cNvPicPr preferRelativeResize="0"/>
          <p:nvPr/>
        </p:nvPicPr>
        <p:blipFill rotWithShape="1">
          <a:blip r:embed="rId8">
            <a:alphaModFix/>
          </a:blip>
          <a:srcRect t="8335" b="14976"/>
          <a:stretch/>
        </p:blipFill>
        <p:spPr>
          <a:xfrm>
            <a:off x="914401" y="3352800"/>
            <a:ext cx="1008184" cy="715537"/>
          </a:xfrm>
          <a:prstGeom prst="rect">
            <a:avLst/>
          </a:prstGeom>
          <a:noFill/>
          <a:ln>
            <a:noFill/>
          </a:ln>
        </p:spPr>
      </p:pic>
      <p:pic>
        <p:nvPicPr>
          <p:cNvPr id="9" name="Shape 114"/>
          <p:cNvPicPr preferRelativeResize="0"/>
          <p:nvPr/>
        </p:nvPicPr>
        <p:blipFill>
          <a:blip r:embed="rId9">
            <a:alphaModFix/>
          </a:blip>
          <a:stretch>
            <a:fillRect/>
          </a:stretch>
        </p:blipFill>
        <p:spPr>
          <a:xfrm>
            <a:off x="6064891" y="4533629"/>
            <a:ext cx="1054809" cy="471232"/>
          </a:xfrm>
          <a:prstGeom prst="rect">
            <a:avLst/>
          </a:prstGeom>
          <a:noFill/>
          <a:ln>
            <a:noFill/>
          </a:ln>
        </p:spPr>
      </p:pic>
      <p:pic>
        <p:nvPicPr>
          <p:cNvPr id="10" name="Shape 115"/>
          <p:cNvPicPr preferRelativeResize="0"/>
          <p:nvPr/>
        </p:nvPicPr>
        <p:blipFill>
          <a:blip r:embed="rId10">
            <a:alphaModFix/>
          </a:blip>
          <a:stretch>
            <a:fillRect/>
          </a:stretch>
        </p:blipFill>
        <p:spPr>
          <a:xfrm>
            <a:off x="3918583" y="5292805"/>
            <a:ext cx="888057" cy="666334"/>
          </a:xfrm>
          <a:prstGeom prst="rect">
            <a:avLst/>
          </a:prstGeom>
          <a:noFill/>
          <a:ln>
            <a:noFill/>
          </a:ln>
        </p:spPr>
      </p:pic>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51718" y="4352008"/>
            <a:ext cx="1988009" cy="586713"/>
          </a:xfrm>
          <a:prstGeom prst="rect">
            <a:avLst/>
          </a:prstGeom>
        </p:spPr>
      </p:pic>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56047" y="4524704"/>
            <a:ext cx="1547892" cy="484991"/>
          </a:xfrm>
          <a:prstGeom prst="rect">
            <a:avLst/>
          </a:prstGeom>
        </p:spPr>
      </p:pic>
    </p:spTree>
    <p:extLst>
      <p:ext uri="{BB962C8B-B14F-4D97-AF65-F5344CB8AC3E}">
        <p14:creationId xmlns:p14="http://schemas.microsoft.com/office/powerpoint/2010/main" val="847251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rebuchet MS" panose="020B0603020202020204" pitchFamily="34" charset="0"/>
              </a:rPr>
              <a:t>Ionic Framework</a:t>
            </a:r>
            <a:endParaRPr lang="en-US" i="1" dirty="0"/>
          </a:p>
        </p:txBody>
      </p:sp>
      <p:sp>
        <p:nvSpPr>
          <p:cNvPr id="3" name="Content Placeholder 2"/>
          <p:cNvSpPr>
            <a:spLocks noGrp="1"/>
          </p:cNvSpPr>
          <p:nvPr>
            <p:ph idx="1"/>
          </p:nvPr>
        </p:nvSpPr>
        <p:spPr>
          <a:xfrm>
            <a:off x="822959" y="2002970"/>
            <a:ext cx="7543801" cy="3866123"/>
          </a:xfrm>
        </p:spPr>
        <p:txBody>
          <a:bodyPr>
            <a:normAutofit/>
          </a:bodyPr>
          <a:lstStyle/>
          <a:p>
            <a:pP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Ionic is a complete open-source SDK for hybrid mobile app development. Built on top of AngularJS and Apache Cordova, Ionic provides tools and services for developing hybrid mobile apps using Web technologies like CSS, HTML5, and Sass.</a:t>
            </a:r>
          </a:p>
          <a:p>
            <a:pP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Apps can be built with these Web technologies and then distributed through native app stores to be installed on devices by leveraging Cordova.</a:t>
            </a:r>
          </a:p>
        </p:txBody>
      </p:sp>
    </p:spTree>
    <p:extLst>
      <p:ext uri="{BB962C8B-B14F-4D97-AF65-F5344CB8AC3E}">
        <p14:creationId xmlns:p14="http://schemas.microsoft.com/office/powerpoint/2010/main" val="33073654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71396" y="988074"/>
            <a:ext cx="4789488" cy="2879725"/>
          </a:xfrm>
        </p:spPr>
        <p:txBody>
          <a:bodyPr>
            <a:normAutofit/>
          </a:bodyPr>
          <a:lstStyle/>
          <a:p>
            <a:pPr marL="282575" lvl="0" indent="-282575" algn="ctr">
              <a:spcBef>
                <a:spcPts val="2000"/>
              </a:spcBef>
              <a:spcAft>
                <a:spcPts val="0"/>
              </a:spcAft>
            </a:pPr>
            <a:r>
              <a:rPr lang="en-US" dirty="0">
                <a:solidFill>
                  <a:srgbClr val="001D4D"/>
                </a:solidFill>
                <a:latin typeface="Trebuchet MS"/>
                <a:ea typeface="Trebuchet MS"/>
                <a:cs typeface="Trebuchet MS"/>
                <a:sym typeface="Trebuchet MS"/>
              </a:rPr>
              <a:t/>
            </a:r>
            <a:br>
              <a:rPr lang="en-US" dirty="0">
                <a:solidFill>
                  <a:srgbClr val="001D4D"/>
                </a:solidFill>
                <a:latin typeface="Trebuchet MS"/>
                <a:ea typeface="Trebuchet MS"/>
                <a:cs typeface="Trebuchet MS"/>
                <a:sym typeface="Trebuchet MS"/>
              </a:rPr>
            </a:br>
            <a:r>
              <a:rPr lang="en-US" dirty="0">
                <a:solidFill>
                  <a:srgbClr val="001D4D"/>
                </a:solidFill>
                <a:latin typeface="Trebuchet MS"/>
                <a:ea typeface="Trebuchet MS"/>
                <a:cs typeface="Trebuchet MS"/>
                <a:sym typeface="Trebuchet MS"/>
              </a:rPr>
              <a:t/>
            </a:r>
            <a:br>
              <a:rPr lang="en-US" dirty="0">
                <a:solidFill>
                  <a:srgbClr val="001D4D"/>
                </a:solidFill>
                <a:latin typeface="Trebuchet MS"/>
                <a:ea typeface="Trebuchet MS"/>
                <a:cs typeface="Trebuchet MS"/>
                <a:sym typeface="Trebuchet MS"/>
              </a:rPr>
            </a:br>
            <a:r>
              <a:rPr lang="en-US" dirty="0">
                <a:solidFill>
                  <a:srgbClr val="001D4D"/>
                </a:solidFill>
                <a:latin typeface="Trebuchet MS"/>
                <a:ea typeface="Trebuchet MS"/>
                <a:cs typeface="Trebuchet MS"/>
                <a:sym typeface="Trebuchet MS"/>
              </a:rPr>
              <a:t>Thank You!</a:t>
            </a:r>
            <a:br>
              <a:rPr lang="en-US" dirty="0">
                <a:solidFill>
                  <a:srgbClr val="001D4D"/>
                </a:solidFill>
                <a:latin typeface="Trebuchet MS"/>
                <a:ea typeface="Trebuchet MS"/>
                <a:cs typeface="Trebuchet MS"/>
                <a:sym typeface="Trebuchet MS"/>
              </a:rPr>
            </a:br>
            <a:endParaRPr lang="en-US" dirty="0"/>
          </a:p>
        </p:txBody>
      </p:sp>
    </p:spTree>
    <p:extLst>
      <p:ext uri="{BB962C8B-B14F-4D97-AF65-F5344CB8AC3E}">
        <p14:creationId xmlns:p14="http://schemas.microsoft.com/office/powerpoint/2010/main" val="3684673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rebuchet MS" panose="020B0603020202020204" pitchFamily="34" charset="0"/>
              </a:rPr>
              <a:t>Screen shots</a:t>
            </a:r>
          </a:p>
        </p:txBody>
      </p:sp>
      <p:pic>
        <p:nvPicPr>
          <p:cNvPr id="4" name="Picture 2" descr="C:\Users\bhanu\Pictures\Picasa\Screen Captures\Fullscreen capture 10252016 82916 PM.b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974" y="2123034"/>
            <a:ext cx="2663251" cy="38544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bhanu\Pictures\Picasa\Screen Captures\Fullscreen capture 10252016 83151 PM.bm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474" y="2073362"/>
            <a:ext cx="2800569" cy="3795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637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437265"/>
          </a:xfrm>
        </p:spPr>
        <p:txBody>
          <a:bodyPr/>
          <a:lstStyle/>
          <a:p>
            <a:r>
              <a:rPr lang="en-US" dirty="0">
                <a:solidFill>
                  <a:srgbClr val="002060"/>
                </a:solidFill>
                <a:latin typeface="Trebuchet MS" panose="020B0603020202020204" pitchFamily="34" charset="0"/>
              </a:rPr>
              <a:t>Screen shots</a:t>
            </a:r>
            <a:endParaRPr lang="en-US" dirty="0"/>
          </a:p>
        </p:txBody>
      </p:sp>
      <p:pic>
        <p:nvPicPr>
          <p:cNvPr id="4" name="Picture 6" descr="C:\Users\bhanu\Pictures\Picasa\Screen Captures\Fullscreen capture 10252016 84648 PM.b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566" y="1845734"/>
            <a:ext cx="3641519" cy="4330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79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822960" y="709684"/>
            <a:ext cx="7543800" cy="1027677"/>
          </a:xfrm>
          <a:prstGeom prst="rect">
            <a:avLst/>
          </a:prstGeom>
          <a:noFill/>
          <a:ln>
            <a:noFill/>
          </a:ln>
        </p:spPr>
        <p:txBody>
          <a:bodyPr lIns="91425" tIns="45700" rIns="91425" bIns="45700" anchor="b" anchorCtr="0">
            <a:noAutofit/>
          </a:bodyPr>
          <a:lstStyle/>
          <a:p>
            <a:pPr lvl="0">
              <a:spcBef>
                <a:spcPts val="0"/>
              </a:spcBef>
              <a:buSzPct val="25000"/>
            </a:pPr>
            <a:r>
              <a:rPr lang="en-US" dirty="0">
                <a:solidFill>
                  <a:srgbClr val="002060"/>
                </a:solidFill>
                <a:latin typeface="Trebuchet MS" panose="020B0603020202020204" pitchFamily="34" charset="0"/>
              </a:rPr>
              <a:t>Screen shots</a:t>
            </a:r>
            <a:endParaRPr lang="en-US" b="0" i="0" u="none" strike="noStrike" cap="none" dirty="0">
              <a:solidFill>
                <a:srgbClr val="001D4D"/>
              </a:solidFill>
              <a:latin typeface="Trebuchet MS" panose="020B0603020202020204" pitchFamily="34" charset="0"/>
              <a:ea typeface="Trebuchet MS"/>
              <a:cs typeface="Trebuchet MS"/>
              <a:sym typeface="Trebuchet MS"/>
            </a:endParaRPr>
          </a:p>
        </p:txBody>
      </p:sp>
      <p:sp>
        <p:nvSpPr>
          <p:cNvPr id="159" name="Shape 159"/>
          <p:cNvSpPr txBox="1">
            <a:spLocks noGrp="1"/>
          </p:cNvSpPr>
          <p:nvPr>
            <p:ph idx="1"/>
          </p:nvPr>
        </p:nvSpPr>
        <p:spPr>
          <a:xfrm>
            <a:off x="779462" y="1524000"/>
            <a:ext cx="7583486" cy="420846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dirty="0"/>
          </a:p>
          <a:p>
            <a:pPr marL="282575" marR="0" lvl="0" indent="-282575" algn="l" rtl="0">
              <a:lnSpc>
                <a:spcPct val="100000"/>
              </a:lnSpc>
              <a:spcBef>
                <a:spcPts val="2000"/>
              </a:spcBef>
              <a:spcAft>
                <a:spcPts val="0"/>
              </a:spcAft>
              <a:buClr>
                <a:srgbClr val="001D4D"/>
              </a:buClr>
              <a:buSzPct val="100000"/>
              <a:buFont typeface="Noto Sans Symbols"/>
              <a:buChar char="●"/>
            </a:pPr>
            <a:endParaRPr lang="en-US" sz="1800" dirty="0"/>
          </a:p>
        </p:txBody>
      </p:sp>
      <p:pic>
        <p:nvPicPr>
          <p:cNvPr id="4" name="Shape 118" descr="C:\Users\bhanu\Pictures\Picasa\Screen Captures\Fullscreen capture 1192016 102633 PM.bmp.jpg"/>
          <p:cNvPicPr preferRelativeResize="0"/>
          <p:nvPr/>
        </p:nvPicPr>
        <p:blipFill rotWithShape="1">
          <a:blip r:embed="rId3">
            <a:alphaModFix/>
          </a:blip>
          <a:srcRect/>
          <a:stretch/>
        </p:blipFill>
        <p:spPr>
          <a:xfrm>
            <a:off x="1172465" y="1895813"/>
            <a:ext cx="2976454" cy="4081905"/>
          </a:xfrm>
          <a:prstGeom prst="rect">
            <a:avLst/>
          </a:prstGeom>
          <a:noFill/>
          <a:ln>
            <a:noFill/>
          </a:ln>
        </p:spPr>
      </p:pic>
      <p:pic>
        <p:nvPicPr>
          <p:cNvPr id="5" name="Shape 119" descr="C:\Users\bhanu\Pictures\Picasa\Screen Captures\Fullscreen capture 1192016 102851 PM.bmp.jpg"/>
          <p:cNvPicPr preferRelativeResize="0"/>
          <p:nvPr/>
        </p:nvPicPr>
        <p:blipFill rotWithShape="1">
          <a:blip r:embed="rId4">
            <a:alphaModFix/>
          </a:blip>
          <a:srcRect/>
          <a:stretch/>
        </p:blipFill>
        <p:spPr>
          <a:xfrm>
            <a:off x="4899546" y="1895814"/>
            <a:ext cx="2770495" cy="4081904"/>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prstGeom prst="rect">
            <a:avLst/>
          </a:prstGeom>
          <a:noFill/>
          <a:ln>
            <a:noFill/>
          </a:ln>
        </p:spPr>
        <p:txBody>
          <a:bodyPr lIns="91425" tIns="45700" rIns="91425" bIns="45700" anchor="b" anchorCtr="0">
            <a:noAutofit/>
          </a:bodyPr>
          <a:lstStyle/>
          <a:p>
            <a:pPr lvl="0">
              <a:spcBef>
                <a:spcPts val="0"/>
              </a:spcBef>
              <a:buSzPct val="25000"/>
            </a:pPr>
            <a:r>
              <a:rPr lang="en-US" dirty="0">
                <a:solidFill>
                  <a:srgbClr val="002060"/>
                </a:solidFill>
                <a:latin typeface="Trebuchet MS" panose="020B0603020202020204" pitchFamily="34" charset="0"/>
              </a:rPr>
              <a:t>Screen shots</a:t>
            </a:r>
            <a:endParaRPr lang="en-US" b="0" i="0" u="none" strike="noStrike" cap="none" dirty="0">
              <a:solidFill>
                <a:srgbClr val="001D4D"/>
              </a:solidFill>
              <a:latin typeface="Trebuchet MS"/>
              <a:ea typeface="Trebuchet MS"/>
              <a:cs typeface="Trebuchet MS"/>
              <a:sym typeface="Trebuchet MS"/>
            </a:endParaRPr>
          </a:p>
        </p:txBody>
      </p:sp>
      <p:pic>
        <p:nvPicPr>
          <p:cNvPr id="4" name="Shape 120" descr="C:\Users\bhanu\Pictures\Picasa\Screen Captures\Fullscreen capture 1192016 103538 PM.bmp.jpg"/>
          <p:cNvPicPr preferRelativeResize="0">
            <a:picLocks noGrp="1"/>
          </p:cNvPicPr>
          <p:nvPr>
            <p:ph idx="1"/>
          </p:nvPr>
        </p:nvPicPr>
        <p:blipFill rotWithShape="1">
          <a:blip r:embed="rId3">
            <a:alphaModFix/>
          </a:blip>
          <a:srcRect/>
          <a:stretch/>
        </p:blipFill>
        <p:spPr>
          <a:xfrm>
            <a:off x="1288460" y="2074507"/>
            <a:ext cx="2773874" cy="4026490"/>
          </a:xfrm>
          <a:prstGeom prst="rect">
            <a:avLst/>
          </a:prstGeom>
          <a:noFill/>
          <a:ln>
            <a:noFill/>
          </a:ln>
        </p:spPr>
      </p:pic>
      <p:pic>
        <p:nvPicPr>
          <p:cNvPr id="5" name="Shape 121" descr="C:\Users\bhanu\Pictures\Picasa\Screen Captures\Fullscreen capture 1192016 103752 PM.bmp.jpg"/>
          <p:cNvPicPr preferRelativeResize="0"/>
          <p:nvPr/>
        </p:nvPicPr>
        <p:blipFill rotWithShape="1">
          <a:blip r:embed="rId4">
            <a:alphaModFix/>
          </a:blip>
          <a:srcRect/>
          <a:stretch/>
        </p:blipFill>
        <p:spPr>
          <a:xfrm>
            <a:off x="4594861" y="2074506"/>
            <a:ext cx="2825270" cy="4026491"/>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rebuchet MS" panose="020B0603020202020204" pitchFamily="34" charset="0"/>
              </a:rPr>
              <a:t>Screen shots</a:t>
            </a:r>
            <a:endParaRPr lang="en-US" dirty="0"/>
          </a:p>
        </p:txBody>
      </p:sp>
      <p:pic>
        <p:nvPicPr>
          <p:cNvPr id="4" name="Shape 122"/>
          <p:cNvPicPr preferRelativeResize="0">
            <a:picLocks noGrp="1"/>
          </p:cNvPicPr>
          <p:nvPr>
            <p:ph idx="1"/>
          </p:nvPr>
        </p:nvPicPr>
        <p:blipFill rotWithShape="1">
          <a:blip r:embed="rId2">
            <a:alphaModFix/>
          </a:blip>
          <a:srcRect/>
          <a:stretch/>
        </p:blipFill>
        <p:spPr>
          <a:xfrm>
            <a:off x="2986274" y="1981174"/>
            <a:ext cx="2874879" cy="4269724"/>
          </a:xfrm>
          <a:prstGeom prst="rect">
            <a:avLst/>
          </a:prstGeom>
          <a:noFill/>
          <a:ln>
            <a:noFill/>
          </a:ln>
        </p:spPr>
      </p:pic>
    </p:spTree>
    <p:extLst>
      <p:ext uri="{BB962C8B-B14F-4D97-AF65-F5344CB8AC3E}">
        <p14:creationId xmlns:p14="http://schemas.microsoft.com/office/powerpoint/2010/main" val="744784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b="0" i="0" u="none" strike="noStrike" cap="none" dirty="0">
                <a:solidFill>
                  <a:srgbClr val="001D4D"/>
                </a:solidFill>
                <a:latin typeface="Trebuchet MS"/>
                <a:ea typeface="Trebuchet MS"/>
                <a:cs typeface="Trebuchet MS"/>
                <a:sym typeface="Trebuchet MS"/>
              </a:rPr>
              <a:t>Requirements: Use Cases</a:t>
            </a:r>
          </a:p>
        </p:txBody>
      </p:sp>
      <p:sp>
        <p:nvSpPr>
          <p:cNvPr id="173" name="Shape 173"/>
          <p:cNvSpPr txBox="1">
            <a:spLocks noGrp="1"/>
          </p:cNvSpPr>
          <p:nvPr>
            <p:ph idx="1"/>
          </p:nvPr>
        </p:nvSpPr>
        <p:spPr>
          <a:prstGeom prst="rect">
            <a:avLst/>
          </a:prstGeom>
          <a:noFill/>
          <a:ln>
            <a:noFill/>
          </a:ln>
        </p:spPr>
        <p:txBody>
          <a:bodyPr lIns="91425" tIns="45700" rIns="91425" bIns="45700" anchor="t" anchorCtr="0">
            <a:noAutofit/>
          </a:bodyPr>
          <a:lstStyle/>
          <a:p>
            <a:pPr marL="0" lvl="0" indent="0" algn="just">
              <a:lnSpc>
                <a:spcPct val="100000"/>
              </a:lnSpc>
              <a:spcBef>
                <a:spcPts val="0"/>
              </a:spcBef>
              <a:spcAft>
                <a:spcPts val="0"/>
              </a:spcAft>
              <a:buClr>
                <a:srgbClr val="336699"/>
              </a:buClr>
              <a:buSzPct val="25000"/>
              <a:buNone/>
            </a:pPr>
            <a:endParaRPr lang="en-US" sz="2400" b="1" dirty="0">
              <a:solidFill>
                <a:srgbClr val="336699"/>
              </a:solidFill>
              <a:latin typeface="Arial"/>
              <a:ea typeface="Arial"/>
              <a:cs typeface="Arial"/>
              <a:sym typeface="Arial"/>
            </a:endParaRPr>
          </a:p>
          <a:p>
            <a:pPr algn="just">
              <a:lnSpc>
                <a:spcPct val="100000"/>
              </a:lnSpc>
              <a:spcBef>
                <a:spcPts val="0"/>
              </a:spcBef>
              <a:spcAft>
                <a:spcPts val="0"/>
              </a:spcAft>
              <a:buFont typeface="Arial" panose="020B0604020202020204" pitchFamily="34" charset="0"/>
              <a:buChar char="•"/>
            </a:pPr>
            <a:r>
              <a:rPr lang="en-US" sz="2400" dirty="0">
                <a:solidFill>
                  <a:schemeClr val="dk1"/>
                </a:solidFill>
                <a:latin typeface="Arial"/>
                <a:ea typeface="Arial"/>
                <a:cs typeface="Arial"/>
                <a:sym typeface="Arial"/>
              </a:rPr>
              <a:t>The system that can remotely monitor the mobile devices.</a:t>
            </a:r>
          </a:p>
          <a:p>
            <a:pPr algn="just">
              <a:lnSpc>
                <a:spcPct val="100000"/>
              </a:lnSpc>
              <a:spcBef>
                <a:spcPts val="0"/>
              </a:spcBef>
              <a:spcAft>
                <a:spcPts val="0"/>
              </a:spcAft>
              <a:buFont typeface="Arial" panose="020B0604020202020204" pitchFamily="34" charset="0"/>
              <a:buChar char="•"/>
            </a:pPr>
            <a:r>
              <a:rPr lang="en-US" sz="2400" dirty="0">
                <a:solidFill>
                  <a:schemeClr val="dk1"/>
                </a:solidFill>
                <a:latin typeface="Arial"/>
                <a:ea typeface="Arial"/>
                <a:cs typeface="Arial"/>
                <a:sym typeface="Arial"/>
              </a:rPr>
              <a:t>The system that can apply required configurations to mobile devices.</a:t>
            </a:r>
          </a:p>
          <a:p>
            <a:pPr algn="just">
              <a:lnSpc>
                <a:spcPct val="100000"/>
              </a:lnSpc>
              <a:spcBef>
                <a:spcPts val="0"/>
              </a:spcBef>
              <a:spcAft>
                <a:spcPts val="0"/>
              </a:spcAft>
              <a:buFont typeface="Arial" panose="020B0604020202020204" pitchFamily="34" charset="0"/>
              <a:buChar char="•"/>
            </a:pPr>
            <a:r>
              <a:rPr lang="en-US" sz="2400" dirty="0">
                <a:solidFill>
                  <a:schemeClr val="dk1"/>
                </a:solidFill>
                <a:latin typeface="Arial"/>
                <a:ea typeface="Arial"/>
                <a:cs typeface="Arial"/>
                <a:sym typeface="Arial"/>
              </a:rPr>
              <a:t>The system consists of applications that work on mobile devices and communicate to a web service to report monitoring data and retrieve configurations.</a:t>
            </a:r>
          </a:p>
          <a:p>
            <a:pPr algn="just">
              <a:lnSpc>
                <a:spcPct val="100000"/>
              </a:lnSpc>
              <a:spcBef>
                <a:spcPts val="0"/>
              </a:spcBef>
              <a:spcAft>
                <a:spcPts val="0"/>
              </a:spcAft>
              <a:buFont typeface="Arial" panose="020B0604020202020204" pitchFamily="34" charset="0"/>
              <a:buChar char="•"/>
            </a:pPr>
            <a:r>
              <a:rPr lang="en-US" sz="2400" dirty="0">
                <a:solidFill>
                  <a:schemeClr val="dk1"/>
                </a:solidFill>
                <a:latin typeface="Arial"/>
                <a:ea typeface="Arial"/>
                <a:cs typeface="Arial"/>
                <a:sym typeface="Arial"/>
              </a:rPr>
              <a:t>The system administrator needs a website component to setup configurations and monitoring data.</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583</TotalTime>
  <Words>1552</Words>
  <Application>Microsoft Office PowerPoint</Application>
  <PresentationFormat>On-screen Show (4:3)</PresentationFormat>
  <Paragraphs>207</Paragraphs>
  <Slides>30</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Noto Sans Symbols</vt:lpstr>
      <vt:lpstr>Trebuchet MS</vt:lpstr>
      <vt:lpstr>Retrospect</vt:lpstr>
      <vt:lpstr>Addigy 6.0  Team Members: Bhanu Varma                       Rupa Kotha Product Owner: Jason Dettbarn Instructor: Masoud Sadjadi  School of Computing and Information Sciences Florida International University</vt:lpstr>
      <vt:lpstr>Project definition</vt:lpstr>
      <vt:lpstr>Ionic Framework</vt:lpstr>
      <vt:lpstr>Screen shots</vt:lpstr>
      <vt:lpstr>Screen shots</vt:lpstr>
      <vt:lpstr>Screen shots</vt:lpstr>
      <vt:lpstr>Screen shots</vt:lpstr>
      <vt:lpstr>Screen shots</vt:lpstr>
      <vt:lpstr>Requirements: Use Cases</vt:lpstr>
      <vt:lpstr>System Design: Architecture</vt:lpstr>
      <vt:lpstr>User Story #1</vt:lpstr>
      <vt:lpstr>User Story #2</vt:lpstr>
      <vt:lpstr>User Story #3</vt:lpstr>
      <vt:lpstr>User Story #4</vt:lpstr>
      <vt:lpstr>User Story #5</vt:lpstr>
      <vt:lpstr>User Story #6</vt:lpstr>
      <vt:lpstr>User Story #7</vt:lpstr>
      <vt:lpstr>User Story #7</vt:lpstr>
      <vt:lpstr>User Story #8</vt:lpstr>
      <vt:lpstr>User Story #8</vt:lpstr>
      <vt:lpstr>User Story #9</vt:lpstr>
      <vt:lpstr>User Story #9</vt:lpstr>
      <vt:lpstr>Test Suites and Test Cases</vt:lpstr>
      <vt:lpstr>Test Suites and Test Cases</vt:lpstr>
      <vt:lpstr>Test Suites and Test Cases</vt:lpstr>
      <vt:lpstr>Test Suites and Test Cases</vt:lpstr>
      <vt:lpstr>Summary</vt:lpstr>
      <vt:lpstr>Summary</vt:lpstr>
      <vt:lpstr>contact information</vt:lpstr>
      <vt:lpstr>  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Addigy 6.0  Team Members: Bhanu Varma                         Rupa Kotha Product Owner: Jason Dettbarn Instructor: Masoud Sadjadi  School of Computing and Information Sciences Florida International University</dc:title>
  <cp:lastModifiedBy>Rupa Kotha</cp:lastModifiedBy>
  <cp:revision>64</cp:revision>
  <dcterms:modified xsi:type="dcterms:W3CDTF">2016-12-09T02:22:28Z</dcterms:modified>
</cp:coreProperties>
</file>