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891200" cx="329184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0" type="dt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646236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54050" marL="160655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515937" marL="3481388" rtl="0" algn="l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365125" marL="5356225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474663" marL="7497763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484188" marL="96408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484188" marL="100980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484188" marL="105552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484188" marL="110124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484188" marL="114696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54050" marL="160655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515937" marL="3481388" rtl="0" algn="l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365125" marL="5356225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474663" marL="7497763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484188" marL="96408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484188" marL="100980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484188" marL="105552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484188" marL="110124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484188" marL="114696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54050" marL="160655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515937" marL="3481388" rtl="0" algn="l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365125" marL="5356225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474663" marL="7497763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484188" marL="96408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484188" marL="100980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484188" marL="105552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484188" marL="110124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484188" marL="11469688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451998" y="30724287"/>
            <a:ext cx="19751277" cy="36262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/>
          <p:nvPr>
            <p:ph idx="2" type="pic"/>
          </p:nvPr>
        </p:nvSpPr>
        <p:spPr>
          <a:xfrm>
            <a:off x="6451998" y="3922058"/>
            <a:ext cx="19751277" cy="263338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451998" y="34350512"/>
            <a:ext cx="19751277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645444" y="1748117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2870656" y="1748117"/>
            <a:ext cx="18402299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1645444" y="9184340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645443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1645443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645444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646236" y="1757361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646236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54050" marL="1606550" marR="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515937" marL="3481388" marR="0" rtl="0" algn="l"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365125" marL="5356225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indent="-474663" marL="7497763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484188" marL="9640888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484188" marL="10098088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indent="-484188" marL="10555288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indent="-484188" marL="11012488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indent="-484188" marL="11469688" marR="0" rtl="0" algn="l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1644650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11247436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23591837" y="39968487"/>
            <a:ext cx="76819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.png"/><Relationship Id="rId22" Type="http://schemas.openxmlformats.org/officeDocument/2006/relationships/image" Target="../media/image14.png"/><Relationship Id="rId21" Type="http://schemas.openxmlformats.org/officeDocument/2006/relationships/image" Target="../media/image18.png"/><Relationship Id="rId24" Type="http://schemas.openxmlformats.org/officeDocument/2006/relationships/image" Target="../media/image13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12.png"/><Relationship Id="rId9" Type="http://schemas.openxmlformats.org/officeDocument/2006/relationships/image" Target="../media/image03.png"/><Relationship Id="rId25" Type="http://schemas.openxmlformats.org/officeDocument/2006/relationships/image" Target="../media/image20.png"/><Relationship Id="rId5" Type="http://schemas.openxmlformats.org/officeDocument/2006/relationships/image" Target="../media/image08.png"/><Relationship Id="rId6" Type="http://schemas.openxmlformats.org/officeDocument/2006/relationships/image" Target="../media/image19.jpg"/><Relationship Id="rId7" Type="http://schemas.openxmlformats.org/officeDocument/2006/relationships/image" Target="../media/image16.png"/><Relationship Id="rId8" Type="http://schemas.openxmlformats.org/officeDocument/2006/relationships/image" Target="../media/image05.png"/><Relationship Id="rId11" Type="http://schemas.openxmlformats.org/officeDocument/2006/relationships/image" Target="../media/image04.png"/><Relationship Id="rId10" Type="http://schemas.openxmlformats.org/officeDocument/2006/relationships/image" Target="../media/image02.jpg"/><Relationship Id="rId13" Type="http://schemas.openxmlformats.org/officeDocument/2006/relationships/image" Target="../media/image06.png"/><Relationship Id="rId12" Type="http://schemas.openxmlformats.org/officeDocument/2006/relationships/image" Target="../media/image01.jpg"/><Relationship Id="rId15" Type="http://schemas.openxmlformats.org/officeDocument/2006/relationships/image" Target="../media/image15.png"/><Relationship Id="rId14" Type="http://schemas.openxmlformats.org/officeDocument/2006/relationships/image" Target="../media/image07.png"/><Relationship Id="rId17" Type="http://schemas.openxmlformats.org/officeDocument/2006/relationships/image" Target="../media/image21.png"/><Relationship Id="rId16" Type="http://schemas.openxmlformats.org/officeDocument/2006/relationships/image" Target="../media/image09.png"/><Relationship Id="rId19" Type="http://schemas.openxmlformats.org/officeDocument/2006/relationships/image" Target="../media/image10.png"/><Relationship Id="rId1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5791200" y="1587562"/>
            <a:ext cx="21335999" cy="5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baseline="0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</a:t>
            </a:r>
            <a:r>
              <a:rPr b="1" baseline="0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567486" y="2743200"/>
            <a:ext cx="19797712" cy="245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4800">
                <a:solidFill>
                  <a:srgbClr val="3333CC"/>
                </a:solidFill>
              </a:rPr>
              <a:t>IT Intelligence At Scale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baseline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Ayme Morrina</a:t>
            </a:r>
            <a:r>
              <a:rPr b="0" baseline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baseline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baseline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Jason Dettbarn,</a:t>
            </a:r>
            <a:r>
              <a:rPr b="0" baseline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3500">
                <a:solidFill>
                  <a:srgbClr val="3333CC"/>
                </a:solidFill>
              </a:rPr>
              <a:t>Addigy</a:t>
            </a:r>
            <a:r>
              <a:rPr b="0" baseline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baseline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baseline="0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219200" y="42519600"/>
            <a:ext cx="306324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lvl="0" marL="493712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I am thankful to the help that I received from my group member Matthew Saunders and mentor Jason Dettbarn</a:t>
            </a:r>
          </a:p>
          <a:p>
            <a:pPr indent="-493712" lvl="0" marL="4937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914400" y="5557662"/>
            <a:ext cx="31089600" cy="35661601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3202450" y="5789612"/>
            <a:ext cx="5486399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914400" y="42062400"/>
            <a:ext cx="31089600" cy="1371599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5925800" y="446087"/>
            <a:ext cx="47244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baseline="0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2600" y="381000"/>
            <a:ext cx="2630487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3716000" y="5792787"/>
            <a:ext cx="5486399" cy="7318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3317200" y="5792787"/>
            <a:ext cx="5486399" cy="7318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202450" y="11410150"/>
            <a:ext cx="5486399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3723137" y="13921512"/>
            <a:ext cx="5486399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3317200" y="13757037"/>
            <a:ext cx="5486399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202450" y="20216070"/>
            <a:ext cx="5486399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3716000" y="24982995"/>
            <a:ext cx="5486399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17200" y="24989182"/>
            <a:ext cx="5486399" cy="7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77295" y="4046056"/>
            <a:ext cx="1225974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0375" y="4103126"/>
            <a:ext cx="1102953" cy="10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6357" y="2672425"/>
            <a:ext cx="2879918" cy="81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702510" y="113274"/>
            <a:ext cx="3995512" cy="233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933746" y="1814898"/>
            <a:ext cx="1713125" cy="170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587950" y="214374"/>
            <a:ext cx="1416049" cy="140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817598" y="4065549"/>
            <a:ext cx="2523101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880225" y="2805480"/>
            <a:ext cx="2630475" cy="77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12">
            <a:alphaModFix/>
          </a:blip>
          <a:srcRect b="14976" l="0" r="0" t="8335"/>
          <a:stretch/>
        </p:blipFill>
        <p:spPr>
          <a:xfrm>
            <a:off x="914400" y="195600"/>
            <a:ext cx="6355200" cy="48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352825" y="6829425"/>
            <a:ext cx="94226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</a:rPr>
              <a:t>Users can only view the latest data sent from a machine.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</a:rPr>
              <a:t>Users cannot view a timeline of data for a system or collection of systems.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</a:rPr>
              <a:t>Old data records are removed once new data is received from a machine.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</a:rPr>
              <a:t>Report data is not stored in a database.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1391900" y="6829425"/>
            <a:ext cx="10286999" cy="5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</a:rPr>
              <a:t>Addigy current system has a web dashboard that displays all relevant computer information in a given company.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</a:rPr>
              <a:t>The dashboard contains a view showing an overview of all computers in the company and statistics regarding processor, memory and disk usage. 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</a:rPr>
              <a:t>It also contains an individual view for each machine which shows the same information limited in reference to that machine.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</a:rPr>
              <a:t>All report data for the system resides in the cloud using Amazon Web Services (AWS)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1628975" y="21655050"/>
            <a:ext cx="8870399" cy="405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/>
              <a:t>Manual exploratory testing was used to test the different components of the system.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/>
              <a:t>Developer tools in the browser and debugging tools in the IDEs assisted in finding and fixing a variety of errors including: Json formatting errors,  JavaScript parsing errors, network errors, CSS faulty rules among others.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1837575" y="26196850"/>
            <a:ext cx="9867899" cy="909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Computers have become one of the most valuables assets for companies nowadays. IT Intelligence at scale provides some sort of intelligence to assist when taking decisions regarding these assets. 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Contribution to the project: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Software that run on the machines silently reporting machine specific information.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Caching mechanism in the software to alleviate network traffic.</a:t>
            </a:r>
          </a:p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Platform independence for every feature of the system.</a:t>
            </a:r>
          </a:p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Software Metering tool for the administrator using the dashboard to measure web and system applications usage.</a:t>
            </a:r>
          </a:p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Software Updates tool for the administrator using the dashboard to determine updates relevance and to manage updates at different organizational levels.</a:t>
            </a:r>
          </a:p>
          <a:p>
            <a:pPr indent="-4572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Login History tool for the administrator using the dashboard to analyze user’s activity.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128100" y="4201728"/>
            <a:ext cx="2033624" cy="96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610175" y="2209537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2773500" y="417125"/>
            <a:ext cx="2033625" cy="122015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1678900" y="6829425"/>
            <a:ext cx="10286999" cy="6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/>
              <a:t>The system shall be able to collect device information including users login/out activity, system/web application usage and software updates.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/>
              <a:t>The system shall display a graph of web/system applications usage.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/>
              <a:t>The system shall display a graph of users login/out activity.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/>
              <a:t>The system shall display users login/out activity details.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/>
              <a:t>The system shall display the software updates in a hierarchical way according to the company policies. 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/>
              <a:t>The system shall display a graph of applications usage of those related to the available software updates.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/>
              <a:t>The system shall refresh and display the correct data when filters are selected.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18" name="Shape 1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158325" y="26882487"/>
            <a:ext cx="9867900" cy="70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158325" y="34273900"/>
            <a:ext cx="9867899" cy="6509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3039859" y="35772728"/>
            <a:ext cx="7565081" cy="5170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Shape 121"/>
          <p:cNvGrpSpPr/>
          <p:nvPr/>
        </p:nvGrpSpPr>
        <p:grpSpPr>
          <a:xfrm>
            <a:off x="1427697" y="26844627"/>
            <a:ext cx="8465802" cy="13944751"/>
            <a:chOff x="2033618" y="26693034"/>
            <a:chExt cx="8061133" cy="13278186"/>
          </a:xfrm>
        </p:grpSpPr>
        <p:pic>
          <p:nvPicPr>
            <p:cNvPr id="122" name="Shape 122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2033618" y="26693034"/>
              <a:ext cx="8061120" cy="3821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Shape 123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2033625" y="30514750"/>
              <a:ext cx="8061124" cy="563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Shape 12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2033625" y="36142575"/>
              <a:ext cx="8061126" cy="24125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Shape 125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2033625" y="38543250"/>
              <a:ext cx="8061126" cy="14279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Shape 126"/>
          <p:cNvSpPr txBox="1"/>
          <p:nvPr/>
        </p:nvSpPr>
        <p:spPr>
          <a:xfrm>
            <a:off x="21374100" y="20749475"/>
            <a:ext cx="10286999" cy="405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/>
              <a:t>The agent running on the devices uses a factory architecture in order to achieve platform independence by having a factory object generate different commands depending on the platform of the machine.</a:t>
            </a:r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/>
              <a:t>The dashboard is built using HTML5, JavaScript, CSS3, Bootstrap, and AngularJS, using a Model-View-Controller architecture in order to keep the dashboard up to date.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2184900" y="16797196"/>
            <a:ext cx="8870400" cy="4421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1583650" y="14810600"/>
            <a:ext cx="9867899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A Client-Server architecture was used to handle one-to-many communication between the devices collector written in Java and administrator dashboard, using AngularJS from a browser with the server.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427700" y="12723050"/>
            <a:ext cx="9191698" cy="568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2752850" y="15750176"/>
            <a:ext cx="7565099" cy="738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