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4.jpeg" ContentType="image/jpe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72A305-07E3-4C14-824C-AF55BB0635A1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0000"/>
              </a:lnSpc>
            </a:pPr>
            <a:r>
              <a:rPr b="1" lang="en-US" sz="135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FIU-SCIS-Senior-Projects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0000"/>
              </a:lnSpc>
            </a:pPr>
            <a:r>
              <a:rPr b="1" lang="en-US" sz="135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FIU-SCIS-Senior-Projects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0000"/>
              </a:lnSpc>
            </a:pPr>
            <a:r>
              <a:rPr b="1" lang="en-US" sz="135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FIU-SCIS-Senior-Projects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0000"/>
              </a:lnSpc>
            </a:pPr>
            <a:r>
              <a:rPr b="1" lang="en-US" sz="135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FIU-SCIS-Senior-Projects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Running in a separate thread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Every time there is an active socket ready to read from ACTIVE_SOCKETS it will be added to a queue which will be taken care by different threads to process the information</a:t>
            </a:r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Running in a separate thread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Every time there is an active socket ready to read from ACTIVE_SOCKETS it will be added to a queue which will be taken care by different threads to process the information</a:t>
            </a:r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Running in a separate thread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Every time there is an active socket ready to read from ACTIVE_SOCKETS it will be added to a queue which will be taken care by different threads to process the information</a:t>
            </a: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Running in a separate thread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Every time there is an active socket ready to read from ACTIVE_SOCKETS it will be added to a queue which will be taken care by different threads to process the information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0000"/>
              </a:lnSpc>
            </a:pPr>
            <a:r>
              <a:rPr b="1" lang="en-US" sz="135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FIU-SCIS-Senior-Projects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39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39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4917960" y="332208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ubTitle"/>
          </p:nvPr>
        </p:nvSpPr>
        <p:spPr>
          <a:xfrm>
            <a:off x="411120" y="3398400"/>
            <a:ext cx="8282160" cy="1260360"/>
          </a:xfrm>
          <a:prstGeom prst="rect">
            <a:avLst/>
          </a:prstGeom>
        </p:spPr>
        <p:txBody>
          <a:bodyPr tIns="91440" bIns="91440" anchor="ctr"/>
          <a:p>
            <a:pPr algn="ctr"/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BF5D14F-EA9C-48B3-B470-471EA067261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29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F736573-B7C3-4493-A940-91FD77ED555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FIU-SCIS-Senior-Projects Addigy4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Carlos Ruiz - Developer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David Romero - Developer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Jason Dettbarn - Mentor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Javier Carmona - Mentor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Ayme Morrina - Mentor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Masoud Sadjadi - Instructor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Sequence Diagrams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11760" y="1274400"/>
            <a:ext cx="852012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Case 2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-     Connection already established</a:t>
            </a:r>
            <a:endParaRPr/>
          </a:p>
          <a:p>
            <a:pPr marL="2743200" indent="-228240">
              <a:lnSpc>
                <a:spcPct val="100000"/>
              </a:lnSpc>
              <a:buFont typeface="StarSymbol"/>
              <a:buChar char="-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Communication flow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108" name="Shape 122" descr=""/>
          <p:cNvPicPr/>
          <p:nvPr/>
        </p:nvPicPr>
        <p:blipFill>
          <a:blip r:embed="rId1"/>
          <a:stretch/>
        </p:blipFill>
        <p:spPr>
          <a:xfrm>
            <a:off x="1454760" y="1274400"/>
            <a:ext cx="7377120" cy="34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Sequence Diagrams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11760" y="1274400"/>
            <a:ext cx="852012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Case 3</a:t>
            </a:r>
            <a:endParaRPr/>
          </a:p>
        </p:txBody>
      </p:sp>
      <p:pic>
        <p:nvPicPr>
          <p:cNvPr id="111" name="Shape 129" descr=""/>
          <p:cNvPicPr/>
          <p:nvPr/>
        </p:nvPicPr>
        <p:blipFill>
          <a:blip r:embed="rId1"/>
          <a:stretch/>
        </p:blipFill>
        <p:spPr>
          <a:xfrm>
            <a:off x="1662840" y="1597680"/>
            <a:ext cx="5474160" cy="32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Sequence Diagrams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11760" y="1274400"/>
            <a:ext cx="852012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Case 4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114" name="Shape 136" descr=""/>
          <p:cNvPicPr/>
          <p:nvPr/>
        </p:nvPicPr>
        <p:blipFill>
          <a:blip r:embed="rId1"/>
          <a:stretch/>
        </p:blipFill>
        <p:spPr>
          <a:xfrm>
            <a:off x="2035800" y="1633680"/>
            <a:ext cx="4951800" cy="35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 Design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 Decomposition</a:t>
            </a:r>
            <a:endParaRPr/>
          </a:p>
        </p:txBody>
      </p:sp>
      <p:pic>
        <p:nvPicPr>
          <p:cNvPr id="118" name="Shape 148" descr=""/>
          <p:cNvPicPr/>
          <p:nvPr/>
        </p:nvPicPr>
        <p:blipFill>
          <a:blip r:embed="rId1"/>
          <a:stretch/>
        </p:blipFill>
        <p:spPr>
          <a:xfrm>
            <a:off x="1447920" y="1313640"/>
            <a:ext cx="5905080" cy="38293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311760" y="1221840"/>
            <a:ext cx="105048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Tunneler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 Decomposition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11760" y="1221840"/>
            <a:ext cx="105048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PubSub</a:t>
            </a:r>
            <a:endParaRPr/>
          </a:p>
        </p:txBody>
      </p:sp>
      <p:pic>
        <p:nvPicPr>
          <p:cNvPr id="122" name="Shape 156" descr=""/>
          <p:cNvPicPr/>
          <p:nvPr/>
        </p:nvPicPr>
        <p:blipFill>
          <a:blip r:embed="rId1"/>
          <a:stretch/>
        </p:blipFill>
        <p:spPr>
          <a:xfrm>
            <a:off x="1362600" y="1200240"/>
            <a:ext cx="6664320" cy="346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 Deployment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11760" y="1221840"/>
            <a:ext cx="105048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Tunneler</a:t>
            </a:r>
            <a:endParaRPr/>
          </a:p>
        </p:txBody>
      </p:sp>
      <p:pic>
        <p:nvPicPr>
          <p:cNvPr id="125" name="Shape 163" descr=""/>
          <p:cNvPicPr/>
          <p:nvPr/>
        </p:nvPicPr>
        <p:blipFill>
          <a:blip r:embed="rId1"/>
          <a:stretch/>
        </p:blipFill>
        <p:spPr>
          <a:xfrm>
            <a:off x="2162520" y="1221840"/>
            <a:ext cx="4629600" cy="39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 Deployment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11760" y="1221840"/>
            <a:ext cx="105048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PubSub</a:t>
            </a:r>
            <a:endParaRPr/>
          </a:p>
        </p:txBody>
      </p:sp>
      <p:pic>
        <p:nvPicPr>
          <p:cNvPr id="128" name="Shape 170" descr=""/>
          <p:cNvPicPr/>
          <p:nvPr/>
        </p:nvPicPr>
        <p:blipFill>
          <a:blip r:embed="rId1"/>
          <a:stretch/>
        </p:blipFill>
        <p:spPr>
          <a:xfrm>
            <a:off x="1525680" y="1330200"/>
            <a:ext cx="6240960" cy="34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Security/Privacy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Security/Privicy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11760" y="1221840"/>
            <a:ext cx="852012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Tunneler:</a:t>
            </a: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Client/Server/Tunnel communication uses TCP connection</a:t>
            </a: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Communications requires to know tunnelId and credentials for desired software to log in for example ssh or remote control (vnc) credentials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Problem Definition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11760" y="1364760"/>
            <a:ext cx="852012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Tunneler: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Creating a remote control session is complicated for users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It is not practical for users moving around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Almost impossible for users with no technical experience 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Pubsub: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Sending messages to multiple devices can prove to be cumbersome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A lot solutions not entirely scalable or very straight forward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Other solutions do not keep track who’s accessing a channel</a:t>
            </a:r>
            <a:endParaRPr/>
          </a:p>
          <a:p>
            <a:pPr marL="914400" indent="-228240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Cost efficient model that can compete with more expensive ones</a:t>
            </a:r>
            <a:endParaRPr/>
          </a:p>
          <a:p>
            <a:pPr marL="914400" indent="-22824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Security/Privacy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11760" y="1221840"/>
            <a:ext cx="852012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PubSub:</a:t>
            </a: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to establish a connection to the server, user credentials must be passed</a:t>
            </a: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Due to the fact that this service depends on RabbitMQ, SSL authentication is possible</a:t>
            </a: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Further, queues can be automatically deleted, exclusive (limiting who can consume messages on a queue)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Detailed Design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Design pattern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11760" y="1287360"/>
            <a:ext cx="85201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311760" y="1440000"/>
            <a:ext cx="8520120" cy="35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15000"/>
              </a:lnSpc>
              <a:buFont typeface="StarSymbol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Relaying</a:t>
            </a:r>
            <a:endParaRPr/>
          </a:p>
          <a:p>
            <a:pPr lvl="1" marL="914400" indent="-228240">
              <a:lnSpc>
                <a:spcPct val="100000"/>
              </a:lnSpc>
              <a:buFont typeface="StarSymbol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peer-2-peer communication through a server using TCP or UDP connections.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 &amp; Subscribe</a:t>
            </a:r>
            <a:endParaRPr/>
          </a:p>
          <a:p>
            <a:pPr lvl="1" marL="914400" indent="-228240">
              <a:lnSpc>
                <a:spcPct val="100000"/>
              </a:lnSpc>
              <a:buFont typeface="StarSymbol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subscriber subscribes to a queue by expressing interest in messages enqueued to that queue and by using subject-or content-base rule as a filter.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State Machine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11760" y="1287360"/>
            <a:ext cx="85201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311760" y="1440000"/>
            <a:ext cx="18781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Font typeface="StarSymbol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Tunneler: server state machine when receiving a new Client connection</a:t>
            </a:r>
            <a:endParaRPr/>
          </a:p>
        </p:txBody>
      </p:sp>
      <p:pic>
        <p:nvPicPr>
          <p:cNvPr id="143" name="Shape 209" descr=""/>
          <p:cNvPicPr/>
          <p:nvPr/>
        </p:nvPicPr>
        <p:blipFill>
          <a:blip r:embed="rId1"/>
          <a:stretch/>
        </p:blipFill>
        <p:spPr>
          <a:xfrm>
            <a:off x="2567160" y="1287360"/>
            <a:ext cx="4771800" cy="3533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Main Algorithm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11760" y="1287360"/>
            <a:ext cx="85201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Tunneler: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6" name="Shape 216" descr=""/>
          <p:cNvPicPr/>
          <p:nvPr/>
        </p:nvPicPr>
        <p:blipFill>
          <a:blip r:embed="rId1"/>
          <a:stretch/>
        </p:blipFill>
        <p:spPr>
          <a:xfrm>
            <a:off x="1336320" y="1405800"/>
            <a:ext cx="6440760" cy="34812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Main Algorithm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11760" y="1287360"/>
            <a:ext cx="85201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PubSub: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9" name="Shape 223" descr=""/>
          <p:cNvPicPr/>
          <p:nvPr/>
        </p:nvPicPr>
        <p:blipFill>
          <a:blip r:embed="rId1"/>
          <a:stretch/>
        </p:blipFill>
        <p:spPr>
          <a:xfrm>
            <a:off x="844560" y="3097440"/>
            <a:ext cx="4190760" cy="1618920"/>
          </a:xfrm>
          <a:prstGeom prst="rect">
            <a:avLst/>
          </a:prstGeom>
          <a:ln>
            <a:noFill/>
          </a:ln>
        </p:spPr>
      </p:pic>
      <p:pic>
        <p:nvPicPr>
          <p:cNvPr id="150" name="Shape 224" descr=""/>
          <p:cNvPicPr/>
          <p:nvPr/>
        </p:nvPicPr>
        <p:blipFill>
          <a:blip r:embed="rId2"/>
          <a:stretch/>
        </p:blipFill>
        <p:spPr>
          <a:xfrm>
            <a:off x="844560" y="1668600"/>
            <a:ext cx="8096040" cy="14284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Testing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11760" y="1287360"/>
            <a:ext cx="1382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Sunny day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4550040" y="1287360"/>
            <a:ext cx="1382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Rainy day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54" name="Table 4"/>
          <p:cNvGraphicFramePr/>
          <p:nvPr/>
        </p:nvGraphicFramePr>
        <p:xfrm>
          <a:off x="4273560" y="1850760"/>
          <a:ext cx="4513320" cy="3067920"/>
        </p:xfrm>
        <a:graphic>
          <a:graphicData uri="http://schemas.openxmlformats.org/drawingml/2006/table">
            <a:tbl>
              <a:tblPr/>
              <a:tblGrid>
                <a:gridCol w="1011960"/>
                <a:gridCol w="3501360"/>
              </a:tblGrid>
              <a:tr h="31860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Identifier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ST06_ServerConnectionHandlingAfterFix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580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Purpose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Disconnecting client or tunnel while communication through server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580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Setup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established connection and communication in progress (vnc)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580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Input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vnc connection establish among clients than tunnel disconnects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580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Expected result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server catches the disconnection and closes all connections related with tunnel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72612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Result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as expected.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5"/>
          <p:cNvGraphicFramePr/>
          <p:nvPr/>
        </p:nvGraphicFramePr>
        <p:xfrm>
          <a:off x="257400" y="2280240"/>
          <a:ext cx="3773880" cy="75960"/>
        </p:xfrm>
        <a:graphic>
          <a:graphicData uri="http://schemas.openxmlformats.org/drawingml/2006/table">
            <a:tbl>
              <a:tblPr/>
              <a:tblGrid>
                <a:gridCol w="822240"/>
                <a:gridCol w="2951640"/>
              </a:tblGrid>
              <a:tr h="29772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Identifier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ST20_startigSSHsession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772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Purpose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Ensure ssh session starts correctly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6836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Setup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start pubsub agent and send command to connect using ssh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772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Input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from web connect using ssh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6836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Expected result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services started/ terminal with ssh session started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7720"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Result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3360" rIns="63360" tIns="63360" b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as expected</a:t>
                      </a:r>
                      <a:endParaRPr/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High-level demo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356120" y="1071720"/>
            <a:ext cx="4461120" cy="21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demo of all use cases together.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Enjoy!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4553640" y="1698120"/>
            <a:ext cx="4173120" cy="3129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Project Management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89" name="Shape 75" descr=""/>
          <p:cNvPicPr/>
          <p:nvPr/>
        </p:nvPicPr>
        <p:blipFill>
          <a:blip r:embed="rId1"/>
          <a:stretch/>
        </p:blipFill>
        <p:spPr>
          <a:xfrm>
            <a:off x="210240" y="1339920"/>
            <a:ext cx="8710200" cy="35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Project Management</a:t>
            </a:r>
            <a:endParaRPr/>
          </a:p>
        </p:txBody>
      </p:sp>
      <p:pic>
        <p:nvPicPr>
          <p:cNvPr id="91" name="Shape 81" descr=""/>
          <p:cNvPicPr/>
          <p:nvPr/>
        </p:nvPicPr>
        <p:blipFill>
          <a:blip r:embed="rId1"/>
          <a:stretch/>
        </p:blipFill>
        <p:spPr>
          <a:xfrm>
            <a:off x="1970640" y="1287360"/>
            <a:ext cx="6975720" cy="552240"/>
          </a:xfrm>
          <a:prstGeom prst="rect">
            <a:avLst/>
          </a:prstGeom>
          <a:ln>
            <a:noFill/>
          </a:ln>
        </p:spPr>
      </p:pic>
      <p:pic>
        <p:nvPicPr>
          <p:cNvPr id="92" name="Shape 82" descr=""/>
          <p:cNvPicPr/>
          <p:nvPr/>
        </p:nvPicPr>
        <p:blipFill>
          <a:blip r:embed="rId2"/>
          <a:stretch/>
        </p:blipFill>
        <p:spPr>
          <a:xfrm>
            <a:off x="210240" y="1839960"/>
            <a:ext cx="8736480" cy="30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User Stories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341640" y="1507680"/>
          <a:ext cx="8512920" cy="3455280"/>
        </p:xfrm>
        <a:graphic>
          <a:graphicData uri="http://schemas.openxmlformats.org/drawingml/2006/table">
            <a:tbl>
              <a:tblPr/>
              <a:tblGrid>
                <a:gridCol w="4256640"/>
                <a:gridCol w="4256640"/>
              </a:tblGrid>
              <a:tr h="474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Tunneler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Pubsub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2980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#520 - Creating tunneler proof of concepts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#540 - Implementing data stream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#553 - Initializing client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#545 - allowing remote control over tunneler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#562 - Fix communication issue among programs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#564 - Fix communication when receiving data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#563 - Test system on real environment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#578 - Fix handling server/tunnel disconnecting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#611 - Create pubsub agent for computers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#625 - Fix/modify pubsub agent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#627 - Modify client/tunneler code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#517 - Creating PubSub Proof of Concept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#539 - Create a browser client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#547 - Create an SDK for Javascript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#558 - Begin implementation of presence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#546 - Create an SDK for Python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#574 - Have both clients communicate with one another, using the libraries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#586 - Begin the set-up of a heartbeat in Javascript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#622 - Create a web interface for the application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#643 - Modify the Web Application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#642 - Manual Testing of Web Application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Use Case</a:t>
            </a:r>
            <a:endParaRPr/>
          </a:p>
        </p:txBody>
      </p:sp>
      <p:pic>
        <p:nvPicPr>
          <p:cNvPr id="98" name="Shape 100" descr=""/>
          <p:cNvPicPr/>
          <p:nvPr/>
        </p:nvPicPr>
        <p:blipFill>
          <a:blip r:embed="rId1"/>
          <a:stretch/>
        </p:blipFill>
        <p:spPr>
          <a:xfrm>
            <a:off x="311760" y="2013120"/>
            <a:ext cx="4325760" cy="2374560"/>
          </a:xfrm>
          <a:prstGeom prst="rect">
            <a:avLst/>
          </a:prstGeom>
          <a:ln>
            <a:noFill/>
          </a:ln>
        </p:spPr>
      </p:pic>
      <p:pic>
        <p:nvPicPr>
          <p:cNvPr id="99" name="Shape 101" descr=""/>
          <p:cNvPicPr/>
          <p:nvPr/>
        </p:nvPicPr>
        <p:blipFill>
          <a:blip r:embed="rId2"/>
          <a:stretch/>
        </p:blipFill>
        <p:spPr>
          <a:xfrm>
            <a:off x="4821480" y="2013120"/>
            <a:ext cx="4010400" cy="23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Use Case</a:t>
            </a:r>
            <a:endParaRPr/>
          </a:p>
        </p:txBody>
      </p:sp>
      <p:pic>
        <p:nvPicPr>
          <p:cNvPr id="101" name="Shape 107" descr=""/>
          <p:cNvPicPr/>
          <p:nvPr/>
        </p:nvPicPr>
        <p:blipFill>
          <a:blip r:embed="rId1"/>
          <a:stretch/>
        </p:blipFill>
        <p:spPr>
          <a:xfrm>
            <a:off x="492480" y="1841760"/>
            <a:ext cx="4067280" cy="2420280"/>
          </a:xfrm>
          <a:prstGeom prst="rect">
            <a:avLst/>
          </a:prstGeom>
          <a:ln>
            <a:noFill/>
          </a:ln>
        </p:spPr>
      </p:pic>
      <p:pic>
        <p:nvPicPr>
          <p:cNvPr id="102" name="Shape 108" descr=""/>
          <p:cNvPicPr/>
          <p:nvPr/>
        </p:nvPicPr>
        <p:blipFill>
          <a:blip r:embed="rId2"/>
          <a:stretch/>
        </p:blipFill>
        <p:spPr>
          <a:xfrm>
            <a:off x="4760640" y="1841760"/>
            <a:ext cx="3943800" cy="24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372600"/>
            <a:ext cx="8520120" cy="73296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Requirements Sequence Diagrams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311760" y="1274400"/>
            <a:ext cx="1142640" cy="5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Case 2</a:t>
            </a:r>
            <a:endParaRPr/>
          </a:p>
        </p:txBody>
      </p:sp>
      <p:pic>
        <p:nvPicPr>
          <p:cNvPr id="105" name="Shape 115" descr=""/>
          <p:cNvPicPr/>
          <p:nvPr/>
        </p:nvPicPr>
        <p:blipFill>
          <a:blip r:embed="rId1"/>
          <a:stretch/>
        </p:blipFill>
        <p:spPr>
          <a:xfrm>
            <a:off x="1339920" y="1274400"/>
            <a:ext cx="7491960" cy="37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LibreOffice/5.0.1.2$Linux_X86_64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2015-12-09T14:34:47Z</dcterms:modified>
  <cp:revision>1</cp:revision>
</cp:coreProperties>
</file>