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30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47799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67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0" y="5493600"/>
            <a:ext cx="32918400" cy="383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1834700" y="12991837"/>
            <a:ext cx="9249000" cy="12165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flipH="1">
            <a:off x="12429522" y="18508450"/>
            <a:ext cx="8273700" cy="3962400"/>
          </a:xfrm>
          <a:prstGeom prst="cube">
            <a:avLst>
              <a:gd name="adj" fmla="val 5491"/>
            </a:avLst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l="50000" t="50000" r="50000" b="50000"/>
            </a:path>
            <a:tileRect/>
          </a:gra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b="1"/>
              <a:t>Controllers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8770924" y="2147638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CIS4911, 2017</a:t>
            </a:r>
            <a:r>
              <a:rPr lang="en-US" sz="7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Summer C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>
                <a:solidFill>
                  <a:srgbClr val="3333CC"/>
                </a:solidFill>
              </a:rPr>
              <a:t>Agricultural Robotics 3.0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Sean Monroe</a:t>
            </a:r>
            <a:r>
              <a:rPr lang="en-US" sz="3500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>
                <a:solidFill>
                  <a:srgbClr val="3333CC"/>
                </a:solidFill>
              </a:rPr>
              <a:t>Dr. Leonardo Bobadilla</a:t>
            </a:r>
            <a:r>
              <a:rPr lang="en-US" sz="3500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>
                <a:solidFill>
                  <a:srgbClr val="3333CC"/>
                </a:solidFill>
              </a:rPr>
              <a:t>Florida International University</a:t>
            </a:r>
            <a:r>
              <a:rPr lang="en-US" sz="3500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Dr. Masoud Sadjadi, Florida International University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811950" y="6342075"/>
            <a:ext cx="92490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5000" b="1">
                <a:solidFill>
                  <a:srgbClr val="336699"/>
                </a:solidFill>
              </a:rPr>
              <a:t> </a:t>
            </a:r>
          </a:p>
          <a:p>
            <a:pPr marL="457200" lvl="0" indent="-4826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000">
                <a:solidFill>
                  <a:srgbClr val="336699"/>
                </a:solidFill>
              </a:rPr>
              <a:t>Advanced study of horticultural characteristics (HCs) of tropical agriculture is arduous and costly.</a:t>
            </a:r>
          </a:p>
          <a:p>
            <a:pPr marL="457200" lvl="0" indent="-4826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000">
                <a:solidFill>
                  <a:srgbClr val="336699"/>
                </a:solidFill>
              </a:rPr>
              <a:t>Obtaining large data sets is required for adequate research of HCs.</a:t>
            </a:r>
          </a:p>
          <a:p>
            <a:pPr marL="457200" lvl="0" indent="-4826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000">
                <a:solidFill>
                  <a:srgbClr val="336699"/>
                </a:solidFill>
              </a:rPr>
              <a:t>Current data gathering is performed manually.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40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4000">
              <a:solidFill>
                <a:srgbClr val="336699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336699"/>
              </a:solidFill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21857450" y="6342075"/>
            <a:ext cx="92490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5000" b="1">
                <a:solidFill>
                  <a:srgbClr val="336699"/>
                </a:solidFill>
              </a:rPr>
              <a:t> </a:t>
            </a: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000">
                <a:solidFill>
                  <a:srgbClr val="336699"/>
                </a:solidFill>
              </a:rPr>
              <a:t>Web service stack using Node, Django and PHP.</a:t>
            </a: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000">
                <a:solidFill>
                  <a:srgbClr val="336699"/>
                </a:solidFill>
              </a:rPr>
              <a:t>Mobile application for drone controller interface.</a:t>
            </a: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000">
                <a:solidFill>
                  <a:srgbClr val="336699"/>
                </a:solidFill>
              </a:rPr>
              <a:t>Forks of existing solutions’ repositories.</a:t>
            </a: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000">
                <a:solidFill>
                  <a:srgbClr val="336699"/>
                </a:solidFill>
              </a:rPr>
              <a:t>Feature detection with OpenCV and Convolutional Neural Network model.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811950" y="25922249"/>
            <a:ext cx="9249000" cy="82865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</a:t>
            </a:r>
            <a:r>
              <a:rPr lang="en-US" sz="4000" b="1">
                <a:solidFill>
                  <a:srgbClr val="336699"/>
                </a:solidFill>
              </a:rPr>
              <a:t>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000" b="1">
              <a:solidFill>
                <a:srgbClr val="336699"/>
              </a:solidFill>
            </a:endParaRPr>
          </a:p>
          <a:p>
            <a:pPr marL="457200" marR="0" lvl="0" indent="-482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000">
                <a:solidFill>
                  <a:srgbClr val="336699"/>
                </a:solidFill>
              </a:rPr>
              <a:t>Uses the Parrot AR Drone 2.0</a:t>
            </a:r>
          </a:p>
          <a:p>
            <a:pPr marL="457200" marR="0" lvl="0" indent="-482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000">
                <a:solidFill>
                  <a:srgbClr val="336699"/>
                </a:solidFill>
              </a:rPr>
              <a:t>Users can engage in manual flight</a:t>
            </a:r>
          </a:p>
          <a:p>
            <a:pPr marL="457200" marR="0" lvl="0" indent="-482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000">
                <a:solidFill>
                  <a:srgbClr val="336699"/>
                </a:solidFill>
              </a:rPr>
              <a:t>Users can start and override autonomous activity</a:t>
            </a:r>
          </a:p>
          <a:p>
            <a:pPr marL="457200" marR="0" lvl="0" indent="-482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000">
                <a:solidFill>
                  <a:srgbClr val="336699"/>
                </a:solidFill>
              </a:rPr>
              <a:t>Users can view real-time sensor data</a:t>
            </a:r>
          </a:p>
          <a:p>
            <a:pPr marL="457200" marR="0" lvl="0" indent="-482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000">
                <a:solidFill>
                  <a:srgbClr val="336699"/>
                </a:solidFill>
              </a:rPr>
              <a:t>Users can view a live video feed</a:t>
            </a:r>
          </a:p>
          <a:p>
            <a:pPr marL="457200" marR="0" lvl="0" indent="-482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000">
                <a:solidFill>
                  <a:srgbClr val="336699"/>
                </a:solidFill>
              </a:rPr>
              <a:t>Users can enable object detection within the video feed</a:t>
            </a:r>
          </a:p>
          <a:p>
            <a:pPr marL="457200" marR="0" lvl="0" indent="-482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000">
                <a:solidFill>
                  <a:srgbClr val="336699"/>
                </a:solidFill>
              </a:rPr>
              <a:t>Users can select a navigation area using a map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1860500" y="25898925"/>
            <a:ext cx="9249000" cy="8286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000">
              <a:solidFill>
                <a:srgbClr val="336699"/>
              </a:solidFill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000">
                <a:solidFill>
                  <a:srgbClr val="336699"/>
                </a:solidFill>
              </a:rPr>
              <a:t>Files are written in Python 2.7</a:t>
            </a: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000">
                <a:solidFill>
                  <a:srgbClr val="336699"/>
                </a:solidFill>
              </a:rPr>
              <a:t>The PS-Drone library allowed full access to Navigation Data after a GPS patch</a:t>
            </a: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000">
                <a:solidFill>
                  <a:srgbClr val="336699"/>
                </a:solidFill>
              </a:rPr>
              <a:t>OpenCV v3 was compiled to have VideoCapture support and run on Python 2.7</a:t>
            </a: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000">
                <a:solidFill>
                  <a:srgbClr val="336699"/>
                </a:solidFill>
              </a:rPr>
              <a:t>Pandas and NumPy provided data structures and statistical functions to manipulate images and process sensor data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811950" y="35011050"/>
            <a:ext cx="92490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5000" b="1">
                <a:solidFill>
                  <a:srgbClr val="336699"/>
                </a:solidFill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336699"/>
                </a:solidFill>
              </a:rPr>
              <a:t>Functional testing was done indoors with simulated, overridden, or ignored sensor data to validate fault avoidance and tolerance.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336699"/>
                </a:solidFill>
              </a:rPr>
              <a:t>Performance and acceptance testing were done outdoors against simulated cases to evaluate performance and precision of sensors, as well as fine tuning timed events in autonomous navigation.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000">
              <a:solidFill>
                <a:srgbClr val="336699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811950" y="35013025"/>
            <a:ext cx="9249000" cy="651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100" b="1">
                <a:solidFill>
                  <a:srgbClr val="FFFFFF"/>
                </a:solidFill>
              </a:rPr>
              <a:t>Verification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1857450" y="12967050"/>
            <a:ext cx="9249000" cy="12165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>
                <a:solidFill>
                  <a:srgbClr val="336699"/>
                </a:solidFill>
              </a:rPr>
              <a:t>Navigator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1834700" y="35011050"/>
            <a:ext cx="92490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5000" b="1">
                <a:solidFill>
                  <a:srgbClr val="336699"/>
                </a:solidFill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336699"/>
                </a:solidFill>
              </a:rPr>
              <a:t>A Navigator object makes available preprocessed sensor data and autonomous pathing functionality. A Viewer object makes available preprocessed camera images with scalable computer vision capabilities.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336699"/>
                </a:solidFill>
              </a:rPr>
              <a:t>This is all done in Python 2.7 to provide a clear and simple foundation for further work.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0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1834700" y="6342075"/>
            <a:ext cx="92490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lang="en-US" sz="5000" b="1">
                <a:solidFill>
                  <a:srgbClr val="336699"/>
                </a:solidFill>
              </a:rPr>
              <a:t> </a:t>
            </a:r>
          </a:p>
          <a:p>
            <a:pPr marL="457200" lvl="0" indent="-4826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000">
                <a:solidFill>
                  <a:srgbClr val="336699"/>
                </a:solidFill>
              </a:rPr>
              <a:t>Engineer a software system that controls a commercial drone to build data sets autonomously.</a:t>
            </a:r>
          </a:p>
          <a:p>
            <a:pPr marL="457200" lvl="0" indent="-4826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000">
                <a:solidFill>
                  <a:srgbClr val="336699"/>
                </a:solidFill>
              </a:rPr>
              <a:t>Stream live sensor data and a camera feed to a GUI.</a:t>
            </a:r>
          </a:p>
          <a:p>
            <a:pPr marL="457200" lvl="0" indent="-4826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000">
                <a:solidFill>
                  <a:srgbClr val="336699"/>
                </a:solidFill>
              </a:rPr>
              <a:t>Implement navigation options that allow manual and autonomous drone flight.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7837" y="288875"/>
            <a:ext cx="6262685" cy="474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38023" y="299600"/>
            <a:ext cx="6248513" cy="47337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1811950" y="13004962"/>
            <a:ext cx="9249000" cy="12113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>
                <a:solidFill>
                  <a:srgbClr val="336699"/>
                </a:solidFill>
              </a:rPr>
              <a:t>Features of Interest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4925" y="13931296"/>
            <a:ext cx="4352550" cy="3267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14925" y="21492702"/>
            <a:ext cx="4352550" cy="3267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14925" y="17711980"/>
            <a:ext cx="4352550" cy="326724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21857450" y="35011050"/>
            <a:ext cx="92490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336699"/>
              </a:buClr>
              <a:buFont typeface="Arial"/>
              <a:buNone/>
            </a:pPr>
            <a:endParaRPr sz="5000" b="1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336699"/>
                </a:solidFill>
              </a:rPr>
              <a:t>The material presented in this poster is based upon the work supported by Dr. Leonardo Bobadilla and the Discovery Lab of FIU.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336699"/>
                </a:solidFill>
              </a:rPr>
              <a:t>The original PS-Drone library is the work of J. Philipp de Graaff.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336699"/>
                </a:solidFill>
              </a:rPr>
              <a:t>I am thankful for the help that I received from my group member, Christian Silva.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104308" y="14089620"/>
            <a:ext cx="8643783" cy="378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1836225" y="25948500"/>
            <a:ext cx="9249000" cy="8286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>
                <a:solidFill>
                  <a:srgbClr val="336699"/>
                </a:solidFill>
              </a:rPr>
              <a:t>Viewer</a:t>
            </a:r>
          </a:p>
        </p:txBody>
      </p:sp>
      <p:sp>
        <p:nvSpPr>
          <p:cNvPr id="114" name="Shape 114"/>
          <p:cNvSpPr/>
          <p:nvPr/>
        </p:nvSpPr>
        <p:spPr>
          <a:xfrm flipH="1">
            <a:off x="14064425" y="14089625"/>
            <a:ext cx="4724400" cy="3962400"/>
          </a:xfrm>
          <a:prstGeom prst="cube">
            <a:avLst>
              <a:gd name="adj" fmla="val 8304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100" b="1">
                <a:solidFill>
                  <a:srgbClr val="336699"/>
                </a:solidFill>
              </a:rPr>
              <a:t>User Interface</a:t>
            </a:r>
          </a:p>
        </p:txBody>
      </p:sp>
      <p:sp>
        <p:nvSpPr>
          <p:cNvPr id="115" name="Shape 115"/>
          <p:cNvSpPr/>
          <p:nvPr/>
        </p:nvSpPr>
        <p:spPr>
          <a:xfrm flipH="1">
            <a:off x="12809875" y="19346875"/>
            <a:ext cx="2920200" cy="2682300"/>
          </a:xfrm>
          <a:prstGeom prst="cube">
            <a:avLst>
              <a:gd name="adj" fmla="val 8304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100" b="1">
                <a:solidFill>
                  <a:srgbClr val="336699"/>
                </a:solidFill>
              </a:rPr>
              <a:t>Navigator</a:t>
            </a:r>
          </a:p>
        </p:txBody>
      </p:sp>
      <p:sp>
        <p:nvSpPr>
          <p:cNvPr id="116" name="Shape 116"/>
          <p:cNvSpPr/>
          <p:nvPr/>
        </p:nvSpPr>
        <p:spPr>
          <a:xfrm flipH="1">
            <a:off x="17479000" y="19346875"/>
            <a:ext cx="2920200" cy="2682300"/>
          </a:xfrm>
          <a:prstGeom prst="cube">
            <a:avLst>
              <a:gd name="adj" fmla="val 8304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100" b="1">
                <a:solidFill>
                  <a:srgbClr val="336699"/>
                </a:solidFill>
              </a:rPr>
              <a:t>Viewer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435750" y="14461198"/>
            <a:ext cx="4352550" cy="3571076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8" name="Shape 118"/>
          <p:cNvSpPr/>
          <p:nvPr/>
        </p:nvSpPr>
        <p:spPr>
          <a:xfrm>
            <a:off x="6698600" y="15648725"/>
            <a:ext cx="784411" cy="6829542"/>
          </a:xfrm>
          <a:custGeom>
            <a:avLst/>
            <a:gdLst/>
            <a:ahLst/>
            <a:cxnLst/>
            <a:rect l="0" t="0" r="0" b="0"/>
            <a:pathLst>
              <a:path w="38306" h="112476" extrusionOk="0">
                <a:moveTo>
                  <a:pt x="0" y="0"/>
                </a:moveTo>
                <a:lnTo>
                  <a:pt x="38306" y="0"/>
                </a:lnTo>
                <a:lnTo>
                  <a:pt x="38306" y="112476"/>
                </a:lnTo>
                <a:lnTo>
                  <a:pt x="2037" y="112476"/>
                </a:lnTo>
              </a:path>
            </a:pathLst>
          </a:custGeom>
          <a:noFill/>
          <a:ln w="28575" cap="flat" cmpd="sng">
            <a:solidFill>
              <a:srgbClr val="336699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119" name="Shape 119"/>
          <p:cNvSpPr/>
          <p:nvPr/>
        </p:nvSpPr>
        <p:spPr>
          <a:xfrm>
            <a:off x="6673150" y="16049275"/>
            <a:ext cx="438029" cy="2811900"/>
          </a:xfrm>
          <a:custGeom>
            <a:avLst/>
            <a:gdLst/>
            <a:ahLst/>
            <a:cxnLst/>
            <a:rect l="0" t="0" r="0" b="0"/>
            <a:pathLst>
              <a:path w="38306" h="112476" extrusionOk="0">
                <a:moveTo>
                  <a:pt x="0" y="0"/>
                </a:moveTo>
                <a:lnTo>
                  <a:pt x="38306" y="0"/>
                </a:lnTo>
                <a:lnTo>
                  <a:pt x="38306" y="112476"/>
                </a:lnTo>
                <a:lnTo>
                  <a:pt x="2037" y="112476"/>
                </a:lnTo>
              </a:path>
            </a:pathLst>
          </a:custGeom>
          <a:noFill/>
          <a:ln w="28575" cap="flat" cmpd="sng">
            <a:solidFill>
              <a:srgbClr val="336699"/>
            </a:solidFill>
            <a:prstDash val="solid"/>
            <a:round/>
            <a:headEnd type="none" w="lg" len="lg"/>
            <a:tailEnd type="triangle" w="lg" len="lg"/>
          </a:ln>
        </p:spPr>
      </p:sp>
      <p:cxnSp>
        <p:nvCxnSpPr>
          <p:cNvPr id="120" name="Shape 120"/>
          <p:cNvCxnSpPr/>
          <p:nvPr/>
        </p:nvCxnSpPr>
        <p:spPr>
          <a:xfrm>
            <a:off x="6744450" y="19428500"/>
            <a:ext cx="738561" cy="0"/>
          </a:xfrm>
          <a:prstGeom prst="straightConnector1">
            <a:avLst/>
          </a:prstGeom>
          <a:noFill/>
          <a:ln w="28575" cap="flat" cmpd="sng">
            <a:solidFill>
              <a:srgbClr val="33669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21" name="Shape 121"/>
          <p:cNvSpPr txBox="1"/>
          <p:nvPr/>
        </p:nvSpPr>
        <p:spPr>
          <a:xfrm>
            <a:off x="7730700" y="16950925"/>
            <a:ext cx="3083400" cy="100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b="1">
                <a:solidFill>
                  <a:srgbClr val="336699"/>
                </a:solidFill>
              </a:rPr>
              <a:t>Threshold mask and contour finding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7730700" y="20730250"/>
            <a:ext cx="3083400" cy="100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36699"/>
                </a:solidFill>
              </a:rPr>
              <a:t>Contour drawing on original image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63949" y="14326575"/>
            <a:ext cx="2274288" cy="20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226047" y="26626150"/>
            <a:ext cx="6771952" cy="73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405344" y="18294187"/>
            <a:ext cx="8159324" cy="65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 rot="-5400000">
            <a:off x="17722022" y="22416677"/>
            <a:ext cx="1831500" cy="1056545"/>
          </a:xfrm>
          <a:custGeom>
            <a:avLst/>
            <a:gdLst/>
            <a:ahLst/>
            <a:cxnLst/>
            <a:rect l="0" t="0" r="0" b="0"/>
            <a:pathLst>
              <a:path w="29874" h="60896" extrusionOk="0">
                <a:moveTo>
                  <a:pt x="29874" y="60896"/>
                </a:moveTo>
                <a:lnTo>
                  <a:pt x="0" y="60896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  <p:cxnSp>
        <p:nvCxnSpPr>
          <p:cNvPr id="129" name="Shape 129"/>
          <p:cNvCxnSpPr/>
          <p:nvPr/>
        </p:nvCxnSpPr>
        <p:spPr>
          <a:xfrm>
            <a:off x="14704575" y="18086625"/>
            <a:ext cx="0" cy="1347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0" name="Shape 130"/>
          <p:cNvCxnSpPr/>
          <p:nvPr/>
        </p:nvCxnSpPr>
        <p:spPr>
          <a:xfrm>
            <a:off x="18288000" y="18049850"/>
            <a:ext cx="0" cy="138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1" name="Shape 131"/>
          <p:cNvSpPr/>
          <p:nvPr/>
        </p:nvSpPr>
        <p:spPr>
          <a:xfrm flipH="1">
            <a:off x="14623800" y="22668325"/>
            <a:ext cx="3457500" cy="2091600"/>
          </a:xfrm>
          <a:prstGeom prst="cube">
            <a:avLst>
              <a:gd name="adj" fmla="val 8304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l="50000" t="50000" r="50000" b="50000"/>
            </a:path>
            <a:tileRect/>
          </a:gra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4100" b="1">
              <a:solidFill>
                <a:srgbClr val="336699"/>
              </a:solidFill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817850" y="22841225"/>
            <a:ext cx="3263448" cy="191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1811950" y="25922275"/>
            <a:ext cx="9249000" cy="651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100" b="1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134" name="Shape 134"/>
          <p:cNvSpPr/>
          <p:nvPr/>
        </p:nvSpPr>
        <p:spPr>
          <a:xfrm>
            <a:off x="1811950" y="13004975"/>
            <a:ext cx="9249000" cy="651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100" b="1">
                <a:solidFill>
                  <a:srgbClr val="FFFFFF"/>
                </a:solidFill>
              </a:rPr>
              <a:t>Features of Interest</a:t>
            </a:r>
          </a:p>
        </p:txBody>
      </p:sp>
      <p:sp>
        <p:nvSpPr>
          <p:cNvPr id="135" name="Shape 135"/>
          <p:cNvSpPr/>
          <p:nvPr/>
        </p:nvSpPr>
        <p:spPr>
          <a:xfrm>
            <a:off x="1811950" y="6342075"/>
            <a:ext cx="9249000" cy="651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100" b="1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136" name="Shape 136"/>
          <p:cNvSpPr/>
          <p:nvPr/>
        </p:nvSpPr>
        <p:spPr>
          <a:xfrm>
            <a:off x="11834700" y="6342075"/>
            <a:ext cx="9249000" cy="651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100" b="1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11834700" y="12981900"/>
            <a:ext cx="9249000" cy="651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100" b="1">
                <a:solidFill>
                  <a:srgbClr val="FFFFFF"/>
                </a:solidFill>
              </a:rPr>
              <a:t>System Design</a:t>
            </a:r>
          </a:p>
        </p:txBody>
      </p:sp>
      <p:sp>
        <p:nvSpPr>
          <p:cNvPr id="138" name="Shape 138"/>
          <p:cNvSpPr/>
          <p:nvPr/>
        </p:nvSpPr>
        <p:spPr>
          <a:xfrm>
            <a:off x="11836225" y="25948525"/>
            <a:ext cx="9249000" cy="651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100" b="1">
                <a:solidFill>
                  <a:srgbClr val="FFFFFF"/>
                </a:solidFill>
              </a:rPr>
              <a:t>System Design</a:t>
            </a:r>
          </a:p>
        </p:txBody>
      </p:sp>
      <p:sp>
        <p:nvSpPr>
          <p:cNvPr id="139" name="Shape 139"/>
          <p:cNvSpPr/>
          <p:nvPr/>
        </p:nvSpPr>
        <p:spPr>
          <a:xfrm>
            <a:off x="11834700" y="35026150"/>
            <a:ext cx="9249000" cy="651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100" b="1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40" name="Shape 140"/>
          <p:cNvSpPr/>
          <p:nvPr/>
        </p:nvSpPr>
        <p:spPr>
          <a:xfrm>
            <a:off x="21857450" y="35011037"/>
            <a:ext cx="9249000" cy="651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100" b="1">
                <a:solidFill>
                  <a:srgbClr val="FFFFFF"/>
                </a:solidFill>
              </a:rPr>
              <a:t>Acknowledgements</a:t>
            </a:r>
          </a:p>
        </p:txBody>
      </p:sp>
      <p:sp>
        <p:nvSpPr>
          <p:cNvPr id="141" name="Shape 141"/>
          <p:cNvSpPr/>
          <p:nvPr/>
        </p:nvSpPr>
        <p:spPr>
          <a:xfrm>
            <a:off x="21860500" y="25898912"/>
            <a:ext cx="9249000" cy="651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100" b="1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142" name="Shape 142"/>
          <p:cNvSpPr/>
          <p:nvPr/>
        </p:nvSpPr>
        <p:spPr>
          <a:xfrm>
            <a:off x="21857450" y="12967037"/>
            <a:ext cx="9249000" cy="651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100" b="1">
                <a:solidFill>
                  <a:srgbClr val="FFFFFF"/>
                </a:solidFill>
              </a:rPr>
              <a:t>Navigator</a:t>
            </a:r>
          </a:p>
        </p:txBody>
      </p:sp>
      <p:sp>
        <p:nvSpPr>
          <p:cNvPr id="143" name="Shape 143"/>
          <p:cNvSpPr/>
          <p:nvPr/>
        </p:nvSpPr>
        <p:spPr>
          <a:xfrm>
            <a:off x="21857450" y="6342062"/>
            <a:ext cx="9249000" cy="651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100" b="1">
                <a:solidFill>
                  <a:srgbClr val="FFFFFF"/>
                </a:solidFill>
              </a:rPr>
              <a:t>Current System</a:t>
            </a:r>
          </a:p>
        </p:txBody>
      </p:sp>
      <p:cxnSp>
        <p:nvCxnSpPr>
          <p:cNvPr id="128" name="Shape 128"/>
          <p:cNvCxnSpPr/>
          <p:nvPr/>
        </p:nvCxnSpPr>
        <p:spPr>
          <a:xfrm>
            <a:off x="16628275" y="18066150"/>
            <a:ext cx="0" cy="474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7" name="Shape 127"/>
          <p:cNvSpPr/>
          <p:nvPr/>
        </p:nvSpPr>
        <p:spPr>
          <a:xfrm rot="5400000" flipH="1">
            <a:off x="13237529" y="22405628"/>
            <a:ext cx="1845316" cy="1092474"/>
          </a:xfrm>
          <a:custGeom>
            <a:avLst/>
            <a:gdLst/>
            <a:ahLst/>
            <a:cxnLst/>
            <a:rect l="0" t="0" r="0" b="0"/>
            <a:pathLst>
              <a:path w="29874" h="60896" extrusionOk="0">
                <a:moveTo>
                  <a:pt x="29874" y="60896"/>
                </a:moveTo>
                <a:lnTo>
                  <a:pt x="0" y="60896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sean r monroe</cp:lastModifiedBy>
  <cp:revision>1</cp:revision>
  <dcterms:modified xsi:type="dcterms:W3CDTF">2017-07-17T19:27:04Z</dcterms:modified>
</cp:coreProperties>
</file>