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Lst>
  <p:sldSz cy="43891200" cx="32918400"/>
  <p:notesSz cx="6858000" cy="9144000"/>
  <p:embeddedFontLst>
    <p:embeddedFont>
      <p:font typeface="Source Code Pro"/>
      <p:regular r:id="rId6"/>
      <p:bold r:id="rId7"/>
    </p:embeddedFont>
    <p:embeddedFont>
      <p:font typeface="Helvetica Neue"/>
      <p:regular r:id="rId8"/>
      <p:bold r:id="rId9"/>
      <p:italic r:id="rId10"/>
      <p:boldItalic r:id="rId11"/>
    </p:embeddedFont>
    <p:embeddedFont>
      <p:font typeface="Source Sans Pr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HelveticaNeue-bold.fntdata"/><Relationship Id="rId5" Type="http://schemas.openxmlformats.org/officeDocument/2006/relationships/slide" Target="slides/slide1.xml"/><Relationship Id="rId6" Type="http://schemas.openxmlformats.org/officeDocument/2006/relationships/font" Target="fonts/SourceCodePro-regular.fntdata"/><Relationship Id="rId7" Type="http://schemas.openxmlformats.org/officeDocument/2006/relationships/font" Target="fonts/SourceCodePro-bold.fntdata"/><Relationship Id="rId8" Type="http://schemas.openxmlformats.org/officeDocument/2006/relationships/font" Target="fonts/HelveticaNeue-regular.fntdata"/><Relationship Id="rId11" Type="http://schemas.openxmlformats.org/officeDocument/2006/relationships/font" Target="fonts/HelveticaNeue-boldItalic.fntdata"/><Relationship Id="rId10" Type="http://schemas.openxmlformats.org/officeDocument/2006/relationships/font" Target="fonts/HelveticaNeue-italic.fntdata"/><Relationship Id="rId13" Type="http://schemas.openxmlformats.org/officeDocument/2006/relationships/font" Target="fonts/SourceSansPro-bold.fntdata"/><Relationship Id="rId12" Type="http://schemas.openxmlformats.org/officeDocument/2006/relationships/font" Target="fonts/SourceSansPro-regular.fntdata"/><Relationship Id="rId15" Type="http://schemas.openxmlformats.org/officeDocument/2006/relationships/font" Target="fonts/SourceSansPro-boldItalic.fntdata"/><Relationship Id="rId14" Type="http://schemas.openxmlformats.org/officeDocument/2006/relationships/font" Target="fonts/SourceSansPr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Arial"/>
              <a:buNone/>
              <a:defRPr b="0" i="0" sz="1800" u="none" cap="none" strike="noStrike">
                <a:solidFill>
                  <a:schemeClr val="dk1"/>
                </a:solidFill>
                <a:latin typeface="Arial"/>
                <a:ea typeface="Arial"/>
                <a:cs typeface="Arial"/>
                <a:sym typeface="Arial"/>
              </a:defRPr>
            </a:lvl1pPr>
            <a:lvl2pPr indent="0" lvl="1" marL="457200" marR="0" rtl="0" algn="l">
              <a:spcBef>
                <a:spcPts val="0"/>
              </a:spcBef>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spcBef>
                <a:spcPts val="0"/>
              </a:spcBef>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spcBef>
                <a:spcPts val="0"/>
              </a:spcBef>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spcBef>
                <a:spcPts val="0"/>
              </a:spcBef>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spcBef>
                <a:spcPts val="0"/>
              </a:spcBef>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spcBef>
                <a:spcPts val="0"/>
              </a:spcBef>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spcBef>
                <a:spcPts val="0"/>
              </a:spcBef>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spcBef>
                <a:spcPts val="0"/>
              </a:spcBef>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7" name="Shape 7"/>
          <p:cNvSpPr txBox="1"/>
          <p:nvPr>
            <p:ph idx="11" type="ftr"/>
          </p:nvPr>
        </p:nvSpPr>
        <p:spPr>
          <a:xfrm>
            <a:off x="0" y="8685210"/>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86" name="Shape 8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p:txBody>
      </p:sp>
      <p:sp>
        <p:nvSpPr>
          <p:cNvPr id="87" name="Shape 87"/>
          <p:cNvSpPr txBox="1"/>
          <p:nvPr/>
        </p:nvSpPr>
        <p:spPr>
          <a:xfrm>
            <a:off x="3884612" y="868521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5" name="Shape 15"/>
        <p:cNvGrpSpPr/>
        <p:nvPr/>
      </p:nvGrpSpPr>
      <p:grpSpPr>
        <a:xfrm>
          <a:off x="0" y="0"/>
          <a:ext cx="0" cy="0"/>
          <a:chOff x="0" y="0"/>
          <a:chExt cx="0" cy="0"/>
        </a:xfrm>
      </p:grpSpPr>
      <p:sp>
        <p:nvSpPr>
          <p:cNvPr id="16" name="Shape 16"/>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17" name="Shape 17"/>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18" name="Shape 18"/>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2" name="Shape 72"/>
        <p:cNvGrpSpPr/>
        <p:nvPr/>
      </p:nvGrpSpPr>
      <p:grpSpPr>
        <a:xfrm>
          <a:off x="0" y="0"/>
          <a:ext cx="0" cy="0"/>
          <a:chOff x="0" y="0"/>
          <a:chExt cx="0" cy="0"/>
        </a:xfrm>
      </p:grpSpPr>
      <p:sp>
        <p:nvSpPr>
          <p:cNvPr id="73" name="Shape 73"/>
          <p:cNvSpPr txBox="1"/>
          <p:nvPr>
            <p:ph type="title"/>
          </p:nvPr>
        </p:nvSpPr>
        <p:spPr>
          <a:xfrm>
            <a:off x="1646234" y="1757359"/>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74" name="Shape 74"/>
          <p:cNvSpPr txBox="1"/>
          <p:nvPr>
            <p:ph idx="1" type="body"/>
          </p:nvPr>
        </p:nvSpPr>
        <p:spPr>
          <a:xfrm>
            <a:off x="1646234" y="10242550"/>
            <a:ext cx="29627511" cy="28963937"/>
          </a:xfrm>
          <a:prstGeom prst="rect">
            <a:avLst/>
          </a:prstGeom>
          <a:noFill/>
          <a:ln>
            <a:noFill/>
          </a:ln>
        </p:spPr>
        <p:txBody>
          <a:bodyPr anchorCtr="0" anchor="t" bIns="91425" lIns="91425" rIns="91425" tIns="91425"/>
          <a:lstStyle>
            <a:lvl1pPr indent="1250950" lvl="0" marL="1606550" marR="0" rtl="0" algn="l">
              <a:lnSpc>
                <a:spcPct val="100000"/>
              </a:lnSpc>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1135062" lvl="1" marL="3481388" marR="0" rtl="0" algn="l">
              <a:lnSpc>
                <a:spcPct val="100000"/>
              </a:lnSpc>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1057275" lvl="2" marL="5356225" marR="0" rtl="0" algn="l">
              <a:lnSpc>
                <a:spcPct val="100000"/>
              </a:lnSpc>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706436" lvl="3" marL="7497763"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696911" lvl="4" marL="96408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696911" lvl="5" marL="100980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696911" lvl="6" marL="105552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696911" lvl="7" marL="110124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696911" lvl="8" marL="114696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75" name="Shape 75"/>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76" name="Shape 76"/>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77" name="Shape 77"/>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8" name="Shape 78"/>
        <p:cNvGrpSpPr/>
        <p:nvPr/>
      </p:nvGrpSpPr>
      <p:grpSpPr>
        <a:xfrm>
          <a:off x="0" y="0"/>
          <a:ext cx="0" cy="0"/>
          <a:chOff x="0" y="0"/>
          <a:chExt cx="0" cy="0"/>
        </a:xfrm>
      </p:grpSpPr>
      <p:sp>
        <p:nvSpPr>
          <p:cNvPr id="79" name="Shape 79"/>
          <p:cNvSpPr txBox="1"/>
          <p:nvPr>
            <p:ph type="ctrTitle"/>
          </p:nvPr>
        </p:nvSpPr>
        <p:spPr>
          <a:xfrm>
            <a:off x="2469358" y="13635320"/>
            <a:ext cx="27979685" cy="9408458"/>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80" name="Shape 80"/>
          <p:cNvSpPr txBox="1"/>
          <p:nvPr>
            <p:ph idx="1" type="subTitle"/>
          </p:nvPr>
        </p:nvSpPr>
        <p:spPr>
          <a:xfrm>
            <a:off x="4937523" y="24872579"/>
            <a:ext cx="23043355" cy="11214847"/>
          </a:xfrm>
          <a:prstGeom prst="rect">
            <a:avLst/>
          </a:prstGeom>
          <a:noFill/>
          <a:ln>
            <a:noFill/>
          </a:ln>
        </p:spPr>
        <p:txBody>
          <a:bodyPr anchorCtr="0" anchor="t" bIns="91425" lIns="91425" rIns="91425" tIns="91425"/>
          <a:lstStyle>
            <a:lvl1pPr indent="0" lvl="0" marL="0" marR="0" rtl="0" algn="ctr">
              <a:lnSpc>
                <a:spcPct val="100000"/>
              </a:lnSpc>
              <a:spcBef>
                <a:spcPts val="3000"/>
              </a:spcBef>
              <a:spcAft>
                <a:spcPts val="0"/>
              </a:spcAft>
              <a:buClr>
                <a:schemeClr val="dk1"/>
              </a:buClr>
              <a:buFont typeface="Arial"/>
              <a:buNone/>
              <a:defRPr b="0" i="0" sz="15000" u="none" cap="none" strike="noStrike">
                <a:solidFill>
                  <a:schemeClr val="dk1"/>
                </a:solidFill>
                <a:latin typeface="Arial"/>
                <a:ea typeface="Arial"/>
                <a:cs typeface="Arial"/>
                <a:sym typeface="Arial"/>
              </a:defRPr>
            </a:lvl1pPr>
            <a:lvl2pPr indent="0" lvl="1" marL="457200" marR="0" rtl="0" algn="ctr">
              <a:lnSpc>
                <a:spcPct val="100000"/>
              </a:lnSpc>
              <a:spcBef>
                <a:spcPts val="2620"/>
              </a:spcBef>
              <a:spcAft>
                <a:spcPts val="0"/>
              </a:spcAft>
              <a:buClr>
                <a:schemeClr val="dk1"/>
              </a:buClr>
              <a:buFont typeface="Arial"/>
              <a:buNone/>
              <a:defRPr b="0" i="0" sz="13100" u="none" cap="none" strike="noStrike">
                <a:solidFill>
                  <a:schemeClr val="dk1"/>
                </a:solidFill>
                <a:latin typeface="Arial"/>
                <a:ea typeface="Arial"/>
                <a:cs typeface="Arial"/>
                <a:sym typeface="Arial"/>
              </a:defRPr>
            </a:lvl2pPr>
            <a:lvl3pPr indent="0" lvl="2" marL="914400" marR="0" rtl="0" algn="ctr">
              <a:lnSpc>
                <a:spcPct val="100000"/>
              </a:lnSpc>
              <a:spcBef>
                <a:spcPts val="2240"/>
              </a:spcBef>
              <a:spcAft>
                <a:spcPts val="0"/>
              </a:spcAft>
              <a:buClr>
                <a:schemeClr val="dk1"/>
              </a:buClr>
              <a:buFont typeface="Arial"/>
              <a:buNone/>
              <a:defRPr b="0" i="0" sz="11200" u="none" cap="none" strike="noStrike">
                <a:solidFill>
                  <a:schemeClr val="dk1"/>
                </a:solidFill>
                <a:latin typeface="Arial"/>
                <a:ea typeface="Arial"/>
                <a:cs typeface="Arial"/>
                <a:sym typeface="Arial"/>
              </a:defRPr>
            </a:lvl3pPr>
            <a:lvl4pPr indent="0" lvl="3" marL="13716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4pPr>
            <a:lvl5pPr indent="0" lvl="4" marL="18288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5pPr>
            <a:lvl6pPr indent="0" lvl="5" marL="22860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6pPr>
            <a:lvl7pPr indent="0" lvl="6" marL="27432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7pPr>
            <a:lvl8pPr indent="0" lvl="7" marL="32004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8pPr>
            <a:lvl9pPr indent="0" lvl="8" marL="36576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9pPr>
          </a:lstStyle>
          <a:p/>
        </p:txBody>
      </p:sp>
      <p:sp>
        <p:nvSpPr>
          <p:cNvPr id="81" name="Shape 81"/>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82" name="Shape 82"/>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9" name="Shape 19"/>
        <p:cNvGrpSpPr/>
        <p:nvPr/>
      </p:nvGrpSpPr>
      <p:grpSpPr>
        <a:xfrm>
          <a:off x="0" y="0"/>
          <a:ext cx="0" cy="0"/>
          <a:chOff x="0" y="0"/>
          <a:chExt cx="0" cy="0"/>
        </a:xfrm>
      </p:grpSpPr>
      <p:sp>
        <p:nvSpPr>
          <p:cNvPr id="20" name="Shape 20"/>
          <p:cNvSpPr txBox="1"/>
          <p:nvPr>
            <p:ph type="title"/>
          </p:nvPr>
        </p:nvSpPr>
        <p:spPr>
          <a:xfrm rot="5400000">
            <a:off x="8844488" y="16778673"/>
            <a:ext cx="37450057" cy="7406877"/>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21" name="Shape 21"/>
          <p:cNvSpPr txBox="1"/>
          <p:nvPr>
            <p:ph idx="1" type="body"/>
          </p:nvPr>
        </p:nvSpPr>
        <p:spPr>
          <a:xfrm rot="5400000">
            <a:off x="-6026415" y="9428945"/>
            <a:ext cx="37450057" cy="22106334"/>
          </a:xfrm>
          <a:prstGeom prst="rect">
            <a:avLst/>
          </a:prstGeom>
          <a:noFill/>
          <a:ln>
            <a:noFill/>
          </a:ln>
        </p:spPr>
        <p:txBody>
          <a:bodyPr anchorCtr="0" anchor="t" bIns="91425" lIns="91425" rIns="91425" tIns="91425"/>
          <a:lstStyle>
            <a:lvl1pPr indent="1250950" lvl="0" marL="1606550" marR="0" rtl="0" algn="l">
              <a:lnSpc>
                <a:spcPct val="100000"/>
              </a:lnSpc>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1135062" lvl="1" marL="3481388" marR="0" rtl="0" algn="l">
              <a:lnSpc>
                <a:spcPct val="100000"/>
              </a:lnSpc>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1057275" lvl="2" marL="5356225" marR="0" rtl="0" algn="l">
              <a:lnSpc>
                <a:spcPct val="100000"/>
              </a:lnSpc>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706436" lvl="3" marL="7497763"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696911" lvl="4" marL="96408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696911" lvl="5" marL="100980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696911" lvl="6" marL="105552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696911" lvl="7" marL="110124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696911" lvl="8" marL="114696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22" name="Shape 22"/>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24" name="Shape 24"/>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5" name="Shape 25"/>
        <p:cNvGrpSpPr/>
        <p:nvPr/>
      </p:nvGrpSpPr>
      <p:grpSpPr>
        <a:xfrm>
          <a:off x="0" y="0"/>
          <a:ext cx="0" cy="0"/>
          <a:chOff x="0" y="0"/>
          <a:chExt cx="0" cy="0"/>
        </a:xfrm>
      </p:grpSpPr>
      <p:sp>
        <p:nvSpPr>
          <p:cNvPr id="26" name="Shape 26"/>
          <p:cNvSpPr txBox="1"/>
          <p:nvPr>
            <p:ph type="title"/>
          </p:nvPr>
        </p:nvSpPr>
        <p:spPr>
          <a:xfrm>
            <a:off x="1646234" y="1757359"/>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27" name="Shape 27"/>
          <p:cNvSpPr txBox="1"/>
          <p:nvPr>
            <p:ph idx="1" type="body"/>
          </p:nvPr>
        </p:nvSpPr>
        <p:spPr>
          <a:xfrm rot="5400000">
            <a:off x="1978025" y="9910762"/>
            <a:ext cx="28963937" cy="29627511"/>
          </a:xfrm>
          <a:prstGeom prst="rect">
            <a:avLst/>
          </a:prstGeom>
          <a:noFill/>
          <a:ln>
            <a:noFill/>
          </a:ln>
        </p:spPr>
        <p:txBody>
          <a:bodyPr anchorCtr="0" anchor="t" bIns="91425" lIns="91425" rIns="91425" tIns="91425"/>
          <a:lstStyle>
            <a:lvl1pPr indent="1250950" lvl="0" marL="1606550" marR="0" rtl="0" algn="l">
              <a:lnSpc>
                <a:spcPct val="100000"/>
              </a:lnSpc>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1135062" lvl="1" marL="3481388" marR="0" rtl="0" algn="l">
              <a:lnSpc>
                <a:spcPct val="100000"/>
              </a:lnSpc>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1057275" lvl="2" marL="5356225" marR="0" rtl="0" algn="l">
              <a:lnSpc>
                <a:spcPct val="100000"/>
              </a:lnSpc>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706436" lvl="3" marL="7497763"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696911" lvl="4" marL="96408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696911" lvl="5" marL="100980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696911" lvl="6" marL="105552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696911" lvl="7" marL="110124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696911" lvl="8" marL="114696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28" name="Shape 28"/>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31" name="Shape 31"/>
        <p:cNvGrpSpPr/>
        <p:nvPr/>
      </p:nvGrpSpPr>
      <p:grpSpPr>
        <a:xfrm>
          <a:off x="0" y="0"/>
          <a:ext cx="0" cy="0"/>
          <a:chOff x="0" y="0"/>
          <a:chExt cx="0" cy="0"/>
        </a:xfrm>
      </p:grpSpPr>
      <p:sp>
        <p:nvSpPr>
          <p:cNvPr id="32" name="Shape 32"/>
          <p:cNvSpPr txBox="1"/>
          <p:nvPr>
            <p:ph type="title"/>
          </p:nvPr>
        </p:nvSpPr>
        <p:spPr>
          <a:xfrm>
            <a:off x="6451998" y="30724287"/>
            <a:ext cx="19751276" cy="3626222"/>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2"/>
              </a:buClr>
              <a:buFont typeface="Arial"/>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33" name="Shape 33"/>
          <p:cNvSpPr/>
          <p:nvPr>
            <p:ph idx="2" type="pic"/>
          </p:nvPr>
        </p:nvSpPr>
        <p:spPr>
          <a:xfrm>
            <a:off x="6451998" y="3922057"/>
            <a:ext cx="19751276" cy="2633382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3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34" name="Shape 34"/>
          <p:cNvSpPr txBox="1"/>
          <p:nvPr>
            <p:ph idx="1" type="body"/>
          </p:nvPr>
        </p:nvSpPr>
        <p:spPr>
          <a:xfrm>
            <a:off x="6451998" y="34350512"/>
            <a:ext cx="19751276" cy="5152464"/>
          </a:xfrm>
          <a:prstGeom prst="rect">
            <a:avLst/>
          </a:prstGeom>
          <a:noFill/>
          <a:ln>
            <a:noFill/>
          </a:ln>
        </p:spPr>
        <p:txBody>
          <a:bodyPr anchorCtr="0" anchor="t" bIns="91425" lIns="91425" rIns="91425" tIns="91425"/>
          <a:lstStyle>
            <a:lvl1pPr indent="0" lvl="0" marL="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lnSpc>
                <a:spcPct val="100000"/>
              </a:lnSpc>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lnSpc>
                <a:spcPct val="100000"/>
              </a:lnSpc>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35" name="Shape 35"/>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38" name="Shape 38"/>
        <p:cNvGrpSpPr/>
        <p:nvPr/>
      </p:nvGrpSpPr>
      <p:grpSpPr>
        <a:xfrm>
          <a:off x="0" y="0"/>
          <a:ext cx="0" cy="0"/>
          <a:chOff x="0" y="0"/>
          <a:chExt cx="0" cy="0"/>
        </a:xfrm>
      </p:grpSpPr>
      <p:sp>
        <p:nvSpPr>
          <p:cNvPr id="39" name="Shape 39"/>
          <p:cNvSpPr txBox="1"/>
          <p:nvPr>
            <p:ph type="title"/>
          </p:nvPr>
        </p:nvSpPr>
        <p:spPr>
          <a:xfrm>
            <a:off x="1645442" y="1748116"/>
            <a:ext cx="10829926" cy="7436224"/>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2"/>
              </a:buClr>
              <a:buFont typeface="Arial"/>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40" name="Shape 40"/>
          <p:cNvSpPr txBox="1"/>
          <p:nvPr>
            <p:ph idx="1" type="body"/>
          </p:nvPr>
        </p:nvSpPr>
        <p:spPr>
          <a:xfrm>
            <a:off x="12870656" y="1748116"/>
            <a:ext cx="18402298" cy="37459024"/>
          </a:xfrm>
          <a:prstGeom prst="rect">
            <a:avLst/>
          </a:prstGeom>
          <a:noFill/>
          <a:ln>
            <a:noFill/>
          </a:ln>
        </p:spPr>
        <p:txBody>
          <a:bodyPr anchorCtr="0" anchor="t" bIns="91425" lIns="91425" rIns="91425" tIns="91425"/>
          <a:lstStyle>
            <a:lvl1pPr indent="-996950" lvl="0" marL="160655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814387" lvl="1" marL="3481388"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619125" lvl="2" marL="5356225"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690563" lvl="3" marL="7497763"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700088" lvl="4" marL="96408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700088" lvl="5" marL="100980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700088" lvl="6" marL="105552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700088" lvl="7" marL="110124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700088" lvl="8" marL="114696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41" name="Shape 41"/>
          <p:cNvSpPr txBox="1"/>
          <p:nvPr>
            <p:ph idx="2" type="body"/>
          </p:nvPr>
        </p:nvSpPr>
        <p:spPr>
          <a:xfrm>
            <a:off x="1645442" y="9184339"/>
            <a:ext cx="10829926" cy="30022799"/>
          </a:xfrm>
          <a:prstGeom prst="rect">
            <a:avLst/>
          </a:prstGeom>
          <a:noFill/>
          <a:ln>
            <a:noFill/>
          </a:ln>
        </p:spPr>
        <p:txBody>
          <a:bodyPr anchorCtr="0" anchor="t" bIns="91425" lIns="91425" rIns="91425" tIns="91425"/>
          <a:lstStyle>
            <a:lvl1pPr indent="0" lvl="0" marL="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lnSpc>
                <a:spcPct val="100000"/>
              </a:lnSpc>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lnSpc>
                <a:spcPct val="100000"/>
              </a:lnSpc>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42" name="Shape 42"/>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1646234" y="1757359"/>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47" name="Shape 47"/>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48" name="Shape 48"/>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49" name="Shape 49"/>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0" name="Shape 50"/>
        <p:cNvGrpSpPr/>
        <p:nvPr/>
      </p:nvGrpSpPr>
      <p:grpSpPr>
        <a:xfrm>
          <a:off x="0" y="0"/>
          <a:ext cx="0" cy="0"/>
          <a:chOff x="0" y="0"/>
          <a:chExt cx="0" cy="0"/>
        </a:xfrm>
      </p:grpSpPr>
      <p:sp>
        <p:nvSpPr>
          <p:cNvPr id="51" name="Shape 51"/>
          <p:cNvSpPr txBox="1"/>
          <p:nvPr>
            <p:ph type="title"/>
          </p:nvPr>
        </p:nvSpPr>
        <p:spPr>
          <a:xfrm>
            <a:off x="1646234" y="1757359"/>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52" name="Shape 52"/>
          <p:cNvSpPr txBox="1"/>
          <p:nvPr>
            <p:ph idx="1" type="body"/>
          </p:nvPr>
        </p:nvSpPr>
        <p:spPr>
          <a:xfrm>
            <a:off x="1645441" y="9825317"/>
            <a:ext cx="14544675" cy="4094629"/>
          </a:xfrm>
          <a:prstGeom prst="rect">
            <a:avLst/>
          </a:prstGeom>
          <a:noFill/>
          <a:ln>
            <a:noFill/>
          </a:ln>
        </p:spPr>
        <p:txBody>
          <a:bodyPr anchorCtr="0" anchor="b" bIns="91425" lIns="91425" rIns="91425" tIns="91425"/>
          <a:lstStyle>
            <a:lvl1pPr indent="0" lvl="0" marL="0" marR="0" rtl="0" algn="l">
              <a:lnSpc>
                <a:spcPct val="100000"/>
              </a:lnSpc>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lnSpc>
                <a:spcPct val="100000"/>
              </a:lnSpc>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lnSpc>
                <a:spcPct val="100000"/>
              </a:lnSpc>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53" name="Shape 53"/>
          <p:cNvSpPr txBox="1"/>
          <p:nvPr>
            <p:ph idx="2" type="body"/>
          </p:nvPr>
        </p:nvSpPr>
        <p:spPr>
          <a:xfrm>
            <a:off x="1645441" y="13919948"/>
            <a:ext cx="14544675" cy="25287194"/>
          </a:xfrm>
          <a:prstGeom prst="rect">
            <a:avLst/>
          </a:prstGeom>
          <a:noFill/>
          <a:ln>
            <a:noFill/>
          </a:ln>
        </p:spPr>
        <p:txBody>
          <a:bodyPr anchorCtr="0" anchor="t" bIns="91425" lIns="91425" rIns="91425" tIns="91425"/>
          <a:lstStyle>
            <a:lvl1pPr indent="-1149350" lvl="0" marL="160655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966787" lvl="1" marL="34813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733425" lvl="2" marL="5356225"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766763" lvl="3" marL="7497763"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776288" lvl="4" marL="96408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776288" lvl="5" marL="100980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776288" lvl="6" marL="105552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776288" lvl="7" marL="110124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776288" lvl="8" marL="114696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54" name="Shape 54"/>
          <p:cNvSpPr txBox="1"/>
          <p:nvPr>
            <p:ph idx="3" type="body"/>
          </p:nvPr>
        </p:nvSpPr>
        <p:spPr>
          <a:xfrm>
            <a:off x="16722328" y="9825317"/>
            <a:ext cx="14550627" cy="4094629"/>
          </a:xfrm>
          <a:prstGeom prst="rect">
            <a:avLst/>
          </a:prstGeom>
          <a:noFill/>
          <a:ln>
            <a:noFill/>
          </a:ln>
        </p:spPr>
        <p:txBody>
          <a:bodyPr anchorCtr="0" anchor="b" bIns="91425" lIns="91425" rIns="91425" tIns="91425"/>
          <a:lstStyle>
            <a:lvl1pPr indent="0" lvl="0" marL="0" marR="0" rtl="0" algn="l">
              <a:lnSpc>
                <a:spcPct val="100000"/>
              </a:lnSpc>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lnSpc>
                <a:spcPct val="100000"/>
              </a:lnSpc>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lnSpc>
                <a:spcPct val="100000"/>
              </a:lnSpc>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55" name="Shape 55"/>
          <p:cNvSpPr txBox="1"/>
          <p:nvPr>
            <p:ph idx="4" type="body"/>
          </p:nvPr>
        </p:nvSpPr>
        <p:spPr>
          <a:xfrm>
            <a:off x="16722328" y="13919948"/>
            <a:ext cx="14550627" cy="25287194"/>
          </a:xfrm>
          <a:prstGeom prst="rect">
            <a:avLst/>
          </a:prstGeom>
          <a:noFill/>
          <a:ln>
            <a:noFill/>
          </a:ln>
        </p:spPr>
        <p:txBody>
          <a:bodyPr anchorCtr="0" anchor="t" bIns="91425" lIns="91425" rIns="91425" tIns="91425"/>
          <a:lstStyle>
            <a:lvl1pPr indent="-1149350" lvl="0" marL="160655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966787" lvl="1" marL="34813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733425" lvl="2" marL="5356225"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766763" lvl="3" marL="7497763"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776288" lvl="4" marL="96408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776288" lvl="5" marL="100980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776288" lvl="6" marL="105552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776288" lvl="7" marL="110124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776288" lvl="8" marL="114696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56" name="Shape 56"/>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57" name="Shape 57"/>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58" name="Shape 58"/>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9" name="Shape 59"/>
        <p:cNvGrpSpPr/>
        <p:nvPr/>
      </p:nvGrpSpPr>
      <p:grpSpPr>
        <a:xfrm>
          <a:off x="0" y="0"/>
          <a:ext cx="0" cy="0"/>
          <a:chOff x="0" y="0"/>
          <a:chExt cx="0" cy="0"/>
        </a:xfrm>
      </p:grpSpPr>
      <p:sp>
        <p:nvSpPr>
          <p:cNvPr id="60" name="Shape 60"/>
          <p:cNvSpPr txBox="1"/>
          <p:nvPr>
            <p:ph type="title"/>
          </p:nvPr>
        </p:nvSpPr>
        <p:spPr>
          <a:xfrm>
            <a:off x="1646234" y="1757359"/>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61" name="Shape 61"/>
          <p:cNvSpPr txBox="1"/>
          <p:nvPr>
            <p:ph idx="1" type="body"/>
          </p:nvPr>
        </p:nvSpPr>
        <p:spPr>
          <a:xfrm>
            <a:off x="1645442" y="10242177"/>
            <a:ext cx="14756605" cy="28964964"/>
          </a:xfrm>
          <a:prstGeom prst="rect">
            <a:avLst/>
          </a:prstGeom>
          <a:noFill/>
          <a:ln>
            <a:noFill/>
          </a:ln>
        </p:spPr>
        <p:txBody>
          <a:bodyPr anchorCtr="0" anchor="t" bIns="91425" lIns="91425" rIns="91425" tIns="91425"/>
          <a:lstStyle>
            <a:lvl1pPr indent="-1073150" lvl="0" marL="16065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890587" lvl="1" marL="3481388"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695325" lvl="2" marL="5356225"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728663" lvl="3" marL="7497763"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738188" lvl="4" marL="96408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738188" lvl="5" marL="100980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738188" lvl="6" marL="105552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738188" lvl="7" marL="110124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738188" lvl="8" marL="114696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62" name="Shape 62"/>
          <p:cNvSpPr txBox="1"/>
          <p:nvPr>
            <p:ph idx="2" type="body"/>
          </p:nvPr>
        </p:nvSpPr>
        <p:spPr>
          <a:xfrm>
            <a:off x="16516351" y="10242177"/>
            <a:ext cx="14756605" cy="28964964"/>
          </a:xfrm>
          <a:prstGeom prst="rect">
            <a:avLst/>
          </a:prstGeom>
          <a:noFill/>
          <a:ln>
            <a:noFill/>
          </a:ln>
        </p:spPr>
        <p:txBody>
          <a:bodyPr anchorCtr="0" anchor="t" bIns="91425" lIns="91425" rIns="91425" tIns="91425"/>
          <a:lstStyle>
            <a:lvl1pPr indent="-1073150" lvl="0" marL="16065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890587" lvl="1" marL="3481388"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695325" lvl="2" marL="5356225"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728663" lvl="3" marL="7497763"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738188" lvl="4" marL="96408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738188" lvl="5" marL="100980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738188" lvl="6" marL="105552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738188" lvl="7" marL="110124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738188" lvl="8" marL="114696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63" name="Shape 63"/>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64" name="Shape 64"/>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65" name="Shape 65"/>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6" name="Shape 66"/>
        <p:cNvGrpSpPr/>
        <p:nvPr/>
      </p:nvGrpSpPr>
      <p:grpSpPr>
        <a:xfrm>
          <a:off x="0" y="0"/>
          <a:ext cx="0" cy="0"/>
          <a:chOff x="0" y="0"/>
          <a:chExt cx="0" cy="0"/>
        </a:xfrm>
      </p:grpSpPr>
      <p:sp>
        <p:nvSpPr>
          <p:cNvPr id="67" name="Shape 67"/>
          <p:cNvSpPr txBox="1"/>
          <p:nvPr>
            <p:ph type="title"/>
          </p:nvPr>
        </p:nvSpPr>
        <p:spPr>
          <a:xfrm>
            <a:off x="2600325" y="28205209"/>
            <a:ext cx="27980878" cy="8715934"/>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2"/>
              </a:buClr>
              <a:buFont typeface="Arial"/>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68" name="Shape 68"/>
          <p:cNvSpPr txBox="1"/>
          <p:nvPr>
            <p:ph idx="1" type="body"/>
          </p:nvPr>
        </p:nvSpPr>
        <p:spPr>
          <a:xfrm>
            <a:off x="2600325" y="18604006"/>
            <a:ext cx="27980878" cy="9601200"/>
          </a:xfrm>
          <a:prstGeom prst="rect">
            <a:avLst/>
          </a:prstGeom>
          <a:noFill/>
          <a:ln>
            <a:noFill/>
          </a:ln>
        </p:spPr>
        <p:txBody>
          <a:bodyPr anchorCtr="0" anchor="b" bIns="91425" lIns="91425" rIns="91425" tIns="91425"/>
          <a:lstStyle>
            <a:lvl1pPr indent="0" lvl="0" marL="0" marR="0" rtl="0" algn="l">
              <a:lnSpc>
                <a:spcPct val="100000"/>
              </a:lnSpc>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1pPr>
            <a:lvl2pPr indent="0" lvl="1" marL="45720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320"/>
              </a:spcBef>
              <a:spcAft>
                <a:spcPts val="0"/>
              </a:spcAft>
              <a:buClr>
                <a:schemeClr val="dk1"/>
              </a:buClr>
              <a:buFont typeface="Arial"/>
              <a:buNone/>
              <a:defRPr b="0" i="0" sz="1600" u="none" cap="none" strike="noStrike">
                <a:solidFill>
                  <a:schemeClr val="dk1"/>
                </a:solidFill>
                <a:latin typeface="Arial"/>
                <a:ea typeface="Arial"/>
                <a:cs typeface="Arial"/>
                <a:sym typeface="Arial"/>
              </a:defRPr>
            </a:lvl3pPr>
            <a:lvl4pPr indent="0" lvl="3" marL="13716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18288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22860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27432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32004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36576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p:txBody>
      </p:sp>
      <p:sp>
        <p:nvSpPr>
          <p:cNvPr id="69" name="Shape 69"/>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70" name="Shape 70"/>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71" name="Shape 71"/>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646234" y="1757359"/>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11" name="Shape 11"/>
          <p:cNvSpPr txBox="1"/>
          <p:nvPr>
            <p:ph idx="1" type="body"/>
          </p:nvPr>
        </p:nvSpPr>
        <p:spPr>
          <a:xfrm>
            <a:off x="1646234" y="10242550"/>
            <a:ext cx="29627511" cy="28963937"/>
          </a:xfrm>
          <a:prstGeom prst="rect">
            <a:avLst/>
          </a:prstGeom>
          <a:noFill/>
          <a:ln>
            <a:noFill/>
          </a:ln>
        </p:spPr>
        <p:txBody>
          <a:bodyPr anchorCtr="0" anchor="t" bIns="91425" lIns="91425" rIns="91425" tIns="91425"/>
          <a:lstStyle>
            <a:lvl1pPr indent="1250950" lvl="0" marL="1606550" marR="0" rtl="0" algn="l">
              <a:lnSpc>
                <a:spcPct val="100000"/>
              </a:lnSpc>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1135062" lvl="1" marL="3481388" marR="0" rtl="0" algn="l">
              <a:lnSpc>
                <a:spcPct val="100000"/>
              </a:lnSpc>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1057275" lvl="2" marL="5356225" marR="0" rtl="0" algn="l">
              <a:lnSpc>
                <a:spcPct val="100000"/>
              </a:lnSpc>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706436" lvl="3" marL="7497763"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696911" lvl="4" marL="96408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696911" lvl="5" marL="100980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696911" lvl="6" marL="105552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696911" lvl="7" marL="110124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696911" lvl="8" marL="114696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12" name="Shape 12"/>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8.png"/><Relationship Id="rId22" Type="http://schemas.openxmlformats.org/officeDocument/2006/relationships/image" Target="../media/image15.png"/><Relationship Id="rId21" Type="http://schemas.openxmlformats.org/officeDocument/2006/relationships/image" Target="../media/image19.png"/><Relationship Id="rId24" Type="http://schemas.openxmlformats.org/officeDocument/2006/relationships/image" Target="../media/image20.png"/><Relationship Id="rId23"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8.png"/><Relationship Id="rId4" Type="http://schemas.openxmlformats.org/officeDocument/2006/relationships/image" Target="../media/image01.png"/><Relationship Id="rId9" Type="http://schemas.openxmlformats.org/officeDocument/2006/relationships/image" Target="../media/image05.png"/><Relationship Id="rId26" Type="http://schemas.openxmlformats.org/officeDocument/2006/relationships/image" Target="../media/image22.png"/><Relationship Id="rId25" Type="http://schemas.openxmlformats.org/officeDocument/2006/relationships/image" Target="../media/image21.png"/><Relationship Id="rId28" Type="http://schemas.openxmlformats.org/officeDocument/2006/relationships/image" Target="../media/image23.png"/><Relationship Id="rId27" Type="http://schemas.openxmlformats.org/officeDocument/2006/relationships/image" Target="../media/image16.png"/><Relationship Id="rId5" Type="http://schemas.openxmlformats.org/officeDocument/2006/relationships/image" Target="../media/image06.png"/><Relationship Id="rId6" Type="http://schemas.openxmlformats.org/officeDocument/2006/relationships/image" Target="../media/image00.png"/><Relationship Id="rId7" Type="http://schemas.openxmlformats.org/officeDocument/2006/relationships/image" Target="../media/image09.png"/><Relationship Id="rId8" Type="http://schemas.openxmlformats.org/officeDocument/2006/relationships/image" Target="../media/image02.jpg"/><Relationship Id="rId11" Type="http://schemas.openxmlformats.org/officeDocument/2006/relationships/image" Target="../media/image17.png"/><Relationship Id="rId10" Type="http://schemas.openxmlformats.org/officeDocument/2006/relationships/image" Target="../media/image03.png"/><Relationship Id="rId13" Type="http://schemas.openxmlformats.org/officeDocument/2006/relationships/image" Target="../media/image07.png"/><Relationship Id="rId12" Type="http://schemas.openxmlformats.org/officeDocument/2006/relationships/image" Target="../media/image04.png"/><Relationship Id="rId15" Type="http://schemas.openxmlformats.org/officeDocument/2006/relationships/image" Target="../media/image12.png"/><Relationship Id="rId14" Type="http://schemas.openxmlformats.org/officeDocument/2006/relationships/image" Target="../media/image10.png"/><Relationship Id="rId17" Type="http://schemas.openxmlformats.org/officeDocument/2006/relationships/image" Target="../media/image14.png"/><Relationship Id="rId16" Type="http://schemas.openxmlformats.org/officeDocument/2006/relationships/image" Target="../media/image11.jpg"/><Relationship Id="rId19" Type="http://schemas.openxmlformats.org/officeDocument/2006/relationships/image" Target="../media/image24.png"/><Relationship Id="rId18"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8" name="Shape 88"/>
        <p:cNvGrpSpPr/>
        <p:nvPr/>
      </p:nvGrpSpPr>
      <p:grpSpPr>
        <a:xfrm>
          <a:off x="0" y="0"/>
          <a:ext cx="0" cy="0"/>
          <a:chOff x="0" y="0"/>
          <a:chExt cx="0" cy="0"/>
        </a:xfrm>
      </p:grpSpPr>
      <p:sp>
        <p:nvSpPr>
          <p:cNvPr id="89" name="Shape 89"/>
          <p:cNvSpPr/>
          <p:nvPr/>
        </p:nvSpPr>
        <p:spPr>
          <a:xfrm>
            <a:off x="0" y="0"/>
            <a:ext cx="32918400" cy="44805599"/>
          </a:xfrm>
          <a:prstGeom prst="rect">
            <a:avLst/>
          </a:prstGeom>
          <a:solidFill>
            <a:srgbClr val="EDEDED"/>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90" name="Shape 90"/>
          <p:cNvSpPr/>
          <p:nvPr/>
        </p:nvSpPr>
        <p:spPr>
          <a:xfrm>
            <a:off x="825911" y="6289310"/>
            <a:ext cx="9872277" cy="11632962"/>
          </a:xfrm>
          <a:prstGeom prst="rect">
            <a:avLst/>
          </a:prstGeom>
          <a:solidFill>
            <a:schemeClr val="accent3"/>
          </a:solidFill>
          <a:ln>
            <a:noFill/>
          </a:ln>
          <a:effectLst>
            <a:outerShdw blurRad="50799" rotWithShape="0" algn="tl" dir="2700000" dist="38100">
              <a:srgbClr val="000000">
                <a:alpha val="400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91" name="Shape 91"/>
          <p:cNvSpPr/>
          <p:nvPr/>
        </p:nvSpPr>
        <p:spPr>
          <a:xfrm>
            <a:off x="0" y="43043909"/>
            <a:ext cx="32918400" cy="1761690"/>
          </a:xfrm>
          <a:prstGeom prst="rect">
            <a:avLst/>
          </a:prstGeom>
          <a:solidFill>
            <a:schemeClr val="accent3"/>
          </a:solidFill>
          <a:ln>
            <a:noFill/>
          </a:ln>
          <a:effectLst>
            <a:outerShdw blurRad="50799" rotWithShape="0" dir="16200000" dist="38100">
              <a:srgbClr val="000000">
                <a:alpha val="400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92" name="Shape 92"/>
          <p:cNvSpPr/>
          <p:nvPr/>
        </p:nvSpPr>
        <p:spPr>
          <a:xfrm>
            <a:off x="0" y="0"/>
            <a:ext cx="32918400" cy="5523122"/>
          </a:xfrm>
          <a:prstGeom prst="rect">
            <a:avLst/>
          </a:prstGeom>
          <a:solidFill>
            <a:schemeClr val="accent3"/>
          </a:solidFill>
          <a:ln>
            <a:noFill/>
          </a:ln>
          <a:effectLst>
            <a:outerShdw blurRad="50799" rotWithShape="0" algn="t" dir="5400000" dist="38100">
              <a:srgbClr val="000000">
                <a:alpha val="400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93" name="Shape 93"/>
          <p:cNvSpPr txBox="1"/>
          <p:nvPr/>
        </p:nvSpPr>
        <p:spPr>
          <a:xfrm>
            <a:off x="6970167" y="756618"/>
            <a:ext cx="16453668" cy="2314972"/>
          </a:xfrm>
          <a:prstGeom prst="rect">
            <a:avLst/>
          </a:prstGeom>
          <a:noFill/>
          <a:ln>
            <a:noFill/>
          </a:ln>
        </p:spPr>
        <p:txBody>
          <a:bodyPr anchorCtr="0" anchor="t" bIns="49325" lIns="98650" rIns="98650" tIns="49325">
            <a:noAutofit/>
          </a:bodyPr>
          <a:lstStyle/>
          <a:p>
            <a:pPr indent="0" lvl="0" marL="0" marR="0" rtl="0" algn="ctr">
              <a:lnSpc>
                <a:spcPct val="100000"/>
              </a:lnSpc>
              <a:spcBef>
                <a:spcPts val="0"/>
              </a:spcBef>
              <a:spcAft>
                <a:spcPts val="0"/>
              </a:spcAft>
              <a:buClr>
                <a:srgbClr val="3333CC"/>
              </a:buClr>
              <a:buSzPct val="25000"/>
              <a:buFont typeface="Source Sans Pro"/>
              <a:buNone/>
            </a:pPr>
            <a:r>
              <a:rPr b="1" i="0" lang="en-US" sz="8800" u="none" cap="none" strike="noStrike">
                <a:solidFill>
                  <a:srgbClr val="4CAF50"/>
                </a:solidFill>
                <a:latin typeface="Source Sans Pro"/>
                <a:ea typeface="Source Sans Pro"/>
                <a:cs typeface="Source Sans Pro"/>
                <a:sym typeface="Source Sans Pro"/>
              </a:rPr>
              <a:t>FruitTREC: Agricultural Robotics 1.0</a:t>
            </a:r>
          </a:p>
          <a:p>
            <a:pPr indent="0" lvl="0" marL="0" marR="0" rtl="0" algn="ctr">
              <a:lnSpc>
                <a:spcPct val="100000"/>
              </a:lnSpc>
              <a:spcBef>
                <a:spcPts val="0"/>
              </a:spcBef>
              <a:spcAft>
                <a:spcPts val="0"/>
              </a:spcAft>
              <a:buClr>
                <a:srgbClr val="3333CC"/>
              </a:buClr>
              <a:buSzPct val="25000"/>
              <a:buFont typeface="Source Sans Pro"/>
              <a:buNone/>
            </a:pPr>
            <a:r>
              <a:rPr b="1" i="0" lang="en-US" sz="7200" u="none" cap="none" strike="noStrike">
                <a:solidFill>
                  <a:srgbClr val="B6B6B6"/>
                </a:solidFill>
                <a:latin typeface="Source Sans Pro"/>
                <a:ea typeface="Source Sans Pro"/>
                <a:cs typeface="Source Sans Pro"/>
                <a:sym typeface="Source Sans Pro"/>
              </a:rPr>
              <a:t>Senior Project, 2016, Fall</a:t>
            </a:r>
          </a:p>
          <a:p>
            <a:pPr indent="0" lvl="0" marL="0" marR="0" rtl="0" algn="ctr">
              <a:lnSpc>
                <a:spcPct val="100000"/>
              </a:lnSpc>
              <a:spcBef>
                <a:spcPts val="0"/>
              </a:spcBef>
              <a:spcAft>
                <a:spcPts val="0"/>
              </a:spcAft>
              <a:buClr>
                <a:srgbClr val="3333CC"/>
              </a:buClr>
              <a:buFont typeface="Arial"/>
              <a:buNone/>
            </a:pPr>
            <a:r>
              <a:t/>
            </a:r>
            <a:endParaRPr b="1" i="0" sz="6000" u="none" cap="none" strike="noStrike">
              <a:solidFill>
                <a:srgbClr val="002060"/>
              </a:solidFill>
              <a:latin typeface="Source Sans Pro"/>
              <a:ea typeface="Source Sans Pro"/>
              <a:cs typeface="Source Sans Pro"/>
              <a:sym typeface="Source Sans Pro"/>
            </a:endParaRPr>
          </a:p>
        </p:txBody>
      </p:sp>
      <p:sp>
        <p:nvSpPr>
          <p:cNvPr id="94" name="Shape 94"/>
          <p:cNvSpPr txBox="1"/>
          <p:nvPr/>
        </p:nvSpPr>
        <p:spPr>
          <a:xfrm>
            <a:off x="6489441" y="43842750"/>
            <a:ext cx="18069711" cy="962850"/>
          </a:xfrm>
          <a:prstGeom prst="rect">
            <a:avLst/>
          </a:prstGeom>
          <a:noFill/>
          <a:ln>
            <a:noFill/>
          </a:ln>
        </p:spPr>
        <p:txBody>
          <a:bodyPr anchorCtr="0" anchor="t" bIns="49325" lIns="98650" rIns="98650" tIns="49325">
            <a:noAutofit/>
          </a:bodyPr>
          <a:lstStyle/>
          <a:p>
            <a:pPr indent="-493712" lvl="0" marL="493712" marR="0" rtl="0" algn="ctr">
              <a:lnSpc>
                <a:spcPct val="100000"/>
              </a:lnSpc>
              <a:spcBef>
                <a:spcPts val="0"/>
              </a:spcBef>
              <a:spcAft>
                <a:spcPts val="0"/>
              </a:spcAft>
              <a:buClr>
                <a:schemeClr val="dk1"/>
              </a:buClr>
              <a:buSzPct val="25000"/>
              <a:buFont typeface="Arial"/>
              <a:buNone/>
            </a:pPr>
            <a:r>
              <a:rPr b="0" i="0" lang="en-US" sz="2000" u="none" cap="none" strike="noStrike">
                <a:solidFill>
                  <a:srgbClr val="737373"/>
                </a:solidFill>
                <a:latin typeface="Source Sans Pro"/>
                <a:ea typeface="Source Sans Pro"/>
                <a:cs typeface="Source Sans Pro"/>
                <a:sym typeface="Source Sans Pro"/>
              </a:rPr>
              <a:t>The material presented in this poster is based upon the work supported by Miguel Chatleoin. I am thankful to the help that I received from my group members, Franklin Abodo, Gabriel Barrs and Irma Castillo Koelig, as well as the mentorship I received from Dr. Bobadilla, Dr. Vendrame, and Dr. Iyengar.</a:t>
            </a:r>
          </a:p>
        </p:txBody>
      </p:sp>
      <p:sp>
        <p:nvSpPr>
          <p:cNvPr id="95" name="Shape 95"/>
          <p:cNvSpPr txBox="1"/>
          <p:nvPr/>
        </p:nvSpPr>
        <p:spPr>
          <a:xfrm>
            <a:off x="13602935" y="43268925"/>
            <a:ext cx="5674424" cy="730250"/>
          </a:xfrm>
          <a:prstGeom prst="rect">
            <a:avLst/>
          </a:prstGeom>
          <a:noFill/>
          <a:ln>
            <a:noFill/>
          </a:ln>
        </p:spPr>
        <p:txBody>
          <a:bodyPr anchorCtr="0" anchor="t" bIns="49325" lIns="98650" rIns="98650" tIns="49325">
            <a:noAutofit/>
          </a:bodyPr>
          <a:lstStyle/>
          <a:p>
            <a:pPr indent="0" lvl="0" marL="0" marR="0" rtl="0" algn="ctr">
              <a:lnSpc>
                <a:spcPct val="100000"/>
              </a:lnSpc>
              <a:spcBef>
                <a:spcPts val="0"/>
              </a:spcBef>
              <a:spcAft>
                <a:spcPts val="0"/>
              </a:spcAft>
              <a:buClr>
                <a:srgbClr val="3333CC"/>
              </a:buClr>
              <a:buSzPct val="25000"/>
              <a:buFont typeface="Source Sans Pro"/>
              <a:buNone/>
            </a:pPr>
            <a:r>
              <a:rPr b="1" i="0" lang="en-US" sz="2400" u="none" cap="none" strike="noStrike">
                <a:solidFill>
                  <a:srgbClr val="3690F2"/>
                </a:solidFill>
                <a:latin typeface="Source Sans Pro"/>
                <a:ea typeface="Source Sans Pro"/>
                <a:cs typeface="Source Sans Pro"/>
                <a:sym typeface="Source Sans Pro"/>
              </a:rPr>
              <a:t>Acknowledgements</a:t>
            </a:r>
          </a:p>
        </p:txBody>
      </p:sp>
      <p:sp>
        <p:nvSpPr>
          <p:cNvPr id="96" name="Shape 96"/>
          <p:cNvSpPr txBox="1"/>
          <p:nvPr/>
        </p:nvSpPr>
        <p:spPr>
          <a:xfrm>
            <a:off x="27445325" y="683108"/>
            <a:ext cx="4724400" cy="10778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2"/>
              </a:buClr>
              <a:buSzPct val="25000"/>
              <a:buFont typeface="Arial"/>
              <a:buNone/>
            </a:pPr>
            <a:r>
              <a:rPr b="1" i="0" lang="en-US" sz="3200" u="none" cap="none" strike="noStrike">
                <a:solidFill>
                  <a:srgbClr val="3F3F3F"/>
                </a:solidFill>
                <a:latin typeface="Helvetica Neue"/>
                <a:ea typeface="Helvetica Neue"/>
                <a:cs typeface="Helvetica Neue"/>
                <a:sym typeface="Helvetica Neue"/>
              </a:rPr>
              <a:t>School of Computing &amp; Information Sciences</a:t>
            </a:r>
          </a:p>
        </p:txBody>
      </p:sp>
      <p:sp>
        <p:nvSpPr>
          <p:cNvPr id="97" name="Shape 97"/>
          <p:cNvSpPr txBox="1"/>
          <p:nvPr/>
        </p:nvSpPr>
        <p:spPr>
          <a:xfrm>
            <a:off x="-19050" y="4066378"/>
            <a:ext cx="32918400" cy="861773"/>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737373"/>
              </a:buClr>
              <a:buSzPct val="25000"/>
              <a:buFont typeface="Source Sans Pro"/>
              <a:buNone/>
            </a:pPr>
            <a:r>
              <a:rPr b="1" i="0" lang="en-US" sz="3400" u="none" cap="none" strike="noStrike">
                <a:solidFill>
                  <a:srgbClr val="737373"/>
                </a:solidFill>
                <a:latin typeface="Source Sans Pro"/>
                <a:ea typeface="Source Sans Pro"/>
                <a:cs typeface="Source Sans Pro"/>
                <a:sym typeface="Source Sans Pro"/>
              </a:rPr>
              <a:t>Student: </a:t>
            </a:r>
            <a:r>
              <a:rPr b="0" i="0" lang="en-US" sz="3400" u="none" cap="none" strike="noStrike">
                <a:solidFill>
                  <a:srgbClr val="737373"/>
                </a:solidFill>
                <a:latin typeface="Source Sans Pro"/>
                <a:ea typeface="Source Sans Pro"/>
                <a:cs typeface="Source Sans Pro"/>
                <a:sym typeface="Source Sans Pro"/>
              </a:rPr>
              <a:t>Miguel Chateloin (FIU) - </a:t>
            </a:r>
            <a:r>
              <a:rPr b="1" i="0" lang="en-US" sz="3400" u="none" cap="none" strike="noStrike">
                <a:solidFill>
                  <a:srgbClr val="737373"/>
                </a:solidFill>
                <a:latin typeface="Source Sans Pro"/>
                <a:ea typeface="Source Sans Pro"/>
                <a:cs typeface="Source Sans Pro"/>
                <a:sym typeface="Source Sans Pro"/>
              </a:rPr>
              <a:t>Mentors:</a:t>
            </a:r>
            <a:r>
              <a:rPr b="1" i="1" lang="en-US" sz="3400" u="none" cap="none" strike="noStrike">
                <a:solidFill>
                  <a:srgbClr val="737373"/>
                </a:solidFill>
                <a:latin typeface="Source Sans Pro"/>
                <a:ea typeface="Source Sans Pro"/>
                <a:cs typeface="Source Sans Pro"/>
                <a:sym typeface="Source Sans Pro"/>
              </a:rPr>
              <a:t> </a:t>
            </a:r>
            <a:r>
              <a:rPr b="0" i="0" lang="en-US" sz="3400" u="none" cap="none" strike="noStrike">
                <a:solidFill>
                  <a:srgbClr val="737373"/>
                </a:solidFill>
                <a:latin typeface="Source Sans Pro"/>
                <a:ea typeface="Source Sans Pro"/>
                <a:cs typeface="Source Sans Pro"/>
                <a:sym typeface="Source Sans Pro"/>
              </a:rPr>
              <a:t>Dr. Leonardo Bobadilla (FIU), Dr. S.S. Iyengar (FIU) Dr. Wagner Vendrame (UF) - </a:t>
            </a:r>
            <a:r>
              <a:rPr b="1" i="0" lang="en-US" sz="3400" u="none" cap="none" strike="noStrike">
                <a:solidFill>
                  <a:srgbClr val="737373"/>
                </a:solidFill>
                <a:latin typeface="Source Sans Pro"/>
                <a:ea typeface="Source Sans Pro"/>
                <a:cs typeface="Source Sans Pro"/>
                <a:sym typeface="Source Sans Pro"/>
              </a:rPr>
              <a:t>Instructors:</a:t>
            </a:r>
            <a:r>
              <a:rPr b="1" i="1" lang="en-US" sz="3400" u="none" cap="none" strike="noStrike">
                <a:solidFill>
                  <a:srgbClr val="737373"/>
                </a:solidFill>
                <a:latin typeface="Source Sans Pro"/>
                <a:ea typeface="Source Sans Pro"/>
                <a:cs typeface="Source Sans Pro"/>
                <a:sym typeface="Source Sans Pro"/>
              </a:rPr>
              <a:t> </a:t>
            </a:r>
            <a:r>
              <a:rPr b="0" i="0" lang="en-US" sz="3400" u="none" cap="none" strike="noStrike">
                <a:solidFill>
                  <a:srgbClr val="737373"/>
                </a:solidFill>
                <a:latin typeface="Source Sans Pro"/>
                <a:ea typeface="Source Sans Pro"/>
                <a:cs typeface="Source Sans Pro"/>
                <a:sym typeface="Source Sans Pro"/>
              </a:rPr>
              <a:t>Mohsen Taheri (FIU), Masoud Sadjadi (FIU)</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98" name="Shape 98"/>
          <p:cNvPicPr preferRelativeResize="0"/>
          <p:nvPr/>
        </p:nvPicPr>
        <p:blipFill rotWithShape="1">
          <a:blip r:embed="rId3">
            <a:alphaModFix/>
          </a:blip>
          <a:srcRect b="0" l="0" r="0" t="0"/>
          <a:stretch/>
        </p:blipFill>
        <p:spPr>
          <a:xfrm>
            <a:off x="937753" y="713977"/>
            <a:ext cx="4719484" cy="1483879"/>
          </a:xfrm>
          <a:prstGeom prst="rect">
            <a:avLst/>
          </a:prstGeom>
          <a:noFill/>
          <a:ln>
            <a:noFill/>
          </a:ln>
        </p:spPr>
      </p:pic>
      <p:pic>
        <p:nvPicPr>
          <p:cNvPr id="99" name="Shape 99"/>
          <p:cNvPicPr preferRelativeResize="0"/>
          <p:nvPr/>
        </p:nvPicPr>
        <p:blipFill rotWithShape="1">
          <a:blip r:embed="rId4">
            <a:alphaModFix/>
          </a:blip>
          <a:srcRect b="0" l="0" r="0" t="0"/>
          <a:stretch/>
        </p:blipFill>
        <p:spPr>
          <a:xfrm>
            <a:off x="24588595" y="622835"/>
            <a:ext cx="2782682" cy="1291267"/>
          </a:xfrm>
          <a:prstGeom prst="rect">
            <a:avLst/>
          </a:prstGeom>
          <a:noFill/>
          <a:ln>
            <a:noFill/>
          </a:ln>
        </p:spPr>
      </p:pic>
      <p:sp>
        <p:nvSpPr>
          <p:cNvPr id="100" name="Shape 100"/>
          <p:cNvSpPr/>
          <p:nvPr/>
        </p:nvSpPr>
        <p:spPr>
          <a:xfrm>
            <a:off x="11531877" y="6286375"/>
            <a:ext cx="9872277" cy="11574794"/>
          </a:xfrm>
          <a:prstGeom prst="rect">
            <a:avLst/>
          </a:prstGeom>
          <a:solidFill>
            <a:schemeClr val="accent3"/>
          </a:solidFill>
          <a:ln>
            <a:noFill/>
          </a:ln>
          <a:effectLst>
            <a:outerShdw blurRad="50799" rotWithShape="0" algn="tl" dir="2700000" dist="38100">
              <a:srgbClr val="000000">
                <a:alpha val="400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101" name="Shape 101"/>
          <p:cNvSpPr/>
          <p:nvPr/>
        </p:nvSpPr>
        <p:spPr>
          <a:xfrm>
            <a:off x="21964193" y="6289310"/>
            <a:ext cx="9872277" cy="7136972"/>
          </a:xfrm>
          <a:prstGeom prst="rect">
            <a:avLst/>
          </a:prstGeom>
          <a:solidFill>
            <a:schemeClr val="accent3"/>
          </a:solidFill>
          <a:ln>
            <a:noFill/>
          </a:ln>
          <a:effectLst>
            <a:outerShdw blurRad="50799" rotWithShape="0" algn="tl" dir="2700000" dist="38100">
              <a:srgbClr val="000000">
                <a:alpha val="400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102" name="Shape 102"/>
          <p:cNvSpPr txBox="1"/>
          <p:nvPr/>
        </p:nvSpPr>
        <p:spPr>
          <a:xfrm>
            <a:off x="22649029" y="6875796"/>
            <a:ext cx="9444497" cy="70788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3333CC"/>
              </a:buClr>
              <a:buSzPct val="25000"/>
              <a:buFont typeface="Source Sans Pro"/>
              <a:buNone/>
            </a:pPr>
            <a:r>
              <a:rPr b="1" i="0" lang="en-US" sz="4000" u="none" cap="none" strike="noStrike">
                <a:solidFill>
                  <a:srgbClr val="595959"/>
                </a:solidFill>
                <a:latin typeface="Source Sans Pro"/>
                <a:ea typeface="Source Sans Pro"/>
                <a:cs typeface="Source Sans Pro"/>
                <a:sym typeface="Source Sans Pro"/>
              </a:rPr>
              <a:t>Requirements</a:t>
            </a:r>
          </a:p>
        </p:txBody>
      </p:sp>
      <p:sp>
        <p:nvSpPr>
          <p:cNvPr id="103" name="Shape 103"/>
          <p:cNvSpPr/>
          <p:nvPr/>
        </p:nvSpPr>
        <p:spPr>
          <a:xfrm>
            <a:off x="825911" y="18688460"/>
            <a:ext cx="20570464" cy="11632962"/>
          </a:xfrm>
          <a:prstGeom prst="rect">
            <a:avLst/>
          </a:prstGeom>
          <a:solidFill>
            <a:schemeClr val="accent3"/>
          </a:solidFill>
          <a:ln>
            <a:noFill/>
          </a:ln>
          <a:effectLst>
            <a:outerShdw blurRad="50799" rotWithShape="0" algn="tl" dir="2700000" dist="38100">
              <a:srgbClr val="000000">
                <a:alpha val="400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104" name="Shape 104"/>
          <p:cNvSpPr txBox="1"/>
          <p:nvPr/>
        </p:nvSpPr>
        <p:spPr>
          <a:xfrm>
            <a:off x="1253691" y="19103670"/>
            <a:ext cx="9444497" cy="70788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3333CC"/>
              </a:buClr>
              <a:buSzPct val="25000"/>
              <a:buFont typeface="Source Sans Pro"/>
              <a:buNone/>
            </a:pPr>
            <a:r>
              <a:rPr b="1" i="0" lang="en-US" sz="4000" u="none" cap="none" strike="noStrike">
                <a:solidFill>
                  <a:srgbClr val="595959"/>
                </a:solidFill>
                <a:latin typeface="Source Sans Pro"/>
                <a:ea typeface="Source Sans Pro"/>
                <a:cs typeface="Source Sans Pro"/>
                <a:sym typeface="Source Sans Pro"/>
              </a:rPr>
              <a:t>System Design &amp; Implementation</a:t>
            </a:r>
          </a:p>
        </p:txBody>
      </p:sp>
      <p:sp>
        <p:nvSpPr>
          <p:cNvPr id="105" name="Shape 105"/>
          <p:cNvSpPr/>
          <p:nvPr/>
        </p:nvSpPr>
        <p:spPr>
          <a:xfrm>
            <a:off x="21964195" y="14225123"/>
            <a:ext cx="10129332" cy="19472034"/>
          </a:xfrm>
          <a:prstGeom prst="rect">
            <a:avLst/>
          </a:prstGeom>
          <a:solidFill>
            <a:schemeClr val="accent3"/>
          </a:solidFill>
          <a:ln>
            <a:noFill/>
          </a:ln>
          <a:effectLst>
            <a:outerShdw blurRad="50799" rotWithShape="0" algn="tl" dir="2700000" dist="38100">
              <a:srgbClr val="000000">
                <a:alpha val="400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106" name="Shape 106"/>
          <p:cNvSpPr txBox="1"/>
          <p:nvPr/>
        </p:nvSpPr>
        <p:spPr>
          <a:xfrm>
            <a:off x="22458265" y="14977487"/>
            <a:ext cx="9444497" cy="132343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3333CC"/>
              </a:buClr>
              <a:buSzPct val="25000"/>
              <a:buFont typeface="Source Sans Pro"/>
              <a:buNone/>
            </a:pPr>
            <a:r>
              <a:rPr b="1" i="0" lang="en-US" sz="4000" u="none" cap="none" strike="noStrike">
                <a:solidFill>
                  <a:srgbClr val="595959"/>
                </a:solidFill>
                <a:latin typeface="Source Sans Pro"/>
                <a:ea typeface="Source Sans Pro"/>
                <a:cs typeface="Source Sans Pro"/>
                <a:sym typeface="Source Sans Pro"/>
              </a:rPr>
              <a:t>Object Design</a:t>
            </a:r>
          </a:p>
          <a:p>
            <a:pPr indent="0" lvl="0" marL="0" marR="0" rtl="0" algn="l">
              <a:lnSpc>
                <a:spcPct val="100000"/>
              </a:lnSpc>
              <a:spcBef>
                <a:spcPts val="0"/>
              </a:spcBef>
              <a:spcAft>
                <a:spcPts val="0"/>
              </a:spcAft>
              <a:buClr>
                <a:srgbClr val="3333CC"/>
              </a:buClr>
              <a:buFont typeface="Arial"/>
              <a:buNone/>
            </a:pPr>
            <a:r>
              <a:t/>
            </a:r>
            <a:endParaRPr b="1" i="0" sz="4000" u="none" cap="none" strike="noStrike">
              <a:solidFill>
                <a:srgbClr val="595959"/>
              </a:solidFill>
              <a:latin typeface="Source Sans Pro"/>
              <a:ea typeface="Source Sans Pro"/>
              <a:cs typeface="Source Sans Pro"/>
              <a:sym typeface="Source Sans Pro"/>
            </a:endParaRPr>
          </a:p>
        </p:txBody>
      </p:sp>
      <p:sp>
        <p:nvSpPr>
          <p:cNvPr id="107" name="Shape 107"/>
          <p:cNvSpPr/>
          <p:nvPr/>
        </p:nvSpPr>
        <p:spPr>
          <a:xfrm>
            <a:off x="825911" y="30866184"/>
            <a:ext cx="9872277" cy="11632962"/>
          </a:xfrm>
          <a:prstGeom prst="rect">
            <a:avLst/>
          </a:prstGeom>
          <a:solidFill>
            <a:schemeClr val="accent3"/>
          </a:solidFill>
          <a:ln>
            <a:noFill/>
          </a:ln>
          <a:effectLst>
            <a:outerShdw blurRad="50799" rotWithShape="0" algn="tl" dir="2700000" dist="38100">
              <a:srgbClr val="000000">
                <a:alpha val="400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108" name="Shape 108"/>
          <p:cNvSpPr txBox="1"/>
          <p:nvPr/>
        </p:nvSpPr>
        <p:spPr>
          <a:xfrm>
            <a:off x="1253691" y="31281393"/>
            <a:ext cx="9444497" cy="70788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3333CC"/>
              </a:buClr>
              <a:buSzPct val="25000"/>
              <a:buFont typeface="Source Sans Pro"/>
              <a:buNone/>
            </a:pPr>
            <a:r>
              <a:rPr b="1" i="0" lang="en-US" sz="4000" u="none" cap="none" strike="noStrike">
                <a:solidFill>
                  <a:srgbClr val="595959"/>
                </a:solidFill>
                <a:latin typeface="Source Sans Pro"/>
                <a:ea typeface="Source Sans Pro"/>
                <a:cs typeface="Source Sans Pro"/>
                <a:sym typeface="Source Sans Pro"/>
              </a:rPr>
              <a:t>Verification</a:t>
            </a:r>
          </a:p>
        </p:txBody>
      </p:sp>
      <p:sp>
        <p:nvSpPr>
          <p:cNvPr id="109" name="Shape 109"/>
          <p:cNvSpPr/>
          <p:nvPr/>
        </p:nvSpPr>
        <p:spPr>
          <a:xfrm>
            <a:off x="11524099" y="30856615"/>
            <a:ext cx="9872277" cy="11642532"/>
          </a:xfrm>
          <a:prstGeom prst="rect">
            <a:avLst/>
          </a:prstGeom>
          <a:solidFill>
            <a:schemeClr val="accent3"/>
          </a:solidFill>
          <a:ln>
            <a:noFill/>
          </a:ln>
          <a:effectLst>
            <a:outerShdw blurRad="50799" rotWithShape="0" algn="tl" dir="2700000" dist="38100">
              <a:srgbClr val="000000">
                <a:alpha val="400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110" name="Shape 110"/>
          <p:cNvSpPr txBox="1"/>
          <p:nvPr/>
        </p:nvSpPr>
        <p:spPr>
          <a:xfrm>
            <a:off x="11951878" y="31385875"/>
            <a:ext cx="9187442" cy="70788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3333CC"/>
              </a:buClr>
              <a:buSzPct val="25000"/>
              <a:buFont typeface="Source Sans Pro"/>
              <a:buNone/>
            </a:pPr>
            <a:r>
              <a:rPr b="1" i="0" lang="en-US" sz="4000" u="none" cap="none" strike="noStrike">
                <a:solidFill>
                  <a:srgbClr val="595959"/>
                </a:solidFill>
                <a:latin typeface="Source Sans Pro"/>
                <a:ea typeface="Source Sans Pro"/>
                <a:cs typeface="Source Sans Pro"/>
                <a:sym typeface="Source Sans Pro"/>
              </a:rPr>
              <a:t>Screenshots</a:t>
            </a:r>
          </a:p>
        </p:txBody>
      </p:sp>
      <p:sp>
        <p:nvSpPr>
          <p:cNvPr id="111" name="Shape 111"/>
          <p:cNvSpPr/>
          <p:nvPr/>
        </p:nvSpPr>
        <p:spPr>
          <a:xfrm>
            <a:off x="22002989" y="34385250"/>
            <a:ext cx="10090536" cy="8113896"/>
          </a:xfrm>
          <a:prstGeom prst="rect">
            <a:avLst/>
          </a:prstGeom>
          <a:solidFill>
            <a:schemeClr val="accent3"/>
          </a:solidFill>
          <a:ln>
            <a:noFill/>
          </a:ln>
          <a:effectLst>
            <a:outerShdw blurRad="50799" rotWithShape="0" algn="tl" dir="2700000" dist="38100">
              <a:srgbClr val="000000">
                <a:alpha val="400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112" name="Shape 112"/>
          <p:cNvSpPr txBox="1"/>
          <p:nvPr/>
        </p:nvSpPr>
        <p:spPr>
          <a:xfrm>
            <a:off x="22668079" y="35056496"/>
            <a:ext cx="9444497" cy="70788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3333CC"/>
              </a:buClr>
              <a:buSzPct val="25000"/>
              <a:buFont typeface="Source Sans Pro"/>
              <a:buNone/>
            </a:pPr>
            <a:r>
              <a:rPr b="1" i="0" lang="en-US" sz="4000" u="none" cap="none" strike="noStrike">
                <a:solidFill>
                  <a:srgbClr val="595959"/>
                </a:solidFill>
                <a:latin typeface="Source Sans Pro"/>
                <a:ea typeface="Source Sans Pro"/>
                <a:cs typeface="Source Sans Pro"/>
                <a:sym typeface="Source Sans Pro"/>
              </a:rPr>
              <a:t>Summary</a:t>
            </a:r>
          </a:p>
        </p:txBody>
      </p:sp>
      <p:pic>
        <p:nvPicPr>
          <p:cNvPr id="113" name="Shape 113"/>
          <p:cNvPicPr preferRelativeResize="0"/>
          <p:nvPr/>
        </p:nvPicPr>
        <p:blipFill rotWithShape="1">
          <a:blip r:embed="rId5">
            <a:alphaModFix/>
          </a:blip>
          <a:srcRect b="0" l="43465" r="0" t="0"/>
          <a:stretch/>
        </p:blipFill>
        <p:spPr>
          <a:xfrm>
            <a:off x="825909" y="6289310"/>
            <a:ext cx="9872277" cy="11632962"/>
          </a:xfrm>
          <a:prstGeom prst="rect">
            <a:avLst/>
          </a:prstGeom>
          <a:noFill/>
          <a:ln>
            <a:noFill/>
          </a:ln>
        </p:spPr>
      </p:pic>
      <p:sp>
        <p:nvSpPr>
          <p:cNvPr id="114" name="Shape 114"/>
          <p:cNvSpPr/>
          <p:nvPr/>
        </p:nvSpPr>
        <p:spPr>
          <a:xfrm>
            <a:off x="825908" y="6289310"/>
            <a:ext cx="9872277" cy="11632962"/>
          </a:xfrm>
          <a:prstGeom prst="rect">
            <a:avLst/>
          </a:prstGeom>
          <a:solidFill>
            <a:srgbClr val="000000">
              <a:alpha val="72156"/>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pic>
        <p:nvPicPr>
          <p:cNvPr id="115" name="Shape 115"/>
          <p:cNvPicPr preferRelativeResize="0"/>
          <p:nvPr/>
        </p:nvPicPr>
        <p:blipFill rotWithShape="1">
          <a:blip r:embed="rId6">
            <a:alphaModFix/>
          </a:blip>
          <a:srcRect b="0" l="0" r="0" t="0"/>
          <a:stretch/>
        </p:blipFill>
        <p:spPr>
          <a:xfrm>
            <a:off x="1233259" y="6705631"/>
            <a:ext cx="445666" cy="418893"/>
          </a:xfrm>
          <a:prstGeom prst="rect">
            <a:avLst/>
          </a:prstGeom>
          <a:noFill/>
          <a:ln>
            <a:noFill/>
          </a:ln>
        </p:spPr>
      </p:pic>
      <p:sp>
        <p:nvSpPr>
          <p:cNvPr id="116" name="Shape 116"/>
          <p:cNvSpPr txBox="1"/>
          <p:nvPr/>
        </p:nvSpPr>
        <p:spPr>
          <a:xfrm>
            <a:off x="1819032" y="6555427"/>
            <a:ext cx="9444497" cy="70788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3333CC"/>
              </a:buClr>
              <a:buSzPct val="25000"/>
              <a:buFont typeface="Source Sans Pro"/>
              <a:buNone/>
            </a:pPr>
            <a:r>
              <a:rPr b="0" i="0" lang="en-US" sz="4000" u="none" cap="none" strike="noStrike">
                <a:solidFill>
                  <a:schemeClr val="lt1"/>
                </a:solidFill>
                <a:latin typeface="Source Sans Pro"/>
                <a:ea typeface="Source Sans Pro"/>
                <a:cs typeface="Source Sans Pro"/>
                <a:sym typeface="Source Sans Pro"/>
              </a:rPr>
              <a:t>Problem</a:t>
            </a:r>
          </a:p>
        </p:txBody>
      </p:sp>
      <p:sp>
        <p:nvSpPr>
          <p:cNvPr id="117" name="Shape 117"/>
          <p:cNvSpPr txBox="1"/>
          <p:nvPr/>
        </p:nvSpPr>
        <p:spPr>
          <a:xfrm>
            <a:off x="1233258" y="7657242"/>
            <a:ext cx="8904564" cy="4955203"/>
          </a:xfrm>
          <a:prstGeom prst="rect">
            <a:avLst/>
          </a:prstGeom>
          <a:noFill/>
          <a:ln>
            <a:noFill/>
          </a:ln>
        </p:spPr>
        <p:txBody>
          <a:bodyPr anchorCtr="0" anchor="t" bIns="45700" lIns="91425" rIns="91425" tIns="45700">
            <a:noAutofit/>
          </a:bodyPr>
          <a:lstStyle/>
          <a:p>
            <a:pPr indent="-571500" lvl="0" marL="571500" marR="0" rtl="0" algn="l">
              <a:lnSpc>
                <a:spcPct val="100000"/>
              </a:lnSpc>
              <a:spcBef>
                <a:spcPts val="0"/>
              </a:spcBef>
              <a:spcAft>
                <a:spcPts val="0"/>
              </a:spcAft>
              <a:buClr>
                <a:schemeClr val="lt1"/>
              </a:buClr>
              <a:buSzPct val="100000"/>
              <a:buFont typeface="Arial"/>
              <a:buChar char="•"/>
            </a:pPr>
            <a:r>
              <a:rPr b="0" i="0" lang="en-US" sz="3200" u="none" cap="none" strike="noStrike">
                <a:solidFill>
                  <a:schemeClr val="lt1"/>
                </a:solidFill>
                <a:latin typeface="Source Sans Pro"/>
                <a:ea typeface="Source Sans Pro"/>
                <a:cs typeface="Source Sans Pro"/>
                <a:sym typeface="Source Sans Pro"/>
              </a:rPr>
              <a:t>Overusing using pesticides and fertilizer is expensive, and has negative environmental impacts.</a:t>
            </a:r>
          </a:p>
          <a:p>
            <a:pPr indent="-571500" lvl="0" marL="571500" marR="0" rtl="0" algn="l">
              <a:lnSpc>
                <a:spcPct val="100000"/>
              </a:lnSpc>
              <a:spcBef>
                <a:spcPts val="2400"/>
              </a:spcBef>
              <a:spcAft>
                <a:spcPts val="0"/>
              </a:spcAft>
              <a:buClr>
                <a:schemeClr val="lt1"/>
              </a:buClr>
              <a:buSzPct val="100000"/>
              <a:buFont typeface="Arial"/>
              <a:buChar char="•"/>
            </a:pPr>
            <a:r>
              <a:rPr b="0" i="0" lang="en-US" sz="3200" u="none" cap="none" strike="noStrike">
                <a:solidFill>
                  <a:schemeClr val="lt1"/>
                </a:solidFill>
                <a:latin typeface="Source Sans Pro"/>
                <a:ea typeface="Source Sans Pro"/>
                <a:cs typeface="Source Sans Pro"/>
                <a:sym typeface="Source Sans Pro"/>
              </a:rPr>
              <a:t>Efficient use requires up-to-date </a:t>
            </a:r>
            <a:r>
              <a:rPr b="1" i="0" lang="en-US" sz="3200" u="none" cap="none" strike="noStrike">
                <a:solidFill>
                  <a:schemeClr val="lt1"/>
                </a:solidFill>
                <a:latin typeface="Source Sans Pro"/>
                <a:ea typeface="Source Sans Pro"/>
                <a:cs typeface="Source Sans Pro"/>
                <a:sym typeface="Source Sans Pro"/>
              </a:rPr>
              <a:t>horticultural characteristics (HC).</a:t>
            </a:r>
          </a:p>
          <a:p>
            <a:pPr indent="-571500" lvl="0" marL="571500" marR="0" rtl="0" algn="l">
              <a:lnSpc>
                <a:spcPct val="100000"/>
              </a:lnSpc>
              <a:spcBef>
                <a:spcPts val="2400"/>
              </a:spcBef>
              <a:spcAft>
                <a:spcPts val="0"/>
              </a:spcAft>
              <a:buClr>
                <a:schemeClr val="lt1"/>
              </a:buClr>
              <a:buSzPct val="100000"/>
              <a:buFont typeface="Arial"/>
              <a:buChar char="•"/>
            </a:pPr>
            <a:r>
              <a:rPr b="0" i="0" lang="en-US" sz="3200" u="none" cap="none" strike="noStrike">
                <a:solidFill>
                  <a:schemeClr val="lt1"/>
                </a:solidFill>
                <a:latin typeface="Source Sans Pro"/>
                <a:ea typeface="Source Sans Pro"/>
                <a:cs typeface="Source Sans Pro"/>
                <a:sym typeface="Source Sans Pro"/>
              </a:rPr>
              <a:t>Recording crop statistics is a tedious and time consuming processing.</a:t>
            </a:r>
          </a:p>
          <a:p>
            <a:pPr indent="-571500" lvl="0" marL="571500" marR="0" rtl="0" algn="l">
              <a:lnSpc>
                <a:spcPct val="100000"/>
              </a:lnSpc>
              <a:spcBef>
                <a:spcPts val="2400"/>
              </a:spcBef>
              <a:spcAft>
                <a:spcPts val="0"/>
              </a:spcAft>
              <a:buClr>
                <a:schemeClr val="lt1"/>
              </a:buClr>
              <a:buFont typeface="Arial"/>
              <a:buNone/>
            </a:pPr>
            <a:r>
              <a:t/>
            </a:r>
            <a:endParaRPr b="0" i="0" sz="3200" u="none" cap="none" strike="noStrike">
              <a:solidFill>
                <a:schemeClr val="lt1"/>
              </a:solidFill>
              <a:latin typeface="Source Sans Pro"/>
              <a:ea typeface="Source Sans Pro"/>
              <a:cs typeface="Source Sans Pro"/>
              <a:sym typeface="Source Sans Pro"/>
            </a:endParaRPr>
          </a:p>
        </p:txBody>
      </p:sp>
      <p:sp>
        <p:nvSpPr>
          <p:cNvPr id="118" name="Shape 118"/>
          <p:cNvSpPr txBox="1"/>
          <p:nvPr/>
        </p:nvSpPr>
        <p:spPr>
          <a:xfrm>
            <a:off x="1319980" y="13426282"/>
            <a:ext cx="8884134" cy="304698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3333CC"/>
              </a:buClr>
              <a:buSzPct val="25000"/>
              <a:buFont typeface="Source Sans Pro"/>
              <a:buNone/>
            </a:pPr>
            <a:r>
              <a:rPr b="0" i="0" lang="en-US" sz="3200" u="none" cap="none" strike="noStrike">
                <a:solidFill>
                  <a:schemeClr val="lt1"/>
                </a:solidFill>
                <a:latin typeface="Source Sans Pro"/>
                <a:ea typeface="Source Sans Pro"/>
                <a:cs typeface="Source Sans Pro"/>
                <a:sym typeface="Source Sans Pro"/>
              </a:rPr>
              <a:t>Delegate HC collection to an inexpensive AR Drone 2 by using computer vision techniques process fly-by videos of fruit trees. Provide a mobile application that pilots the drones autonomously, and persists flight data to a web server to generates statistical reports.</a:t>
            </a:r>
          </a:p>
        </p:txBody>
      </p:sp>
      <p:sp>
        <p:nvSpPr>
          <p:cNvPr id="119" name="Shape 119"/>
          <p:cNvSpPr txBox="1"/>
          <p:nvPr/>
        </p:nvSpPr>
        <p:spPr>
          <a:xfrm>
            <a:off x="1885473" y="12409497"/>
            <a:ext cx="2094972" cy="707886"/>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3333CC"/>
              </a:buClr>
              <a:buSzPct val="25000"/>
              <a:buFont typeface="Source Sans Pro"/>
              <a:buNone/>
            </a:pPr>
            <a:r>
              <a:rPr b="0" i="0" lang="en-US" sz="4000" u="none" cap="none" strike="noStrike">
                <a:solidFill>
                  <a:schemeClr val="lt1"/>
                </a:solidFill>
                <a:latin typeface="Source Sans Pro"/>
                <a:ea typeface="Source Sans Pro"/>
                <a:cs typeface="Source Sans Pro"/>
                <a:sym typeface="Source Sans Pro"/>
              </a:rPr>
              <a:t>Solution</a:t>
            </a:r>
          </a:p>
        </p:txBody>
      </p:sp>
      <p:pic>
        <p:nvPicPr>
          <p:cNvPr id="120" name="Shape 120"/>
          <p:cNvPicPr preferRelativeResize="0"/>
          <p:nvPr/>
        </p:nvPicPr>
        <p:blipFill rotWithShape="1">
          <a:blip r:embed="rId7">
            <a:alphaModFix/>
          </a:blip>
          <a:srcRect b="0" l="0" r="0" t="0"/>
          <a:stretch/>
        </p:blipFill>
        <p:spPr>
          <a:xfrm>
            <a:off x="1492176" y="12479084"/>
            <a:ext cx="374245" cy="559058"/>
          </a:xfrm>
          <a:prstGeom prst="rect">
            <a:avLst/>
          </a:prstGeom>
          <a:noFill/>
          <a:ln>
            <a:noFill/>
          </a:ln>
        </p:spPr>
      </p:pic>
      <p:pic>
        <p:nvPicPr>
          <p:cNvPr id="121" name="Shape 121"/>
          <p:cNvPicPr preferRelativeResize="0"/>
          <p:nvPr/>
        </p:nvPicPr>
        <p:blipFill rotWithShape="1">
          <a:blip r:embed="rId8">
            <a:alphaModFix/>
          </a:blip>
          <a:srcRect b="20145" l="10336" r="0" t="36085"/>
          <a:stretch/>
        </p:blipFill>
        <p:spPr>
          <a:xfrm>
            <a:off x="11531875" y="6289307"/>
            <a:ext cx="9872277" cy="2702291"/>
          </a:xfrm>
          <a:prstGeom prst="rect">
            <a:avLst/>
          </a:prstGeom>
          <a:noFill/>
          <a:ln>
            <a:noFill/>
          </a:ln>
        </p:spPr>
      </p:pic>
      <p:sp>
        <p:nvSpPr>
          <p:cNvPr id="122" name="Shape 122"/>
          <p:cNvSpPr/>
          <p:nvPr/>
        </p:nvSpPr>
        <p:spPr>
          <a:xfrm>
            <a:off x="11531875" y="6289308"/>
            <a:ext cx="9872277" cy="2705223"/>
          </a:xfrm>
          <a:prstGeom prst="rect">
            <a:avLst/>
          </a:prstGeom>
          <a:gradFill>
            <a:gsLst>
              <a:gs pos="0">
                <a:schemeClr val="dk1"/>
              </a:gs>
              <a:gs pos="100000">
                <a:srgbClr val="000000">
                  <a:alpha val="21960"/>
                </a:srgbClr>
              </a:gs>
            </a:gsLst>
            <a:lin ang="1620000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123" name="Shape 123"/>
          <p:cNvSpPr txBox="1"/>
          <p:nvPr/>
        </p:nvSpPr>
        <p:spPr>
          <a:xfrm>
            <a:off x="11951878" y="7923261"/>
            <a:ext cx="9444497" cy="70788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3333CC"/>
              </a:buClr>
              <a:buSzPct val="25000"/>
              <a:buFont typeface="Source Sans Pro"/>
              <a:buNone/>
            </a:pPr>
            <a:r>
              <a:rPr b="0" i="0" lang="en-US" sz="4000" u="none" cap="none" strike="noStrike">
                <a:solidFill>
                  <a:schemeClr val="lt1"/>
                </a:solidFill>
                <a:latin typeface="Source Sans Pro"/>
                <a:ea typeface="Source Sans Pro"/>
                <a:cs typeface="Source Sans Pro"/>
                <a:sym typeface="Source Sans Pro"/>
              </a:rPr>
              <a:t>Current System</a:t>
            </a:r>
          </a:p>
        </p:txBody>
      </p:sp>
      <p:sp>
        <p:nvSpPr>
          <p:cNvPr id="124" name="Shape 124"/>
          <p:cNvSpPr txBox="1"/>
          <p:nvPr/>
        </p:nvSpPr>
        <p:spPr>
          <a:xfrm>
            <a:off x="11889122" y="9613309"/>
            <a:ext cx="8884134" cy="5447644"/>
          </a:xfrm>
          <a:prstGeom prst="rect">
            <a:avLst/>
          </a:prstGeom>
          <a:noFill/>
          <a:ln>
            <a:noFill/>
          </a:ln>
        </p:spPr>
        <p:txBody>
          <a:bodyPr anchorCtr="0" anchor="t" bIns="45700" lIns="91425" rIns="91425" tIns="45700">
            <a:noAutofit/>
          </a:bodyPr>
          <a:lstStyle/>
          <a:p>
            <a:pPr indent="-571500" lvl="0" marL="5715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Source Sans Pro"/>
                <a:ea typeface="Source Sans Pro"/>
                <a:cs typeface="Source Sans Pro"/>
                <a:sym typeface="Source Sans Pro"/>
              </a:rPr>
              <a:t>Ability to read navigation and sensor related information off of the drone in real-time.</a:t>
            </a:r>
          </a:p>
          <a:p>
            <a:pPr indent="-571500" lvl="0" marL="571500" marR="0" rtl="0" algn="l">
              <a:lnSpc>
                <a:spcPct val="100000"/>
              </a:lnSpc>
              <a:spcBef>
                <a:spcPts val="2400"/>
              </a:spcBef>
              <a:spcAft>
                <a:spcPts val="0"/>
              </a:spcAft>
              <a:buClr>
                <a:schemeClr val="dk1"/>
              </a:buClr>
              <a:buSzPct val="100000"/>
              <a:buFont typeface="Arial"/>
              <a:buChar char="•"/>
            </a:pPr>
            <a:r>
              <a:rPr b="0" i="0" lang="en-US" sz="3200" u="none" cap="none" strike="noStrike">
                <a:solidFill>
                  <a:schemeClr val="dk1"/>
                </a:solidFill>
                <a:latin typeface="Source Sans Pro"/>
                <a:ea typeface="Source Sans Pro"/>
                <a:cs typeface="Source Sans Pro"/>
                <a:sym typeface="Source Sans Pro"/>
              </a:rPr>
              <a:t>Supported modules built for manual control, and autonomous flight paths for a drone.</a:t>
            </a:r>
          </a:p>
          <a:p>
            <a:pPr indent="-571500" lvl="0" marL="571500" marR="0" rtl="0" algn="l">
              <a:lnSpc>
                <a:spcPct val="100000"/>
              </a:lnSpc>
              <a:spcBef>
                <a:spcPts val="2400"/>
              </a:spcBef>
              <a:spcAft>
                <a:spcPts val="0"/>
              </a:spcAft>
              <a:buClr>
                <a:schemeClr val="dk1"/>
              </a:buClr>
              <a:buSzPct val="100000"/>
              <a:buFont typeface="Arial"/>
              <a:buChar char="•"/>
            </a:pPr>
            <a:r>
              <a:rPr b="0" i="0" lang="en-US" sz="3200" u="none" cap="none" strike="noStrike">
                <a:solidFill>
                  <a:schemeClr val="dk1"/>
                </a:solidFill>
                <a:latin typeface="Source Sans Pro"/>
                <a:ea typeface="Source Sans Pro"/>
                <a:cs typeface="Source Sans Pro"/>
                <a:sym typeface="Source Sans Pro"/>
              </a:rPr>
              <a:t>Flight-related data is initially stored on the device with the intention of later storing it on the server for review.</a:t>
            </a:r>
          </a:p>
          <a:p>
            <a:pPr indent="-571500" lvl="0" marL="571500" marR="0" rtl="0" algn="l">
              <a:lnSpc>
                <a:spcPct val="100000"/>
              </a:lnSpc>
              <a:spcBef>
                <a:spcPts val="2400"/>
              </a:spcBef>
              <a:spcAft>
                <a:spcPts val="0"/>
              </a:spcAft>
              <a:buClr>
                <a:schemeClr val="dk1"/>
              </a:buClr>
              <a:buSzPct val="100000"/>
              <a:buFont typeface="Arial"/>
              <a:buChar char="•"/>
            </a:pPr>
            <a:r>
              <a:rPr b="0" i="0" lang="en-US" sz="3200" u="none" cap="none" strike="noStrike">
                <a:solidFill>
                  <a:schemeClr val="dk1"/>
                </a:solidFill>
                <a:latin typeface="Source Sans Pro"/>
                <a:ea typeface="Source Sans Pro"/>
                <a:cs typeface="Source Sans Pro"/>
                <a:sym typeface="Source Sans Pro"/>
              </a:rPr>
              <a:t>Ability to take emergency control of a drone with a piloting interface.</a:t>
            </a:r>
          </a:p>
        </p:txBody>
      </p:sp>
      <p:sp>
        <p:nvSpPr>
          <p:cNvPr id="125" name="Shape 125"/>
          <p:cNvSpPr txBox="1"/>
          <p:nvPr/>
        </p:nvSpPr>
        <p:spPr>
          <a:xfrm>
            <a:off x="12002617" y="15741876"/>
            <a:ext cx="8884134" cy="5847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Source Sans Pro"/>
              <a:buNone/>
            </a:pPr>
            <a:r>
              <a:rPr b="1" i="0" lang="en-US" sz="3200" u="none" cap="none" strike="noStrike">
                <a:solidFill>
                  <a:srgbClr val="595959"/>
                </a:solidFill>
                <a:latin typeface="Source Sans Pro"/>
                <a:ea typeface="Source Sans Pro"/>
                <a:cs typeface="Source Sans Pro"/>
                <a:sym typeface="Source Sans Pro"/>
              </a:rPr>
              <a:t>My Contributions:</a:t>
            </a:r>
          </a:p>
        </p:txBody>
      </p:sp>
      <p:sp>
        <p:nvSpPr>
          <p:cNvPr id="126" name="Shape 126"/>
          <p:cNvSpPr/>
          <p:nvPr/>
        </p:nvSpPr>
        <p:spPr>
          <a:xfrm>
            <a:off x="11955075" y="16662918"/>
            <a:ext cx="3212453" cy="740988"/>
          </a:xfrm>
          <a:prstGeom prst="roundRect">
            <a:avLst>
              <a:gd fmla="val 16667" name="adj"/>
            </a:avLst>
          </a:prstGeom>
          <a:solidFill>
            <a:srgbClr val="4CAF50"/>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cxnSp>
        <p:nvCxnSpPr>
          <p:cNvPr id="127" name="Shape 127"/>
          <p:cNvCxnSpPr/>
          <p:nvPr/>
        </p:nvCxnSpPr>
        <p:spPr>
          <a:xfrm flipH="1" rot="10800000">
            <a:off x="12115364" y="15391357"/>
            <a:ext cx="8580096" cy="30469"/>
          </a:xfrm>
          <a:prstGeom prst="straightConnector1">
            <a:avLst/>
          </a:prstGeom>
          <a:noFill/>
          <a:ln cap="flat" cmpd="sng" w="9525">
            <a:solidFill>
              <a:srgbClr val="D8D8D8"/>
            </a:solidFill>
            <a:prstDash val="solid"/>
            <a:round/>
            <a:headEnd len="med" w="med" type="none"/>
            <a:tailEnd len="med" w="med" type="none"/>
          </a:ln>
        </p:spPr>
      </p:cxnSp>
      <p:cxnSp>
        <p:nvCxnSpPr>
          <p:cNvPr id="128" name="Shape 128"/>
          <p:cNvCxnSpPr/>
          <p:nvPr/>
        </p:nvCxnSpPr>
        <p:spPr>
          <a:xfrm flipH="1" rot="10800000">
            <a:off x="1253691" y="12068472"/>
            <a:ext cx="9047080" cy="32126"/>
          </a:xfrm>
          <a:prstGeom prst="straightConnector1">
            <a:avLst/>
          </a:prstGeom>
          <a:noFill/>
          <a:ln cap="flat" cmpd="sng" w="9525">
            <a:solidFill>
              <a:schemeClr val="lt1"/>
            </a:solidFill>
            <a:prstDash val="solid"/>
            <a:round/>
            <a:headEnd len="med" w="med" type="none"/>
            <a:tailEnd len="med" w="med" type="none"/>
          </a:ln>
        </p:spPr>
      </p:cxnSp>
      <p:sp>
        <p:nvSpPr>
          <p:cNvPr id="129" name="Shape 129"/>
          <p:cNvSpPr txBox="1"/>
          <p:nvPr/>
        </p:nvSpPr>
        <p:spPr>
          <a:xfrm>
            <a:off x="12115364" y="16845159"/>
            <a:ext cx="2822974" cy="40010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Source Sans Pro"/>
              <a:buNone/>
            </a:pPr>
            <a:r>
              <a:rPr b="0" i="0" lang="en-US" sz="2000" u="none" cap="none" strike="noStrike">
                <a:solidFill>
                  <a:schemeClr val="lt1"/>
                </a:solidFill>
                <a:latin typeface="Source Sans Pro"/>
                <a:ea typeface="Source Sans Pro"/>
                <a:cs typeface="Source Sans Pro"/>
                <a:sym typeface="Source Sans Pro"/>
              </a:rPr>
              <a:t>Mobile App Development</a:t>
            </a:r>
          </a:p>
        </p:txBody>
      </p:sp>
      <p:sp>
        <p:nvSpPr>
          <p:cNvPr id="130" name="Shape 130"/>
          <p:cNvSpPr/>
          <p:nvPr/>
        </p:nvSpPr>
        <p:spPr>
          <a:xfrm>
            <a:off x="18809335" y="16647415"/>
            <a:ext cx="1886125" cy="740988"/>
          </a:xfrm>
          <a:prstGeom prst="roundRect">
            <a:avLst>
              <a:gd fmla="val 16667" name="adj"/>
            </a:avLst>
          </a:prstGeom>
          <a:solidFill>
            <a:srgbClr val="4CAF50"/>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131" name="Shape 131"/>
          <p:cNvSpPr txBox="1"/>
          <p:nvPr/>
        </p:nvSpPr>
        <p:spPr>
          <a:xfrm>
            <a:off x="18969623" y="16829656"/>
            <a:ext cx="1725836" cy="40010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Source Sans Pro"/>
              <a:buNone/>
            </a:pPr>
            <a:r>
              <a:rPr b="0" i="0" lang="en-US" sz="2000" u="none" cap="none" strike="noStrike">
                <a:solidFill>
                  <a:schemeClr val="lt1"/>
                </a:solidFill>
                <a:latin typeface="Source Sans Pro"/>
                <a:ea typeface="Source Sans Pro"/>
                <a:cs typeface="Source Sans Pro"/>
                <a:sym typeface="Source Sans Pro"/>
              </a:rPr>
              <a:t>User Interface</a:t>
            </a:r>
          </a:p>
        </p:txBody>
      </p:sp>
      <p:sp>
        <p:nvSpPr>
          <p:cNvPr id="132" name="Shape 132"/>
          <p:cNvSpPr/>
          <p:nvPr/>
        </p:nvSpPr>
        <p:spPr>
          <a:xfrm>
            <a:off x="15367693" y="16656990"/>
            <a:ext cx="3212453" cy="740988"/>
          </a:xfrm>
          <a:prstGeom prst="roundRect">
            <a:avLst>
              <a:gd fmla="val 16667" name="adj"/>
            </a:avLst>
          </a:prstGeom>
          <a:solidFill>
            <a:srgbClr val="4CAF50"/>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133" name="Shape 133"/>
          <p:cNvSpPr txBox="1"/>
          <p:nvPr/>
        </p:nvSpPr>
        <p:spPr>
          <a:xfrm>
            <a:off x="15527982" y="16839231"/>
            <a:ext cx="3071215" cy="40010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Source Sans Pro"/>
              <a:buNone/>
            </a:pPr>
            <a:r>
              <a:rPr b="0" i="0" lang="en-US" sz="2000" u="none" cap="none" strike="noStrike">
                <a:solidFill>
                  <a:schemeClr val="lt1"/>
                </a:solidFill>
                <a:latin typeface="Source Sans Pro"/>
                <a:ea typeface="Source Sans Pro"/>
                <a:cs typeface="Source Sans Pro"/>
                <a:sym typeface="Source Sans Pro"/>
              </a:rPr>
              <a:t>Drone Operation Features</a:t>
            </a:r>
          </a:p>
        </p:txBody>
      </p:sp>
      <p:sp>
        <p:nvSpPr>
          <p:cNvPr id="134" name="Shape 134"/>
          <p:cNvSpPr txBox="1"/>
          <p:nvPr/>
        </p:nvSpPr>
        <p:spPr>
          <a:xfrm>
            <a:off x="22458265" y="8128445"/>
            <a:ext cx="8884134" cy="3970318"/>
          </a:xfrm>
          <a:prstGeom prst="rect">
            <a:avLst/>
          </a:prstGeom>
          <a:noFill/>
          <a:ln>
            <a:noFill/>
          </a:ln>
        </p:spPr>
        <p:txBody>
          <a:bodyPr anchorCtr="0" anchor="t" bIns="45700" lIns="91425" rIns="91425" tIns="45700">
            <a:noAutofit/>
          </a:bodyPr>
          <a:lstStyle/>
          <a:p>
            <a:pPr indent="-571500" lvl="0" marL="5715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Source Sans Pro"/>
                <a:ea typeface="Source Sans Pro"/>
                <a:cs typeface="Source Sans Pro"/>
                <a:sym typeface="Source Sans Pro"/>
              </a:rPr>
              <a:t>Create a user-friendly mobile application that manages drone and flight related information.</a:t>
            </a:r>
          </a:p>
          <a:p>
            <a:pPr indent="-571500" lvl="0" marL="571500" marR="0" rtl="0" algn="l">
              <a:lnSpc>
                <a:spcPct val="100000"/>
              </a:lnSpc>
              <a:spcBef>
                <a:spcPts val="2400"/>
              </a:spcBef>
              <a:spcAft>
                <a:spcPts val="0"/>
              </a:spcAft>
              <a:buClr>
                <a:schemeClr val="dk1"/>
              </a:buClr>
              <a:buSzPct val="100000"/>
              <a:buFont typeface="Arial"/>
              <a:buChar char="•"/>
            </a:pPr>
            <a:r>
              <a:rPr b="0" i="0" lang="en-US" sz="3200" u="none" cap="none" strike="noStrike">
                <a:solidFill>
                  <a:schemeClr val="dk1"/>
                </a:solidFill>
                <a:latin typeface="Source Sans Pro"/>
                <a:ea typeface="Source Sans Pro"/>
                <a:cs typeface="Source Sans Pro"/>
                <a:sym typeface="Source Sans Pro"/>
              </a:rPr>
              <a:t>Provide an interface to view and manage analytical reports generated on the server.</a:t>
            </a:r>
          </a:p>
          <a:p>
            <a:pPr indent="-571500" lvl="0" marL="571500" marR="0" rtl="0" algn="l">
              <a:lnSpc>
                <a:spcPct val="100000"/>
              </a:lnSpc>
              <a:spcBef>
                <a:spcPts val="2400"/>
              </a:spcBef>
              <a:spcAft>
                <a:spcPts val="0"/>
              </a:spcAft>
              <a:buClr>
                <a:schemeClr val="dk1"/>
              </a:buClr>
              <a:buSzPct val="100000"/>
              <a:buFont typeface="Arial"/>
              <a:buChar char="•"/>
            </a:pPr>
            <a:r>
              <a:rPr b="0" i="0" lang="en-US" sz="3200" u="none" cap="none" strike="noStrike">
                <a:solidFill>
                  <a:schemeClr val="dk1"/>
                </a:solidFill>
                <a:latin typeface="Source Sans Pro"/>
                <a:ea typeface="Source Sans Pro"/>
                <a:cs typeface="Source Sans Pro"/>
                <a:sym typeface="Source Sans Pro"/>
              </a:rPr>
              <a:t>Must be compatible with the AR Drone 2.0.</a:t>
            </a:r>
          </a:p>
          <a:p>
            <a:pPr indent="-571500" lvl="0" marL="571500" marR="0" rtl="0" algn="l">
              <a:lnSpc>
                <a:spcPct val="100000"/>
              </a:lnSpc>
              <a:spcBef>
                <a:spcPts val="2400"/>
              </a:spcBef>
              <a:spcAft>
                <a:spcPts val="0"/>
              </a:spcAft>
              <a:buClr>
                <a:schemeClr val="dk1"/>
              </a:buClr>
              <a:buSzPct val="100000"/>
              <a:buFont typeface="Arial"/>
              <a:buChar char="•"/>
            </a:pPr>
            <a:r>
              <a:rPr b="0" i="0" lang="en-US" sz="3200" u="none" cap="none" strike="noStrike">
                <a:solidFill>
                  <a:schemeClr val="dk1"/>
                </a:solidFill>
                <a:latin typeface="Source Sans Pro"/>
                <a:ea typeface="Source Sans Pro"/>
                <a:cs typeface="Source Sans Pro"/>
                <a:sym typeface="Source Sans Pro"/>
              </a:rPr>
              <a:t>Android 5.0+ supported</a:t>
            </a:r>
          </a:p>
        </p:txBody>
      </p:sp>
      <p:cxnSp>
        <p:nvCxnSpPr>
          <p:cNvPr id="135" name="Shape 135"/>
          <p:cNvCxnSpPr/>
          <p:nvPr/>
        </p:nvCxnSpPr>
        <p:spPr>
          <a:xfrm flipH="1" rot="10800000">
            <a:off x="22524717" y="15950429"/>
            <a:ext cx="9047080" cy="32126"/>
          </a:xfrm>
          <a:prstGeom prst="straightConnector1">
            <a:avLst/>
          </a:prstGeom>
          <a:noFill/>
          <a:ln cap="flat" cmpd="sng" w="9525">
            <a:solidFill>
              <a:srgbClr val="D8D8D8"/>
            </a:solidFill>
            <a:prstDash val="solid"/>
            <a:round/>
            <a:headEnd len="med" w="med" type="none"/>
            <a:tailEnd len="med" w="med" type="none"/>
          </a:ln>
        </p:spPr>
      </p:cxnSp>
      <p:sp>
        <p:nvSpPr>
          <p:cNvPr id="136" name="Shape 136"/>
          <p:cNvSpPr txBox="1"/>
          <p:nvPr/>
        </p:nvSpPr>
        <p:spPr>
          <a:xfrm>
            <a:off x="22668079" y="36419290"/>
            <a:ext cx="8884134" cy="5509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Source Sans Pro"/>
              <a:buNone/>
            </a:pPr>
            <a:r>
              <a:rPr b="0" i="0" lang="en-US" sz="3200" u="none" cap="none" strike="noStrike">
                <a:solidFill>
                  <a:schemeClr val="dk1"/>
                </a:solidFill>
                <a:latin typeface="Source Sans Pro"/>
                <a:ea typeface="Source Sans Pro"/>
                <a:cs typeface="Source Sans Pro"/>
                <a:sym typeface="Source Sans Pro"/>
              </a:rPr>
              <a:t>This first version of FruitTREC lays the groundwork for building a system that enables growers to autonomously pilot drones for crop sampling, generating and sharing reports from flights plans, and tracking horticultural statistics. The system follows the client-server approach, whereby a mobile application operates the drone via its generated Wi-Fi network, and sends and receives data to an API server via HTTP. Reports designed to be generated on server backend, including the image processing that is performed by the Computer Vision Module. </a:t>
            </a:r>
          </a:p>
        </p:txBody>
      </p:sp>
      <p:cxnSp>
        <p:nvCxnSpPr>
          <p:cNvPr id="137" name="Shape 137"/>
          <p:cNvCxnSpPr/>
          <p:nvPr/>
        </p:nvCxnSpPr>
        <p:spPr>
          <a:xfrm flipH="1" rot="10800000">
            <a:off x="22627584" y="7793341"/>
            <a:ext cx="9047080" cy="32126"/>
          </a:xfrm>
          <a:prstGeom prst="straightConnector1">
            <a:avLst/>
          </a:prstGeom>
          <a:noFill/>
          <a:ln cap="flat" cmpd="sng" w="9525">
            <a:solidFill>
              <a:srgbClr val="D8D8D8"/>
            </a:solidFill>
            <a:prstDash val="solid"/>
            <a:round/>
            <a:headEnd len="med" w="med" type="none"/>
            <a:tailEnd len="med" w="med" type="none"/>
          </a:ln>
        </p:spPr>
      </p:cxnSp>
      <p:cxnSp>
        <p:nvCxnSpPr>
          <p:cNvPr id="138" name="Shape 138"/>
          <p:cNvCxnSpPr/>
          <p:nvPr/>
        </p:nvCxnSpPr>
        <p:spPr>
          <a:xfrm flipH="1" rot="10800000">
            <a:off x="22738445" y="36075773"/>
            <a:ext cx="8936219" cy="21826"/>
          </a:xfrm>
          <a:prstGeom prst="straightConnector1">
            <a:avLst/>
          </a:prstGeom>
          <a:noFill/>
          <a:ln cap="flat" cmpd="sng" w="9525">
            <a:solidFill>
              <a:srgbClr val="D8D8D8"/>
            </a:solidFill>
            <a:prstDash val="solid"/>
            <a:round/>
            <a:headEnd len="med" w="med" type="none"/>
            <a:tailEnd len="med" w="med" type="none"/>
          </a:ln>
        </p:spPr>
      </p:cxnSp>
      <p:pic>
        <p:nvPicPr>
          <p:cNvPr id="139" name="Shape 139"/>
          <p:cNvPicPr preferRelativeResize="0"/>
          <p:nvPr/>
        </p:nvPicPr>
        <p:blipFill rotWithShape="1">
          <a:blip r:embed="rId9">
            <a:alphaModFix/>
          </a:blip>
          <a:srcRect b="0" l="0" r="0" t="0"/>
          <a:stretch/>
        </p:blipFill>
        <p:spPr>
          <a:xfrm>
            <a:off x="23700218" y="16753885"/>
            <a:ext cx="6696074" cy="10896600"/>
          </a:xfrm>
          <a:prstGeom prst="rect">
            <a:avLst/>
          </a:prstGeom>
          <a:noFill/>
          <a:ln>
            <a:noFill/>
          </a:ln>
        </p:spPr>
      </p:pic>
      <p:pic>
        <p:nvPicPr>
          <p:cNvPr id="140" name="Shape 140"/>
          <p:cNvPicPr preferRelativeResize="0"/>
          <p:nvPr/>
        </p:nvPicPr>
        <p:blipFill rotWithShape="1">
          <a:blip r:embed="rId10">
            <a:alphaModFix/>
          </a:blip>
          <a:srcRect b="0" l="0" r="0" t="0"/>
          <a:stretch/>
        </p:blipFill>
        <p:spPr>
          <a:xfrm>
            <a:off x="23881171" y="28032096"/>
            <a:ext cx="6136970" cy="4915007"/>
          </a:xfrm>
          <a:prstGeom prst="rect">
            <a:avLst/>
          </a:prstGeom>
          <a:noFill/>
          <a:ln>
            <a:noFill/>
          </a:ln>
        </p:spPr>
      </p:pic>
      <p:pic>
        <p:nvPicPr>
          <p:cNvPr id="141" name="Shape 141"/>
          <p:cNvPicPr preferRelativeResize="0"/>
          <p:nvPr/>
        </p:nvPicPr>
        <p:blipFill rotWithShape="1">
          <a:blip r:embed="rId11">
            <a:alphaModFix/>
          </a:blip>
          <a:srcRect b="0" l="0" r="0" t="0"/>
          <a:stretch/>
        </p:blipFill>
        <p:spPr>
          <a:xfrm>
            <a:off x="1319980" y="32534043"/>
            <a:ext cx="814460" cy="828849"/>
          </a:xfrm>
          <a:prstGeom prst="rect">
            <a:avLst/>
          </a:prstGeom>
          <a:noFill/>
          <a:ln>
            <a:noFill/>
          </a:ln>
        </p:spPr>
      </p:pic>
      <p:pic>
        <p:nvPicPr>
          <p:cNvPr id="142" name="Shape 142"/>
          <p:cNvPicPr preferRelativeResize="0"/>
          <p:nvPr/>
        </p:nvPicPr>
        <p:blipFill rotWithShape="1">
          <a:blip r:embed="rId12">
            <a:alphaModFix/>
          </a:blip>
          <a:srcRect b="0" l="0" r="0" t="0"/>
          <a:stretch/>
        </p:blipFill>
        <p:spPr>
          <a:xfrm>
            <a:off x="6019157" y="32590737"/>
            <a:ext cx="1014088" cy="757315"/>
          </a:xfrm>
          <a:prstGeom prst="rect">
            <a:avLst/>
          </a:prstGeom>
          <a:noFill/>
          <a:ln>
            <a:noFill/>
          </a:ln>
        </p:spPr>
      </p:pic>
      <p:cxnSp>
        <p:nvCxnSpPr>
          <p:cNvPr id="143" name="Shape 143"/>
          <p:cNvCxnSpPr/>
          <p:nvPr/>
        </p:nvCxnSpPr>
        <p:spPr>
          <a:xfrm flipH="1" rot="10800000">
            <a:off x="1319980" y="32093760"/>
            <a:ext cx="9047080" cy="32126"/>
          </a:xfrm>
          <a:prstGeom prst="straightConnector1">
            <a:avLst/>
          </a:prstGeom>
          <a:noFill/>
          <a:ln cap="flat" cmpd="sng" w="9525">
            <a:solidFill>
              <a:srgbClr val="D8D8D8"/>
            </a:solidFill>
            <a:prstDash val="solid"/>
            <a:round/>
            <a:headEnd len="med" w="med" type="none"/>
            <a:tailEnd len="med" w="med" type="none"/>
          </a:ln>
        </p:spPr>
      </p:cxnSp>
      <p:sp>
        <p:nvSpPr>
          <p:cNvPr id="144" name="Shape 144"/>
          <p:cNvSpPr txBox="1"/>
          <p:nvPr/>
        </p:nvSpPr>
        <p:spPr>
          <a:xfrm>
            <a:off x="1328412" y="34033137"/>
            <a:ext cx="4328826" cy="755591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Source Sans Pro"/>
              <a:buNone/>
            </a:pPr>
            <a:r>
              <a:rPr b="0" i="1" lang="en-US" sz="2700" u="none" cap="none" strike="noStrike">
                <a:solidFill>
                  <a:schemeClr val="dk1"/>
                </a:solidFill>
                <a:latin typeface="Source Sans Pro"/>
                <a:ea typeface="Source Sans Pro"/>
                <a:cs typeface="Source Sans Pro"/>
                <a:sym typeface="Source Sans Pro"/>
              </a:rPr>
              <a:t>Purpose: </a:t>
            </a:r>
            <a:r>
              <a:rPr b="0" i="0" lang="en-US" sz="2700" u="none" cap="none" strike="noStrike">
                <a:solidFill>
                  <a:schemeClr val="dk1"/>
                </a:solidFill>
                <a:latin typeface="Source Sans Pro"/>
                <a:ea typeface="Source Sans Pro"/>
                <a:cs typeface="Source Sans Pro"/>
                <a:sym typeface="Source Sans Pro"/>
              </a:rPr>
              <a:t>To test that telemetry information ncan be displayed in UI in realtime.</a:t>
            </a:r>
          </a:p>
          <a:p>
            <a:pPr indent="0" lvl="0" marL="0" marR="0" rtl="0" algn="l">
              <a:lnSpc>
                <a:spcPct val="100000"/>
              </a:lnSpc>
              <a:spcBef>
                <a:spcPts val="2400"/>
              </a:spcBef>
              <a:spcAft>
                <a:spcPts val="0"/>
              </a:spcAft>
              <a:buClr>
                <a:schemeClr val="dk1"/>
              </a:buClr>
              <a:buSzPct val="25000"/>
              <a:buFont typeface="Source Sans Pro"/>
              <a:buNone/>
            </a:pPr>
            <a:r>
              <a:rPr b="0" i="1" lang="en-US" sz="2700" u="none" cap="none" strike="noStrike">
                <a:solidFill>
                  <a:schemeClr val="dk1"/>
                </a:solidFill>
                <a:latin typeface="Source Sans Pro"/>
                <a:ea typeface="Source Sans Pro"/>
                <a:cs typeface="Source Sans Pro"/>
                <a:sym typeface="Source Sans Pro"/>
              </a:rPr>
              <a:t>Preconditions: </a:t>
            </a:r>
            <a:r>
              <a:rPr b="0" i="0" lang="en-US" sz="2700" u="none" cap="none" strike="noStrike">
                <a:solidFill>
                  <a:schemeClr val="dk1"/>
                </a:solidFill>
                <a:latin typeface="Source Sans Pro"/>
                <a:ea typeface="Source Sans Pro"/>
                <a:cs typeface="Source Sans Pro"/>
                <a:sym typeface="Source Sans Pro"/>
              </a:rPr>
              <a:t>Device is connected to the drone's Wi-Fi</a:t>
            </a:r>
          </a:p>
          <a:p>
            <a:pPr indent="0" lvl="0" marL="0" marR="0" rtl="0" algn="l">
              <a:lnSpc>
                <a:spcPct val="100000"/>
              </a:lnSpc>
              <a:spcBef>
                <a:spcPts val="2400"/>
              </a:spcBef>
              <a:spcAft>
                <a:spcPts val="0"/>
              </a:spcAft>
              <a:buClr>
                <a:schemeClr val="dk1"/>
              </a:buClr>
              <a:buSzPct val="25000"/>
              <a:buFont typeface="Source Sans Pro"/>
              <a:buNone/>
            </a:pPr>
            <a:r>
              <a:rPr b="0" i="1" lang="en-US" sz="2700" u="none" cap="none" strike="noStrike">
                <a:solidFill>
                  <a:schemeClr val="dk1"/>
                </a:solidFill>
                <a:latin typeface="Source Sans Pro"/>
                <a:ea typeface="Source Sans Pro"/>
                <a:cs typeface="Source Sans Pro"/>
                <a:sym typeface="Source Sans Pro"/>
              </a:rPr>
              <a:t>Input: </a:t>
            </a:r>
            <a:r>
              <a:rPr b="0" i="0" lang="en-US" sz="2700" u="none" cap="none" strike="noStrike">
                <a:solidFill>
                  <a:schemeClr val="dk1"/>
                </a:solidFill>
                <a:latin typeface="Source Sans Pro"/>
                <a:ea typeface="Source Sans Pro"/>
                <a:cs typeface="Source Sans Pro"/>
                <a:sym typeface="Source Sans Pro"/>
              </a:rPr>
              <a:t>User selects the NavData demo menu button</a:t>
            </a:r>
          </a:p>
          <a:p>
            <a:pPr indent="0" lvl="0" marL="0" marR="0" rtl="0" algn="l">
              <a:lnSpc>
                <a:spcPct val="100000"/>
              </a:lnSpc>
              <a:spcBef>
                <a:spcPts val="2400"/>
              </a:spcBef>
              <a:spcAft>
                <a:spcPts val="0"/>
              </a:spcAft>
              <a:buClr>
                <a:schemeClr val="dk1"/>
              </a:buClr>
              <a:buSzPct val="25000"/>
              <a:buFont typeface="Source Sans Pro"/>
              <a:buNone/>
            </a:pPr>
            <a:r>
              <a:rPr b="0" i="1" lang="en-US" sz="2700" u="none" cap="none" strike="noStrike">
                <a:solidFill>
                  <a:schemeClr val="dk1"/>
                </a:solidFill>
                <a:latin typeface="Source Sans Pro"/>
                <a:ea typeface="Source Sans Pro"/>
                <a:cs typeface="Source Sans Pro"/>
                <a:sym typeface="Source Sans Pro"/>
              </a:rPr>
              <a:t>Expected: </a:t>
            </a:r>
            <a:r>
              <a:rPr b="0" i="0" lang="en-US" sz="2700" u="none" cap="none" strike="noStrike">
                <a:solidFill>
                  <a:schemeClr val="dk1"/>
                </a:solidFill>
                <a:latin typeface="Source Sans Pro"/>
                <a:ea typeface="Source Sans Pro"/>
                <a:cs typeface="Source Sans Pro"/>
                <a:sym typeface="Source Sans Pro"/>
              </a:rPr>
              <a:t>NavData including altitude, attitude, gps, etc. is displayed on screen and immediately starts updating to reflect the precise readings coming from the drone.</a:t>
            </a:r>
          </a:p>
          <a:p>
            <a:pPr indent="0" lvl="0" marL="0" marR="0" rtl="0" algn="l">
              <a:lnSpc>
                <a:spcPct val="100000"/>
              </a:lnSpc>
              <a:spcBef>
                <a:spcPts val="2400"/>
              </a:spcBef>
              <a:spcAft>
                <a:spcPts val="0"/>
              </a:spcAft>
              <a:buClr>
                <a:schemeClr val="dk1"/>
              </a:buClr>
              <a:buSzPct val="25000"/>
              <a:buFont typeface="Source Sans Pro"/>
              <a:buNone/>
            </a:pPr>
            <a:r>
              <a:rPr b="0" i="1" lang="en-US" sz="2700" u="none" cap="none" strike="noStrike">
                <a:solidFill>
                  <a:schemeClr val="dk1"/>
                </a:solidFill>
                <a:latin typeface="Source Sans Pro"/>
                <a:ea typeface="Source Sans Pro"/>
                <a:cs typeface="Source Sans Pro"/>
                <a:sym typeface="Source Sans Pro"/>
              </a:rPr>
              <a:t>Actual: </a:t>
            </a:r>
            <a:r>
              <a:rPr b="0" i="0" lang="en-US" sz="2700" u="none" cap="none" strike="noStrike">
                <a:solidFill>
                  <a:schemeClr val="dk1"/>
                </a:solidFill>
                <a:latin typeface="Source Sans Pro"/>
                <a:ea typeface="Source Sans Pro"/>
                <a:cs typeface="Source Sans Pro"/>
                <a:sym typeface="Source Sans Pro"/>
              </a:rPr>
              <a:t>As expected</a:t>
            </a:r>
          </a:p>
        </p:txBody>
      </p:sp>
      <p:sp>
        <p:nvSpPr>
          <p:cNvPr id="145" name="Shape 145"/>
          <p:cNvSpPr txBox="1"/>
          <p:nvPr/>
        </p:nvSpPr>
        <p:spPr>
          <a:xfrm>
            <a:off x="2439589" y="32632340"/>
            <a:ext cx="4688264" cy="5847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Source Sans Pro"/>
              <a:buNone/>
            </a:pPr>
            <a:r>
              <a:rPr b="0" i="0" lang="en-US" sz="3200" u="none" cap="none" strike="noStrike">
                <a:solidFill>
                  <a:schemeClr val="dk1"/>
                </a:solidFill>
                <a:latin typeface="Source Sans Pro"/>
                <a:ea typeface="Source Sans Pro"/>
                <a:cs typeface="Source Sans Pro"/>
                <a:sym typeface="Source Sans Pro"/>
              </a:rPr>
              <a:t>Test Case 1</a:t>
            </a:r>
          </a:p>
        </p:txBody>
      </p:sp>
      <p:sp>
        <p:nvSpPr>
          <p:cNvPr id="146" name="Shape 146"/>
          <p:cNvSpPr txBox="1"/>
          <p:nvPr/>
        </p:nvSpPr>
        <p:spPr>
          <a:xfrm>
            <a:off x="7152664" y="32707946"/>
            <a:ext cx="4688264" cy="5847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Source Sans Pro"/>
              <a:buNone/>
            </a:pPr>
            <a:r>
              <a:rPr b="0" i="0" lang="en-US" sz="3200" u="none" cap="none" strike="noStrike">
                <a:solidFill>
                  <a:schemeClr val="dk1"/>
                </a:solidFill>
                <a:latin typeface="Source Sans Pro"/>
                <a:ea typeface="Source Sans Pro"/>
                <a:cs typeface="Source Sans Pro"/>
                <a:sym typeface="Source Sans Pro"/>
              </a:rPr>
              <a:t>Test Case 5</a:t>
            </a:r>
          </a:p>
        </p:txBody>
      </p:sp>
      <p:cxnSp>
        <p:nvCxnSpPr>
          <p:cNvPr id="147" name="Shape 147"/>
          <p:cNvCxnSpPr/>
          <p:nvPr/>
        </p:nvCxnSpPr>
        <p:spPr>
          <a:xfrm>
            <a:off x="2743200" y="33676578"/>
            <a:ext cx="1117599" cy="0"/>
          </a:xfrm>
          <a:prstGeom prst="straightConnector1">
            <a:avLst/>
          </a:prstGeom>
          <a:noFill/>
          <a:ln cap="flat" cmpd="sng" w="9525">
            <a:solidFill>
              <a:srgbClr val="595959"/>
            </a:solidFill>
            <a:prstDash val="lgDashDot"/>
            <a:round/>
            <a:headEnd len="med" w="med" type="none"/>
            <a:tailEnd len="med" w="med" type="none"/>
          </a:ln>
        </p:spPr>
      </p:cxnSp>
      <p:cxnSp>
        <p:nvCxnSpPr>
          <p:cNvPr id="148" name="Shape 148"/>
          <p:cNvCxnSpPr/>
          <p:nvPr/>
        </p:nvCxnSpPr>
        <p:spPr>
          <a:xfrm flipH="1" rot="10800000">
            <a:off x="1328412" y="20061842"/>
            <a:ext cx="19367049" cy="68775"/>
          </a:xfrm>
          <a:prstGeom prst="straightConnector1">
            <a:avLst/>
          </a:prstGeom>
          <a:noFill/>
          <a:ln cap="flat" cmpd="sng" w="9525">
            <a:solidFill>
              <a:srgbClr val="D8D8D8"/>
            </a:solidFill>
            <a:prstDash val="solid"/>
            <a:round/>
            <a:headEnd len="med" w="med" type="none"/>
            <a:tailEnd len="med" w="med" type="none"/>
          </a:ln>
        </p:spPr>
      </p:cxnSp>
      <p:cxnSp>
        <p:nvCxnSpPr>
          <p:cNvPr id="149" name="Shape 149"/>
          <p:cNvCxnSpPr/>
          <p:nvPr/>
        </p:nvCxnSpPr>
        <p:spPr>
          <a:xfrm flipH="1" rot="10800000">
            <a:off x="7503885" y="33661786"/>
            <a:ext cx="1001484" cy="0"/>
          </a:xfrm>
          <a:prstGeom prst="straightConnector1">
            <a:avLst/>
          </a:prstGeom>
          <a:noFill/>
          <a:ln cap="flat" cmpd="sng" w="9525">
            <a:solidFill>
              <a:srgbClr val="595959"/>
            </a:solidFill>
            <a:prstDash val="lgDashDot"/>
            <a:round/>
            <a:headEnd len="med" w="med" type="none"/>
            <a:tailEnd len="med" w="med" type="none"/>
          </a:ln>
        </p:spPr>
      </p:cxnSp>
      <p:pic>
        <p:nvPicPr>
          <p:cNvPr id="150" name="Shape 150"/>
          <p:cNvPicPr preferRelativeResize="0"/>
          <p:nvPr/>
        </p:nvPicPr>
        <p:blipFill rotWithShape="1">
          <a:blip r:embed="rId13">
            <a:alphaModFix/>
          </a:blip>
          <a:srcRect b="0" l="0" r="0" t="0"/>
          <a:stretch/>
        </p:blipFill>
        <p:spPr>
          <a:xfrm>
            <a:off x="3613217" y="21071207"/>
            <a:ext cx="1078646" cy="874577"/>
          </a:xfrm>
          <a:prstGeom prst="rect">
            <a:avLst/>
          </a:prstGeom>
          <a:noFill/>
          <a:ln>
            <a:noFill/>
          </a:ln>
        </p:spPr>
      </p:pic>
      <p:pic>
        <p:nvPicPr>
          <p:cNvPr id="151" name="Shape 151"/>
          <p:cNvPicPr preferRelativeResize="0"/>
          <p:nvPr/>
        </p:nvPicPr>
        <p:blipFill rotWithShape="1">
          <a:blip r:embed="rId14">
            <a:alphaModFix/>
          </a:blip>
          <a:srcRect b="0" l="0" r="0" t="0"/>
          <a:stretch/>
        </p:blipFill>
        <p:spPr>
          <a:xfrm>
            <a:off x="3705207" y="24055400"/>
            <a:ext cx="894670" cy="1338877"/>
          </a:xfrm>
          <a:prstGeom prst="rect">
            <a:avLst/>
          </a:prstGeom>
          <a:noFill/>
          <a:ln>
            <a:noFill/>
          </a:ln>
        </p:spPr>
      </p:pic>
      <p:pic>
        <p:nvPicPr>
          <p:cNvPr id="152" name="Shape 152"/>
          <p:cNvPicPr preferRelativeResize="0"/>
          <p:nvPr/>
        </p:nvPicPr>
        <p:blipFill rotWithShape="1">
          <a:blip r:embed="rId15">
            <a:alphaModFix/>
          </a:blip>
          <a:srcRect b="0" l="0" r="0" t="0"/>
          <a:stretch/>
        </p:blipFill>
        <p:spPr>
          <a:xfrm>
            <a:off x="2283333" y="24623342"/>
            <a:ext cx="919731" cy="1082037"/>
          </a:xfrm>
          <a:prstGeom prst="rect">
            <a:avLst/>
          </a:prstGeom>
          <a:noFill/>
          <a:ln>
            <a:noFill/>
          </a:ln>
        </p:spPr>
      </p:pic>
      <p:pic>
        <p:nvPicPr>
          <p:cNvPr id="153" name="Shape 153"/>
          <p:cNvPicPr preferRelativeResize="0"/>
          <p:nvPr/>
        </p:nvPicPr>
        <p:blipFill rotWithShape="1">
          <a:blip r:embed="rId16">
            <a:alphaModFix/>
          </a:blip>
          <a:srcRect b="0" l="0" r="0" t="0"/>
          <a:stretch/>
        </p:blipFill>
        <p:spPr>
          <a:xfrm>
            <a:off x="2989411" y="28004146"/>
            <a:ext cx="2326258" cy="1453911"/>
          </a:xfrm>
          <a:prstGeom prst="rect">
            <a:avLst/>
          </a:prstGeom>
          <a:noFill/>
          <a:ln>
            <a:noFill/>
          </a:ln>
        </p:spPr>
      </p:pic>
      <p:cxnSp>
        <p:nvCxnSpPr>
          <p:cNvPr id="154" name="Shape 154"/>
          <p:cNvCxnSpPr/>
          <p:nvPr/>
        </p:nvCxnSpPr>
        <p:spPr>
          <a:xfrm>
            <a:off x="4152542" y="22125507"/>
            <a:ext cx="0" cy="1706041"/>
          </a:xfrm>
          <a:prstGeom prst="straightConnector1">
            <a:avLst/>
          </a:prstGeom>
          <a:noFill/>
          <a:ln cap="flat" cmpd="sng" w="31750">
            <a:solidFill>
              <a:schemeClr val="dk1"/>
            </a:solidFill>
            <a:prstDash val="solid"/>
            <a:round/>
            <a:headEnd len="lg" w="lg" type="triangle"/>
            <a:tailEnd len="med" w="med" type="none"/>
          </a:ln>
        </p:spPr>
      </p:cxnSp>
      <p:sp>
        <p:nvSpPr>
          <p:cNvPr id="155" name="Shape 155"/>
          <p:cNvSpPr txBox="1"/>
          <p:nvPr/>
        </p:nvSpPr>
        <p:spPr>
          <a:xfrm>
            <a:off x="5003064" y="21199159"/>
            <a:ext cx="1680908" cy="5847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Source Sans Pro"/>
              <a:buNone/>
            </a:pPr>
            <a:r>
              <a:rPr b="0" i="0" lang="en-US" sz="3200" u="none" cap="none" strike="noStrike">
                <a:solidFill>
                  <a:schemeClr val="dk1"/>
                </a:solidFill>
                <a:latin typeface="Source Sans Pro"/>
                <a:ea typeface="Source Sans Pro"/>
                <a:cs typeface="Source Sans Pro"/>
                <a:sym typeface="Source Sans Pro"/>
              </a:rPr>
              <a:t>Server</a:t>
            </a:r>
          </a:p>
        </p:txBody>
      </p:sp>
      <p:sp>
        <p:nvSpPr>
          <p:cNvPr id="156" name="Shape 156"/>
          <p:cNvSpPr txBox="1"/>
          <p:nvPr/>
        </p:nvSpPr>
        <p:spPr>
          <a:xfrm>
            <a:off x="5003066" y="24420834"/>
            <a:ext cx="1680908" cy="5847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Source Sans Pro"/>
              <a:buNone/>
            </a:pPr>
            <a:r>
              <a:rPr b="0" i="0" lang="en-US" sz="3200" u="none" cap="none" strike="noStrike">
                <a:solidFill>
                  <a:schemeClr val="dk1"/>
                </a:solidFill>
                <a:latin typeface="Source Sans Pro"/>
                <a:ea typeface="Source Sans Pro"/>
                <a:cs typeface="Source Sans Pro"/>
                <a:sym typeface="Source Sans Pro"/>
              </a:rPr>
              <a:t>Client</a:t>
            </a:r>
          </a:p>
        </p:txBody>
      </p:sp>
      <p:sp>
        <p:nvSpPr>
          <p:cNvPr id="157" name="Shape 157"/>
          <p:cNvSpPr txBox="1"/>
          <p:nvPr/>
        </p:nvSpPr>
        <p:spPr>
          <a:xfrm>
            <a:off x="5003064" y="28438715"/>
            <a:ext cx="1680908" cy="5847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Source Sans Pro"/>
              <a:buNone/>
            </a:pPr>
            <a:r>
              <a:rPr b="0" i="0" lang="en-US" sz="3200" u="none" cap="none" strike="noStrike">
                <a:solidFill>
                  <a:schemeClr val="dk1"/>
                </a:solidFill>
                <a:latin typeface="Source Sans Pro"/>
                <a:ea typeface="Source Sans Pro"/>
                <a:cs typeface="Source Sans Pro"/>
                <a:sym typeface="Source Sans Pro"/>
              </a:rPr>
              <a:t>Drone</a:t>
            </a:r>
          </a:p>
        </p:txBody>
      </p:sp>
      <p:cxnSp>
        <p:nvCxnSpPr>
          <p:cNvPr id="158" name="Shape 158"/>
          <p:cNvCxnSpPr/>
          <p:nvPr/>
        </p:nvCxnSpPr>
        <p:spPr>
          <a:xfrm>
            <a:off x="4095032" y="26001485"/>
            <a:ext cx="0" cy="1828800"/>
          </a:xfrm>
          <a:prstGeom prst="straightConnector1">
            <a:avLst/>
          </a:prstGeom>
          <a:noFill/>
          <a:ln cap="flat" cmpd="sng" w="31750">
            <a:solidFill>
              <a:schemeClr val="dk1"/>
            </a:solidFill>
            <a:prstDash val="solid"/>
            <a:round/>
            <a:headEnd len="lg" w="lg" type="stealth"/>
            <a:tailEnd len="lg" w="lg" type="triangle"/>
          </a:ln>
        </p:spPr>
      </p:cxnSp>
      <p:sp>
        <p:nvSpPr>
          <p:cNvPr id="159" name="Shape 159"/>
          <p:cNvSpPr txBox="1"/>
          <p:nvPr/>
        </p:nvSpPr>
        <p:spPr>
          <a:xfrm>
            <a:off x="2092503" y="25765781"/>
            <a:ext cx="1680908"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Source Sans Pro"/>
              <a:buNone/>
            </a:pPr>
            <a:r>
              <a:rPr b="0" i="0" lang="en-US" sz="2800" u="none" cap="none" strike="noStrike">
                <a:solidFill>
                  <a:schemeClr val="dk1"/>
                </a:solidFill>
                <a:latin typeface="Source Sans Pro"/>
                <a:ea typeface="Source Sans Pro"/>
                <a:cs typeface="Source Sans Pro"/>
                <a:sym typeface="Source Sans Pro"/>
              </a:rPr>
              <a:t>Grower</a:t>
            </a:r>
          </a:p>
        </p:txBody>
      </p:sp>
      <p:sp>
        <p:nvSpPr>
          <p:cNvPr id="160" name="Shape 160"/>
          <p:cNvSpPr txBox="1"/>
          <p:nvPr/>
        </p:nvSpPr>
        <p:spPr>
          <a:xfrm rot="5400000">
            <a:off x="3558474" y="26948622"/>
            <a:ext cx="1782073" cy="40010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Source Code Pro"/>
              <a:buNone/>
            </a:pPr>
            <a:r>
              <a:rPr b="0" i="0" lang="en-US" sz="2000" u="none" cap="none" strike="noStrike">
                <a:solidFill>
                  <a:schemeClr val="dk1"/>
                </a:solidFill>
                <a:latin typeface="Source Code Pro"/>
                <a:ea typeface="Source Code Pro"/>
                <a:cs typeface="Source Code Pro"/>
                <a:sym typeface="Source Code Pro"/>
              </a:rPr>
              <a:t>TCP&amp;UDP</a:t>
            </a:r>
          </a:p>
        </p:txBody>
      </p:sp>
      <p:sp>
        <p:nvSpPr>
          <p:cNvPr id="161" name="Shape 161"/>
          <p:cNvSpPr txBox="1"/>
          <p:nvPr/>
        </p:nvSpPr>
        <p:spPr>
          <a:xfrm rot="5400000">
            <a:off x="3918818" y="22832689"/>
            <a:ext cx="1141245" cy="40010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Source Code Pro"/>
              <a:buNone/>
            </a:pPr>
            <a:r>
              <a:rPr b="0" i="0" lang="en-US" sz="2000" u="none" cap="none" strike="noStrike">
                <a:solidFill>
                  <a:schemeClr val="dk1"/>
                </a:solidFill>
                <a:latin typeface="Source Code Pro"/>
                <a:ea typeface="Source Code Pro"/>
                <a:cs typeface="Source Code Pro"/>
                <a:sym typeface="Source Code Pro"/>
              </a:rPr>
              <a:t>HTTP</a:t>
            </a:r>
          </a:p>
        </p:txBody>
      </p:sp>
      <p:sp>
        <p:nvSpPr>
          <p:cNvPr id="162" name="Shape 162"/>
          <p:cNvSpPr txBox="1"/>
          <p:nvPr/>
        </p:nvSpPr>
        <p:spPr>
          <a:xfrm>
            <a:off x="6778589" y="20704443"/>
            <a:ext cx="6223036" cy="646331"/>
          </a:xfrm>
          <a:prstGeom prst="rect">
            <a:avLst/>
          </a:prstGeom>
          <a:noFill/>
          <a:ln cap="flat" cmpd="sng" w="9525">
            <a:solidFill>
              <a:schemeClr val="dk1"/>
            </a:solidFill>
            <a:prstDash val="solid"/>
            <a:round/>
            <a:headEnd len="med" w="med" type="none"/>
            <a:tailEnd len="med" w="med" type="none"/>
          </a:ln>
        </p:spPr>
        <p:txBody>
          <a:bodyPr anchorCtr="0" anchor="t" bIns="182875" lIns="182875" rIns="182875" tIns="182875">
            <a:noAutofit/>
          </a:bodyPr>
          <a:lstStyle/>
          <a:p>
            <a:pPr indent="0" lvl="0" marL="0" marR="0" rtl="0" algn="l">
              <a:lnSpc>
                <a:spcPct val="100000"/>
              </a:lnSpc>
              <a:spcBef>
                <a:spcPts val="0"/>
              </a:spcBef>
              <a:spcAft>
                <a:spcPts val="0"/>
              </a:spcAft>
              <a:buClr>
                <a:schemeClr val="dk1"/>
              </a:buClr>
              <a:buSzPct val="25000"/>
              <a:buFont typeface="Source Sans Pro"/>
              <a:buNone/>
            </a:pPr>
            <a:r>
              <a:rPr b="0" i="0" lang="en-US" sz="1800" u="none" cap="none" strike="noStrike">
                <a:solidFill>
                  <a:schemeClr val="dk1"/>
                </a:solidFill>
                <a:latin typeface="Source Sans Pro"/>
                <a:ea typeface="Source Sans Pro"/>
                <a:cs typeface="Source Sans Pro"/>
                <a:sym typeface="Source Sans Pro"/>
              </a:rPr>
              <a:t>HTTP Server</a:t>
            </a:r>
          </a:p>
        </p:txBody>
      </p:sp>
      <p:sp>
        <p:nvSpPr>
          <p:cNvPr id="163" name="Shape 163"/>
          <p:cNvSpPr txBox="1"/>
          <p:nvPr/>
        </p:nvSpPr>
        <p:spPr>
          <a:xfrm>
            <a:off x="6778589" y="21519568"/>
            <a:ext cx="1757717" cy="646331"/>
          </a:xfrm>
          <a:prstGeom prst="rect">
            <a:avLst/>
          </a:prstGeom>
          <a:noFill/>
          <a:ln cap="flat" cmpd="sng" w="9525">
            <a:solidFill>
              <a:schemeClr val="dk1"/>
            </a:solidFill>
            <a:prstDash val="solid"/>
            <a:round/>
            <a:headEnd len="med" w="med" type="none"/>
            <a:tailEnd len="med" w="med" type="none"/>
          </a:ln>
        </p:spPr>
        <p:txBody>
          <a:bodyPr anchorCtr="0" anchor="t" bIns="182875" lIns="182875" rIns="182875" tIns="182875">
            <a:noAutofit/>
          </a:bodyPr>
          <a:lstStyle/>
          <a:p>
            <a:pPr indent="0" lvl="0" marL="0" marR="0" rtl="0" algn="l">
              <a:lnSpc>
                <a:spcPct val="100000"/>
              </a:lnSpc>
              <a:spcBef>
                <a:spcPts val="0"/>
              </a:spcBef>
              <a:spcAft>
                <a:spcPts val="0"/>
              </a:spcAft>
              <a:buClr>
                <a:schemeClr val="dk1"/>
              </a:buClr>
              <a:buSzPct val="25000"/>
              <a:buFont typeface="Source Sans Pro"/>
              <a:buNone/>
            </a:pPr>
            <a:r>
              <a:rPr b="0" i="0" lang="en-US" sz="1800" u="none" cap="none" strike="noStrike">
                <a:solidFill>
                  <a:schemeClr val="dk1"/>
                </a:solidFill>
                <a:latin typeface="Source Sans Pro"/>
                <a:ea typeface="Source Sans Pro"/>
                <a:cs typeface="Source Sans Pro"/>
                <a:sym typeface="Source Sans Pro"/>
              </a:rPr>
              <a:t>API</a:t>
            </a:r>
          </a:p>
        </p:txBody>
      </p:sp>
      <p:sp>
        <p:nvSpPr>
          <p:cNvPr id="164" name="Shape 164"/>
          <p:cNvSpPr txBox="1"/>
          <p:nvPr/>
        </p:nvSpPr>
        <p:spPr>
          <a:xfrm>
            <a:off x="8642000" y="21513626"/>
            <a:ext cx="1302372" cy="646331"/>
          </a:xfrm>
          <a:prstGeom prst="rect">
            <a:avLst/>
          </a:prstGeom>
          <a:noFill/>
          <a:ln cap="flat" cmpd="sng" w="9525">
            <a:solidFill>
              <a:schemeClr val="dk1"/>
            </a:solidFill>
            <a:prstDash val="solid"/>
            <a:round/>
            <a:headEnd len="med" w="med" type="none"/>
            <a:tailEnd len="med" w="med" type="none"/>
          </a:ln>
        </p:spPr>
        <p:txBody>
          <a:bodyPr anchorCtr="0" anchor="t" bIns="182875" lIns="182875" rIns="182875" tIns="182875">
            <a:noAutofit/>
          </a:bodyPr>
          <a:lstStyle/>
          <a:p>
            <a:pPr indent="0" lvl="0" marL="0" marR="0" rtl="0" algn="l">
              <a:lnSpc>
                <a:spcPct val="100000"/>
              </a:lnSpc>
              <a:spcBef>
                <a:spcPts val="0"/>
              </a:spcBef>
              <a:spcAft>
                <a:spcPts val="0"/>
              </a:spcAft>
              <a:buClr>
                <a:schemeClr val="dk1"/>
              </a:buClr>
              <a:buSzPct val="25000"/>
              <a:buFont typeface="Source Sans Pro"/>
              <a:buNone/>
            </a:pPr>
            <a:r>
              <a:rPr b="0" i="0" lang="en-US" sz="1800" u="none" cap="none" strike="noStrike">
                <a:solidFill>
                  <a:schemeClr val="dk1"/>
                </a:solidFill>
                <a:latin typeface="Source Sans Pro"/>
                <a:ea typeface="Source Sans Pro"/>
                <a:cs typeface="Source Sans Pro"/>
                <a:sym typeface="Source Sans Pro"/>
              </a:rPr>
              <a:t>DB</a:t>
            </a:r>
          </a:p>
        </p:txBody>
      </p:sp>
      <p:sp>
        <p:nvSpPr>
          <p:cNvPr id="165" name="Shape 165"/>
          <p:cNvSpPr txBox="1"/>
          <p:nvPr/>
        </p:nvSpPr>
        <p:spPr>
          <a:xfrm>
            <a:off x="6778588" y="22355296"/>
            <a:ext cx="6223036" cy="646331"/>
          </a:xfrm>
          <a:prstGeom prst="rect">
            <a:avLst/>
          </a:prstGeom>
          <a:noFill/>
          <a:ln cap="flat" cmpd="sng" w="9525">
            <a:solidFill>
              <a:schemeClr val="dk1"/>
            </a:solidFill>
            <a:prstDash val="solid"/>
            <a:round/>
            <a:headEnd len="med" w="med" type="none"/>
            <a:tailEnd len="med" w="med" type="none"/>
          </a:ln>
        </p:spPr>
        <p:txBody>
          <a:bodyPr anchorCtr="0" anchor="t" bIns="182875" lIns="182875" rIns="182875" tIns="182875">
            <a:noAutofit/>
          </a:bodyPr>
          <a:lstStyle/>
          <a:p>
            <a:pPr indent="0" lvl="0" marL="0" marR="0" rtl="0" algn="l">
              <a:lnSpc>
                <a:spcPct val="100000"/>
              </a:lnSpc>
              <a:spcBef>
                <a:spcPts val="0"/>
              </a:spcBef>
              <a:spcAft>
                <a:spcPts val="0"/>
              </a:spcAft>
              <a:buClr>
                <a:schemeClr val="dk1"/>
              </a:buClr>
              <a:buSzPct val="25000"/>
              <a:buFont typeface="Source Sans Pro"/>
              <a:buNone/>
            </a:pPr>
            <a:r>
              <a:rPr b="0" i="0" lang="en-US" sz="1800" u="none" cap="none" strike="noStrike">
                <a:solidFill>
                  <a:schemeClr val="dk1"/>
                </a:solidFill>
                <a:latin typeface="Source Sans Pro"/>
                <a:ea typeface="Source Sans Pro"/>
                <a:cs typeface="Source Sans Pro"/>
                <a:sym typeface="Source Sans Pro"/>
              </a:rPr>
              <a:t>Ubuntu OS </a:t>
            </a:r>
          </a:p>
        </p:txBody>
      </p:sp>
      <p:sp>
        <p:nvSpPr>
          <p:cNvPr id="166" name="Shape 166"/>
          <p:cNvSpPr txBox="1"/>
          <p:nvPr/>
        </p:nvSpPr>
        <p:spPr>
          <a:xfrm>
            <a:off x="6790107" y="23556450"/>
            <a:ext cx="3751428" cy="646331"/>
          </a:xfrm>
          <a:prstGeom prst="rect">
            <a:avLst/>
          </a:prstGeom>
          <a:noFill/>
          <a:ln cap="flat" cmpd="sng" w="9525">
            <a:solidFill>
              <a:schemeClr val="dk1"/>
            </a:solidFill>
            <a:prstDash val="solid"/>
            <a:round/>
            <a:headEnd len="med" w="med" type="none"/>
            <a:tailEnd len="med" w="med" type="none"/>
          </a:ln>
        </p:spPr>
        <p:txBody>
          <a:bodyPr anchorCtr="0" anchor="t" bIns="182875" lIns="182875" rIns="182875" tIns="182875">
            <a:noAutofit/>
          </a:bodyPr>
          <a:lstStyle/>
          <a:p>
            <a:pPr indent="0" lvl="0" marL="0" marR="0" rtl="0" algn="l">
              <a:lnSpc>
                <a:spcPct val="100000"/>
              </a:lnSpc>
              <a:spcBef>
                <a:spcPts val="0"/>
              </a:spcBef>
              <a:spcAft>
                <a:spcPts val="0"/>
              </a:spcAft>
              <a:buClr>
                <a:schemeClr val="dk1"/>
              </a:buClr>
              <a:buSzPct val="25000"/>
              <a:buFont typeface="Source Sans Pro"/>
              <a:buNone/>
            </a:pPr>
            <a:r>
              <a:rPr b="0" i="0" lang="en-US" sz="1800" u="none" cap="none" strike="noStrike">
                <a:solidFill>
                  <a:schemeClr val="dk1"/>
                </a:solidFill>
                <a:latin typeface="Source Sans Pro"/>
                <a:ea typeface="Source Sans Pro"/>
                <a:cs typeface="Source Sans Pro"/>
                <a:sym typeface="Source Sans Pro"/>
              </a:rPr>
              <a:t>UI (React Native)</a:t>
            </a:r>
          </a:p>
        </p:txBody>
      </p:sp>
      <p:sp>
        <p:nvSpPr>
          <p:cNvPr id="167" name="Shape 167"/>
          <p:cNvSpPr txBox="1"/>
          <p:nvPr/>
        </p:nvSpPr>
        <p:spPr>
          <a:xfrm>
            <a:off x="6790106" y="24408875"/>
            <a:ext cx="3751430" cy="646331"/>
          </a:xfrm>
          <a:prstGeom prst="rect">
            <a:avLst/>
          </a:prstGeom>
          <a:noFill/>
          <a:ln cap="flat" cmpd="sng" w="9525">
            <a:solidFill>
              <a:schemeClr val="dk1"/>
            </a:solidFill>
            <a:prstDash val="solid"/>
            <a:round/>
            <a:headEnd len="med" w="med" type="none"/>
            <a:tailEnd len="med" w="med" type="none"/>
          </a:ln>
        </p:spPr>
        <p:txBody>
          <a:bodyPr anchorCtr="0" anchor="t" bIns="182875" lIns="182875" rIns="182875" tIns="182875">
            <a:noAutofit/>
          </a:bodyPr>
          <a:lstStyle/>
          <a:p>
            <a:pPr indent="0" lvl="0" marL="0" marR="0" rtl="0" algn="l">
              <a:lnSpc>
                <a:spcPct val="100000"/>
              </a:lnSpc>
              <a:spcBef>
                <a:spcPts val="0"/>
              </a:spcBef>
              <a:spcAft>
                <a:spcPts val="0"/>
              </a:spcAft>
              <a:buClr>
                <a:schemeClr val="dk1"/>
              </a:buClr>
              <a:buSzPct val="25000"/>
              <a:buFont typeface="Source Sans Pro"/>
              <a:buNone/>
            </a:pPr>
            <a:r>
              <a:rPr b="0" i="0" lang="en-US" sz="1800" u="none" cap="none" strike="noStrike">
                <a:solidFill>
                  <a:schemeClr val="dk1"/>
                </a:solidFill>
                <a:latin typeface="Source Sans Pro"/>
                <a:ea typeface="Source Sans Pro"/>
                <a:cs typeface="Source Sans Pro"/>
                <a:sym typeface="Source Sans Pro"/>
              </a:rPr>
              <a:t>Service Layer (Android)</a:t>
            </a:r>
          </a:p>
        </p:txBody>
      </p:sp>
      <p:sp>
        <p:nvSpPr>
          <p:cNvPr id="168" name="Shape 168"/>
          <p:cNvSpPr txBox="1"/>
          <p:nvPr/>
        </p:nvSpPr>
        <p:spPr>
          <a:xfrm>
            <a:off x="6786853" y="27992112"/>
            <a:ext cx="1971346" cy="646331"/>
          </a:xfrm>
          <a:prstGeom prst="rect">
            <a:avLst/>
          </a:prstGeom>
          <a:noFill/>
          <a:ln cap="flat" cmpd="sng" w="9525">
            <a:solidFill>
              <a:schemeClr val="dk1"/>
            </a:solidFill>
            <a:prstDash val="solid"/>
            <a:round/>
            <a:headEnd len="med" w="med" type="none"/>
            <a:tailEnd len="med" w="med" type="none"/>
          </a:ln>
        </p:spPr>
        <p:txBody>
          <a:bodyPr anchorCtr="0" anchor="t" bIns="182875" lIns="182875" rIns="182875" tIns="182875">
            <a:noAutofit/>
          </a:bodyPr>
          <a:lstStyle/>
          <a:p>
            <a:pPr indent="0" lvl="0" marL="0" marR="0" rtl="0" algn="l">
              <a:lnSpc>
                <a:spcPct val="100000"/>
              </a:lnSpc>
              <a:spcBef>
                <a:spcPts val="0"/>
              </a:spcBef>
              <a:spcAft>
                <a:spcPts val="0"/>
              </a:spcAft>
              <a:buClr>
                <a:schemeClr val="dk1"/>
              </a:buClr>
              <a:buSzPct val="25000"/>
              <a:buFont typeface="Source Sans Pro"/>
              <a:buNone/>
            </a:pPr>
            <a:r>
              <a:rPr b="0" i="0" lang="en-US" sz="1800" u="none" cap="none" strike="noStrike">
                <a:solidFill>
                  <a:schemeClr val="dk1"/>
                </a:solidFill>
                <a:latin typeface="Source Sans Pro"/>
                <a:ea typeface="Source Sans Pro"/>
                <a:cs typeface="Source Sans Pro"/>
                <a:sym typeface="Source Sans Pro"/>
              </a:rPr>
              <a:t>AR Drone 2.0 API</a:t>
            </a:r>
          </a:p>
        </p:txBody>
      </p:sp>
      <p:sp>
        <p:nvSpPr>
          <p:cNvPr id="169" name="Shape 169"/>
          <p:cNvSpPr txBox="1"/>
          <p:nvPr/>
        </p:nvSpPr>
        <p:spPr>
          <a:xfrm>
            <a:off x="6786853" y="28844537"/>
            <a:ext cx="3754683" cy="646331"/>
          </a:xfrm>
          <a:prstGeom prst="rect">
            <a:avLst/>
          </a:prstGeom>
          <a:noFill/>
          <a:ln cap="flat" cmpd="sng" w="9525">
            <a:solidFill>
              <a:schemeClr val="dk1"/>
            </a:solidFill>
            <a:prstDash val="solid"/>
            <a:round/>
            <a:headEnd len="med" w="med" type="none"/>
            <a:tailEnd len="med" w="med" type="none"/>
          </a:ln>
        </p:spPr>
        <p:txBody>
          <a:bodyPr anchorCtr="0" anchor="t" bIns="182875" lIns="182875" rIns="182875" tIns="182875">
            <a:noAutofit/>
          </a:bodyPr>
          <a:lstStyle/>
          <a:p>
            <a:pPr indent="0" lvl="0" marL="0" marR="0" rtl="0" algn="l">
              <a:lnSpc>
                <a:spcPct val="100000"/>
              </a:lnSpc>
              <a:spcBef>
                <a:spcPts val="0"/>
              </a:spcBef>
              <a:spcAft>
                <a:spcPts val="0"/>
              </a:spcAft>
              <a:buClr>
                <a:schemeClr val="dk1"/>
              </a:buClr>
              <a:buSzPct val="25000"/>
              <a:buFont typeface="Source Sans Pro"/>
              <a:buNone/>
            </a:pPr>
            <a:r>
              <a:rPr b="0" i="0" lang="en-US" sz="1800" u="none" cap="none" strike="noStrike">
                <a:solidFill>
                  <a:schemeClr val="dk1"/>
                </a:solidFill>
                <a:latin typeface="Source Sans Pro"/>
                <a:ea typeface="Source Sans Pro"/>
                <a:cs typeface="Source Sans Pro"/>
                <a:sym typeface="Source Sans Pro"/>
              </a:rPr>
              <a:t>Busy Box Linux OS</a:t>
            </a:r>
          </a:p>
        </p:txBody>
      </p:sp>
      <p:sp>
        <p:nvSpPr>
          <p:cNvPr id="170" name="Shape 170"/>
          <p:cNvSpPr txBox="1"/>
          <p:nvPr/>
        </p:nvSpPr>
        <p:spPr>
          <a:xfrm>
            <a:off x="8944457" y="27992112"/>
            <a:ext cx="1597078" cy="646331"/>
          </a:xfrm>
          <a:prstGeom prst="rect">
            <a:avLst/>
          </a:prstGeom>
          <a:noFill/>
          <a:ln cap="flat" cmpd="sng" w="9525">
            <a:solidFill>
              <a:schemeClr val="dk1"/>
            </a:solidFill>
            <a:prstDash val="solid"/>
            <a:round/>
            <a:headEnd len="med" w="med" type="none"/>
            <a:tailEnd len="med" w="med" type="none"/>
          </a:ln>
        </p:spPr>
        <p:txBody>
          <a:bodyPr anchorCtr="0" anchor="t" bIns="182875" lIns="182875" rIns="182875" tIns="182875">
            <a:noAutofit/>
          </a:bodyPr>
          <a:lstStyle/>
          <a:p>
            <a:pPr indent="0" lvl="0" marL="0" marR="0" rtl="0" algn="l">
              <a:lnSpc>
                <a:spcPct val="100000"/>
              </a:lnSpc>
              <a:spcBef>
                <a:spcPts val="0"/>
              </a:spcBef>
              <a:spcAft>
                <a:spcPts val="0"/>
              </a:spcAft>
              <a:buClr>
                <a:schemeClr val="dk1"/>
              </a:buClr>
              <a:buSzPct val="25000"/>
              <a:buFont typeface="Source Sans Pro"/>
              <a:buNone/>
            </a:pPr>
            <a:r>
              <a:rPr b="0" i="0" lang="en-US" sz="1800" u="none" cap="none" strike="noStrike">
                <a:solidFill>
                  <a:schemeClr val="dk1"/>
                </a:solidFill>
                <a:latin typeface="Source Sans Pro"/>
                <a:ea typeface="Source Sans Pro"/>
                <a:cs typeface="Source Sans Pro"/>
                <a:sym typeface="Source Sans Pro"/>
              </a:rPr>
              <a:t>FTP Server</a:t>
            </a:r>
          </a:p>
        </p:txBody>
      </p:sp>
      <p:pic>
        <p:nvPicPr>
          <p:cNvPr id="171" name="Shape 171"/>
          <p:cNvPicPr preferRelativeResize="0"/>
          <p:nvPr/>
        </p:nvPicPr>
        <p:blipFill rotWithShape="1">
          <a:blip r:embed="rId17">
            <a:alphaModFix/>
          </a:blip>
          <a:srcRect b="0" l="0" r="0" t="0"/>
          <a:stretch/>
        </p:blipFill>
        <p:spPr>
          <a:xfrm>
            <a:off x="11636788" y="20754540"/>
            <a:ext cx="1539199" cy="606079"/>
          </a:xfrm>
          <a:prstGeom prst="rect">
            <a:avLst/>
          </a:prstGeom>
          <a:noFill/>
          <a:ln>
            <a:noFill/>
          </a:ln>
        </p:spPr>
      </p:pic>
      <p:pic>
        <p:nvPicPr>
          <p:cNvPr id="172" name="Shape 172"/>
          <p:cNvPicPr preferRelativeResize="0"/>
          <p:nvPr/>
        </p:nvPicPr>
        <p:blipFill rotWithShape="1">
          <a:blip r:embed="rId18">
            <a:alphaModFix/>
          </a:blip>
          <a:srcRect b="0" l="0" r="0" t="0"/>
          <a:stretch/>
        </p:blipFill>
        <p:spPr>
          <a:xfrm>
            <a:off x="7358025" y="21611375"/>
            <a:ext cx="458063" cy="458063"/>
          </a:xfrm>
          <a:prstGeom prst="rect">
            <a:avLst/>
          </a:prstGeom>
          <a:noFill/>
          <a:ln>
            <a:noFill/>
          </a:ln>
        </p:spPr>
      </p:pic>
      <p:pic>
        <p:nvPicPr>
          <p:cNvPr id="173" name="Shape 173"/>
          <p:cNvPicPr preferRelativeResize="0"/>
          <p:nvPr/>
        </p:nvPicPr>
        <p:blipFill rotWithShape="1">
          <a:blip r:embed="rId19">
            <a:alphaModFix/>
          </a:blip>
          <a:srcRect b="0" l="0" r="0" t="0"/>
          <a:stretch/>
        </p:blipFill>
        <p:spPr>
          <a:xfrm>
            <a:off x="9207675" y="21530318"/>
            <a:ext cx="535320" cy="595189"/>
          </a:xfrm>
          <a:prstGeom prst="rect">
            <a:avLst/>
          </a:prstGeom>
          <a:noFill/>
          <a:ln>
            <a:noFill/>
          </a:ln>
        </p:spPr>
      </p:pic>
      <p:pic>
        <p:nvPicPr>
          <p:cNvPr id="174" name="Shape 174"/>
          <p:cNvPicPr preferRelativeResize="0"/>
          <p:nvPr/>
        </p:nvPicPr>
        <p:blipFill rotWithShape="1">
          <a:blip r:embed="rId20">
            <a:alphaModFix/>
          </a:blip>
          <a:srcRect b="0" l="0" r="0" t="0"/>
          <a:stretch/>
        </p:blipFill>
        <p:spPr>
          <a:xfrm>
            <a:off x="7876828" y="21571462"/>
            <a:ext cx="500271" cy="500271"/>
          </a:xfrm>
          <a:prstGeom prst="rect">
            <a:avLst/>
          </a:prstGeom>
          <a:noFill/>
          <a:ln>
            <a:noFill/>
          </a:ln>
        </p:spPr>
      </p:pic>
      <p:pic>
        <p:nvPicPr>
          <p:cNvPr id="175" name="Shape 175"/>
          <p:cNvPicPr preferRelativeResize="0"/>
          <p:nvPr/>
        </p:nvPicPr>
        <p:blipFill rotWithShape="1">
          <a:blip r:embed="rId21">
            <a:alphaModFix/>
          </a:blip>
          <a:srcRect b="0" l="0" r="0" t="0"/>
          <a:stretch/>
        </p:blipFill>
        <p:spPr>
          <a:xfrm>
            <a:off x="12377139" y="22454720"/>
            <a:ext cx="443864" cy="443864"/>
          </a:xfrm>
          <a:prstGeom prst="rect">
            <a:avLst/>
          </a:prstGeom>
          <a:noFill/>
          <a:ln>
            <a:noFill/>
          </a:ln>
        </p:spPr>
      </p:pic>
      <p:pic>
        <p:nvPicPr>
          <p:cNvPr id="176" name="Shape 176"/>
          <p:cNvPicPr preferRelativeResize="0"/>
          <p:nvPr/>
        </p:nvPicPr>
        <p:blipFill rotWithShape="1">
          <a:blip r:embed="rId22">
            <a:alphaModFix/>
          </a:blip>
          <a:srcRect b="0" l="0" r="0" t="0"/>
          <a:stretch/>
        </p:blipFill>
        <p:spPr>
          <a:xfrm>
            <a:off x="9904818" y="24493020"/>
            <a:ext cx="513796" cy="513796"/>
          </a:xfrm>
          <a:prstGeom prst="rect">
            <a:avLst/>
          </a:prstGeom>
          <a:noFill/>
          <a:ln>
            <a:noFill/>
          </a:ln>
        </p:spPr>
      </p:pic>
      <p:pic>
        <p:nvPicPr>
          <p:cNvPr id="177" name="Shape 177"/>
          <p:cNvPicPr preferRelativeResize="0"/>
          <p:nvPr/>
        </p:nvPicPr>
        <p:blipFill rotWithShape="1">
          <a:blip r:embed="rId23">
            <a:alphaModFix/>
          </a:blip>
          <a:srcRect b="0" l="0" r="0" t="0"/>
          <a:stretch/>
        </p:blipFill>
        <p:spPr>
          <a:xfrm>
            <a:off x="9973209" y="23671984"/>
            <a:ext cx="462381" cy="415260"/>
          </a:xfrm>
          <a:prstGeom prst="rect">
            <a:avLst/>
          </a:prstGeom>
          <a:noFill/>
          <a:ln>
            <a:noFill/>
          </a:ln>
        </p:spPr>
      </p:pic>
      <p:sp>
        <p:nvSpPr>
          <p:cNvPr id="178" name="Shape 178"/>
          <p:cNvSpPr txBox="1"/>
          <p:nvPr/>
        </p:nvSpPr>
        <p:spPr>
          <a:xfrm>
            <a:off x="6083992" y="34011387"/>
            <a:ext cx="4187438" cy="755591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Source Sans Pro"/>
              <a:buNone/>
            </a:pPr>
            <a:r>
              <a:rPr b="0" i="1" lang="en-US" sz="2700" u="none" cap="none" strike="noStrike">
                <a:solidFill>
                  <a:schemeClr val="dk1"/>
                </a:solidFill>
                <a:latin typeface="Source Sans Pro"/>
                <a:ea typeface="Source Sans Pro"/>
                <a:cs typeface="Source Sans Pro"/>
                <a:sym typeface="Source Sans Pro"/>
              </a:rPr>
              <a:t>Purpose: </a:t>
            </a:r>
            <a:r>
              <a:rPr b="0" i="0" lang="en-US" sz="2700" u="none" cap="none" strike="noStrike">
                <a:solidFill>
                  <a:schemeClr val="dk1"/>
                </a:solidFill>
                <a:latin typeface="Source Sans Pro"/>
                <a:ea typeface="Source Sans Pro"/>
                <a:cs typeface="Source Sans Pro"/>
                <a:sym typeface="Source Sans Pro"/>
              </a:rPr>
              <a:t>To test that the application bocks control inputs when drone is in emergency mode</a:t>
            </a:r>
          </a:p>
          <a:p>
            <a:pPr indent="0" lvl="0" marL="0" marR="0" rtl="0" algn="l">
              <a:lnSpc>
                <a:spcPct val="100000"/>
              </a:lnSpc>
              <a:spcBef>
                <a:spcPts val="2400"/>
              </a:spcBef>
              <a:spcAft>
                <a:spcPts val="0"/>
              </a:spcAft>
              <a:buClr>
                <a:schemeClr val="dk1"/>
              </a:buClr>
              <a:buSzPct val="25000"/>
              <a:buFont typeface="Source Sans Pro"/>
              <a:buNone/>
            </a:pPr>
            <a:r>
              <a:rPr b="0" i="1" lang="en-US" sz="2700" u="none" cap="none" strike="noStrike">
                <a:solidFill>
                  <a:schemeClr val="dk1"/>
                </a:solidFill>
                <a:latin typeface="Source Sans Pro"/>
                <a:ea typeface="Source Sans Pro"/>
                <a:cs typeface="Source Sans Pro"/>
                <a:sym typeface="Source Sans Pro"/>
              </a:rPr>
              <a:t>Preconditions: </a:t>
            </a:r>
            <a:r>
              <a:rPr b="0" i="0" lang="en-US" sz="2700" u="none" cap="none" strike="noStrike">
                <a:solidFill>
                  <a:schemeClr val="dk1"/>
                </a:solidFill>
                <a:latin typeface="Source Sans Pro"/>
                <a:ea typeface="Source Sans Pro"/>
                <a:cs typeface="Source Sans Pro"/>
                <a:sym typeface="Source Sans Pro"/>
              </a:rPr>
              <a:t>Device is connected to the Drone's Wi-Fi, user is on the piloting view, drone is in emergency mode</a:t>
            </a:r>
          </a:p>
          <a:p>
            <a:pPr indent="0" lvl="0" marL="0" marR="0" rtl="0" algn="l">
              <a:lnSpc>
                <a:spcPct val="100000"/>
              </a:lnSpc>
              <a:spcBef>
                <a:spcPts val="2400"/>
              </a:spcBef>
              <a:spcAft>
                <a:spcPts val="0"/>
              </a:spcAft>
              <a:buClr>
                <a:schemeClr val="dk1"/>
              </a:buClr>
              <a:buSzPct val="25000"/>
              <a:buFont typeface="Source Sans Pro"/>
              <a:buNone/>
            </a:pPr>
            <a:r>
              <a:rPr b="0" i="1" lang="en-US" sz="2700" u="none" cap="none" strike="noStrike">
                <a:solidFill>
                  <a:schemeClr val="dk1"/>
                </a:solidFill>
                <a:latin typeface="Source Sans Pro"/>
                <a:ea typeface="Source Sans Pro"/>
                <a:cs typeface="Source Sans Pro"/>
                <a:sym typeface="Source Sans Pro"/>
              </a:rPr>
              <a:t>Input: </a:t>
            </a:r>
            <a:r>
              <a:rPr b="0" i="0" lang="en-US" sz="2700" u="none" cap="none" strike="noStrike">
                <a:solidFill>
                  <a:schemeClr val="dk1"/>
                </a:solidFill>
                <a:latin typeface="Source Sans Pro"/>
                <a:ea typeface="Source Sans Pro"/>
                <a:cs typeface="Source Sans Pro"/>
                <a:sym typeface="Source Sans Pro"/>
              </a:rPr>
              <a:t>User taps the Forward button</a:t>
            </a:r>
          </a:p>
          <a:p>
            <a:pPr indent="0" lvl="0" marL="0" marR="0" rtl="0" algn="l">
              <a:lnSpc>
                <a:spcPct val="100000"/>
              </a:lnSpc>
              <a:spcBef>
                <a:spcPts val="2400"/>
              </a:spcBef>
              <a:spcAft>
                <a:spcPts val="0"/>
              </a:spcAft>
              <a:buClr>
                <a:schemeClr val="dk1"/>
              </a:buClr>
              <a:buSzPct val="25000"/>
              <a:buFont typeface="Source Sans Pro"/>
              <a:buNone/>
            </a:pPr>
            <a:r>
              <a:rPr b="0" i="1" lang="en-US" sz="2700" u="none" cap="none" strike="noStrike">
                <a:solidFill>
                  <a:schemeClr val="dk1"/>
                </a:solidFill>
                <a:latin typeface="Source Sans Pro"/>
                <a:ea typeface="Source Sans Pro"/>
                <a:cs typeface="Source Sans Pro"/>
                <a:sym typeface="Source Sans Pro"/>
              </a:rPr>
              <a:t>Expected:  </a:t>
            </a:r>
            <a:r>
              <a:rPr b="0" i="0" lang="en-US" sz="2700" u="none" cap="none" strike="noStrike">
                <a:solidFill>
                  <a:schemeClr val="dk1"/>
                </a:solidFill>
                <a:latin typeface="Source Sans Pro"/>
                <a:ea typeface="Source Sans Pro"/>
                <a:cs typeface="Source Sans Pro"/>
                <a:sym typeface="Source Sans Pro"/>
              </a:rPr>
              <a:t>The drone should not respond. It should continue the process.</a:t>
            </a:r>
          </a:p>
          <a:p>
            <a:pPr indent="0" lvl="0" marL="0" marR="0" rtl="0" algn="l">
              <a:lnSpc>
                <a:spcPct val="100000"/>
              </a:lnSpc>
              <a:spcBef>
                <a:spcPts val="2400"/>
              </a:spcBef>
              <a:spcAft>
                <a:spcPts val="0"/>
              </a:spcAft>
              <a:buClr>
                <a:schemeClr val="dk1"/>
              </a:buClr>
              <a:buSzPct val="25000"/>
              <a:buFont typeface="Source Sans Pro"/>
              <a:buNone/>
            </a:pPr>
            <a:r>
              <a:rPr b="0" i="1" lang="en-US" sz="2700" u="none" cap="none" strike="noStrike">
                <a:solidFill>
                  <a:schemeClr val="dk1"/>
                </a:solidFill>
                <a:latin typeface="Source Sans Pro"/>
                <a:ea typeface="Source Sans Pro"/>
                <a:cs typeface="Source Sans Pro"/>
                <a:sym typeface="Source Sans Pro"/>
              </a:rPr>
              <a:t>Actual: </a:t>
            </a:r>
            <a:r>
              <a:rPr b="0" i="0" lang="en-US" sz="2700" u="none" cap="none" strike="noStrike">
                <a:solidFill>
                  <a:schemeClr val="dk1"/>
                </a:solidFill>
                <a:latin typeface="Source Sans Pro"/>
                <a:ea typeface="Source Sans Pro"/>
                <a:cs typeface="Source Sans Pro"/>
                <a:sym typeface="Source Sans Pro"/>
              </a:rPr>
              <a:t>As expected</a:t>
            </a:r>
          </a:p>
        </p:txBody>
      </p:sp>
      <p:sp>
        <p:nvSpPr>
          <p:cNvPr id="179" name="Shape 179"/>
          <p:cNvSpPr txBox="1"/>
          <p:nvPr/>
        </p:nvSpPr>
        <p:spPr>
          <a:xfrm>
            <a:off x="5033314" y="28925162"/>
            <a:ext cx="2271522"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Source Sans Pro"/>
              <a:buNone/>
            </a:pPr>
            <a:r>
              <a:rPr b="0" i="1" lang="en-US" sz="1400" u="none" cap="none" strike="noStrike">
                <a:solidFill>
                  <a:schemeClr val="dk1"/>
                </a:solidFill>
                <a:latin typeface="Source Sans Pro"/>
                <a:ea typeface="Source Sans Pro"/>
                <a:cs typeface="Source Sans Pro"/>
                <a:sym typeface="Source Sans Pro"/>
              </a:rPr>
              <a:t>Built by Parrot</a:t>
            </a:r>
          </a:p>
        </p:txBody>
      </p:sp>
      <p:sp>
        <p:nvSpPr>
          <p:cNvPr id="180" name="Shape 180"/>
          <p:cNvSpPr txBox="1"/>
          <p:nvPr/>
        </p:nvSpPr>
        <p:spPr>
          <a:xfrm>
            <a:off x="10922095" y="23506523"/>
            <a:ext cx="9568825" cy="286232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Source Sans Pro"/>
              <a:buNone/>
            </a:pPr>
            <a:r>
              <a:rPr b="0" i="0" lang="en-US" sz="2000" u="none" cap="none" strike="noStrike">
                <a:solidFill>
                  <a:schemeClr val="dk1"/>
                </a:solidFill>
                <a:latin typeface="Source Sans Pro"/>
                <a:ea typeface="Source Sans Pro"/>
                <a:cs typeface="Source Sans Pro"/>
                <a:sym typeface="Source Sans Pro"/>
              </a:rPr>
              <a:t>The React-Native framework was chosen to reduce development time in the user interface and business level. React-Native allowed the team to write more application code using already mastered web technologies (JavaScript, and JSX) and sets up future teams to reuse that same code to support iOS. For this iteration Android was the supported platform of choice due to its accessibility and the devices available for testing.</a:t>
            </a:r>
          </a:p>
          <a:p>
            <a:pPr indent="0" lvl="0" marL="0" marR="0" rtl="0" algn="l">
              <a:lnSpc>
                <a:spcPct val="100000"/>
              </a:lnSpc>
              <a:spcBef>
                <a:spcPts val="2400"/>
              </a:spcBef>
              <a:spcAft>
                <a:spcPts val="0"/>
              </a:spcAft>
              <a:buClr>
                <a:schemeClr val="dk1"/>
              </a:buClr>
              <a:buSzPct val="25000"/>
              <a:buFont typeface="Source Sans Pro"/>
              <a:buNone/>
            </a:pPr>
            <a:r>
              <a:rPr b="0" i="0" lang="en-US" sz="2000" u="none" cap="none" strike="noStrike">
                <a:solidFill>
                  <a:schemeClr val="dk1"/>
                </a:solidFill>
                <a:latin typeface="Source Sans Pro"/>
                <a:ea typeface="Source Sans Pro"/>
                <a:cs typeface="Source Sans Pro"/>
                <a:sym typeface="Source Sans Pro"/>
              </a:rPr>
              <a:t>The AR Drone 2.0 was provided by Parrot. It was chosen for its cost-effectiveness and its enabling ability to quickly prototype our system. For our purposes, we treat it as a black box. These are some of its specs:</a:t>
            </a:r>
          </a:p>
        </p:txBody>
      </p:sp>
      <p:sp>
        <p:nvSpPr>
          <p:cNvPr id="181" name="Shape 181"/>
          <p:cNvSpPr txBox="1"/>
          <p:nvPr/>
        </p:nvSpPr>
        <p:spPr>
          <a:xfrm>
            <a:off x="10046803" y="21526551"/>
            <a:ext cx="2954821" cy="646331"/>
          </a:xfrm>
          <a:prstGeom prst="rect">
            <a:avLst/>
          </a:prstGeom>
          <a:noFill/>
          <a:ln cap="flat" cmpd="sng" w="9525">
            <a:solidFill>
              <a:schemeClr val="dk1"/>
            </a:solidFill>
            <a:prstDash val="solid"/>
            <a:round/>
            <a:headEnd len="med" w="med" type="none"/>
            <a:tailEnd len="med" w="med" type="none"/>
          </a:ln>
        </p:spPr>
        <p:txBody>
          <a:bodyPr anchorCtr="0" anchor="t" bIns="182875" lIns="182875" rIns="182875" tIns="182875">
            <a:noAutofit/>
          </a:bodyPr>
          <a:lstStyle/>
          <a:p>
            <a:pPr indent="0" lvl="0" marL="0" marR="0" rtl="0" algn="l">
              <a:lnSpc>
                <a:spcPct val="100000"/>
              </a:lnSpc>
              <a:spcBef>
                <a:spcPts val="0"/>
              </a:spcBef>
              <a:spcAft>
                <a:spcPts val="0"/>
              </a:spcAft>
              <a:buClr>
                <a:schemeClr val="dk1"/>
              </a:buClr>
              <a:buSzPct val="25000"/>
              <a:buFont typeface="Source Sans Pro"/>
              <a:buNone/>
            </a:pPr>
            <a:r>
              <a:rPr b="0" i="0" lang="en-US" sz="1800" u="none" cap="none" strike="noStrike">
                <a:solidFill>
                  <a:schemeClr val="dk1"/>
                </a:solidFill>
                <a:latin typeface="Source Sans Pro"/>
                <a:ea typeface="Source Sans Pro"/>
                <a:cs typeface="Source Sans Pro"/>
                <a:sym typeface="Source Sans Pro"/>
              </a:rPr>
              <a:t>Vision Module</a:t>
            </a:r>
          </a:p>
        </p:txBody>
      </p:sp>
      <p:pic>
        <p:nvPicPr>
          <p:cNvPr id="182" name="Shape 182"/>
          <p:cNvPicPr preferRelativeResize="0"/>
          <p:nvPr/>
        </p:nvPicPr>
        <p:blipFill rotWithShape="1">
          <a:blip r:embed="rId24">
            <a:alphaModFix/>
          </a:blip>
          <a:srcRect b="0" l="0" r="0" t="0"/>
          <a:stretch/>
        </p:blipFill>
        <p:spPr>
          <a:xfrm>
            <a:off x="11650785" y="21628215"/>
            <a:ext cx="338804" cy="417153"/>
          </a:xfrm>
          <a:prstGeom prst="rect">
            <a:avLst/>
          </a:prstGeom>
          <a:noFill/>
          <a:ln>
            <a:noFill/>
          </a:ln>
        </p:spPr>
      </p:pic>
      <p:pic>
        <p:nvPicPr>
          <p:cNvPr id="183" name="Shape 183"/>
          <p:cNvPicPr preferRelativeResize="0"/>
          <p:nvPr/>
        </p:nvPicPr>
        <p:blipFill rotWithShape="1">
          <a:blip r:embed="rId25">
            <a:alphaModFix/>
          </a:blip>
          <a:srcRect b="0" l="0" r="0" t="0"/>
          <a:stretch/>
        </p:blipFill>
        <p:spPr>
          <a:xfrm>
            <a:off x="12146561" y="21626593"/>
            <a:ext cx="703517" cy="380965"/>
          </a:xfrm>
          <a:prstGeom prst="rect">
            <a:avLst/>
          </a:prstGeom>
          <a:noFill/>
          <a:ln>
            <a:noFill/>
          </a:ln>
        </p:spPr>
      </p:pic>
      <p:cxnSp>
        <p:nvCxnSpPr>
          <p:cNvPr id="184" name="Shape 184"/>
          <p:cNvCxnSpPr/>
          <p:nvPr/>
        </p:nvCxnSpPr>
        <p:spPr>
          <a:xfrm>
            <a:off x="7414817" y="26001485"/>
            <a:ext cx="0" cy="1515972"/>
          </a:xfrm>
          <a:prstGeom prst="straightConnector1">
            <a:avLst/>
          </a:prstGeom>
          <a:noFill/>
          <a:ln cap="flat" cmpd="sng" w="15875">
            <a:solidFill>
              <a:schemeClr val="dk1"/>
            </a:solidFill>
            <a:prstDash val="dash"/>
            <a:round/>
            <a:headEnd len="med" w="med" type="none"/>
            <a:tailEnd len="lg" w="lg" type="stealth"/>
          </a:ln>
        </p:spPr>
      </p:cxnSp>
      <p:sp>
        <p:nvSpPr>
          <p:cNvPr id="185" name="Shape 185"/>
          <p:cNvSpPr txBox="1"/>
          <p:nvPr/>
        </p:nvSpPr>
        <p:spPr>
          <a:xfrm>
            <a:off x="7151884" y="27620793"/>
            <a:ext cx="692660"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Source Sans Pro"/>
              <a:buNone/>
            </a:pPr>
            <a:r>
              <a:rPr b="0" i="1" lang="en-US" sz="1400" u="none" cap="none" strike="noStrike">
                <a:solidFill>
                  <a:schemeClr val="dk1"/>
                </a:solidFill>
                <a:latin typeface="Source Sans Pro"/>
                <a:ea typeface="Source Sans Pro"/>
                <a:cs typeface="Source Sans Pro"/>
                <a:sym typeface="Source Sans Pro"/>
              </a:rPr>
              <a:t>:5556</a:t>
            </a:r>
          </a:p>
        </p:txBody>
      </p:sp>
      <p:cxnSp>
        <p:nvCxnSpPr>
          <p:cNvPr id="186" name="Shape 186"/>
          <p:cNvCxnSpPr/>
          <p:nvPr/>
        </p:nvCxnSpPr>
        <p:spPr>
          <a:xfrm>
            <a:off x="8623334" y="26033726"/>
            <a:ext cx="0" cy="1485680"/>
          </a:xfrm>
          <a:prstGeom prst="straightConnector1">
            <a:avLst/>
          </a:prstGeom>
          <a:noFill/>
          <a:ln cap="flat" cmpd="sng" w="15875">
            <a:solidFill>
              <a:schemeClr val="dk1"/>
            </a:solidFill>
            <a:prstDash val="dash"/>
            <a:round/>
            <a:headEnd len="lg" w="lg" type="stealth"/>
            <a:tailEnd len="med" w="med" type="none"/>
          </a:ln>
        </p:spPr>
      </p:cxnSp>
      <p:sp>
        <p:nvSpPr>
          <p:cNvPr id="187" name="Shape 187"/>
          <p:cNvSpPr txBox="1"/>
          <p:nvPr/>
        </p:nvSpPr>
        <p:spPr>
          <a:xfrm rot="5400000">
            <a:off x="6898791" y="26619548"/>
            <a:ext cx="1498513"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Source Sans Pro"/>
              <a:buNone/>
            </a:pPr>
            <a:r>
              <a:rPr b="0" i="1" lang="en-US" sz="1200" u="none" cap="none" strike="noStrike">
                <a:solidFill>
                  <a:schemeClr val="dk1"/>
                </a:solidFill>
                <a:latin typeface="Source Sans Pro"/>
                <a:ea typeface="Source Sans Pro"/>
                <a:cs typeface="Source Sans Pro"/>
                <a:sym typeface="Source Sans Pro"/>
              </a:rPr>
              <a:t>AT Commands (UDP)</a:t>
            </a:r>
          </a:p>
        </p:txBody>
      </p:sp>
      <p:sp>
        <p:nvSpPr>
          <p:cNvPr id="188" name="Shape 188"/>
          <p:cNvSpPr txBox="1"/>
          <p:nvPr/>
        </p:nvSpPr>
        <p:spPr>
          <a:xfrm>
            <a:off x="8342059" y="27611612"/>
            <a:ext cx="692660"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Source Sans Pro"/>
              <a:buNone/>
            </a:pPr>
            <a:r>
              <a:rPr b="0" i="1" lang="en-US" sz="1400" u="none" cap="none" strike="noStrike">
                <a:solidFill>
                  <a:schemeClr val="dk1"/>
                </a:solidFill>
                <a:latin typeface="Source Sans Pro"/>
                <a:ea typeface="Source Sans Pro"/>
                <a:cs typeface="Source Sans Pro"/>
                <a:sym typeface="Source Sans Pro"/>
              </a:rPr>
              <a:t>:5555</a:t>
            </a:r>
          </a:p>
        </p:txBody>
      </p:sp>
      <p:sp>
        <p:nvSpPr>
          <p:cNvPr id="189" name="Shape 189"/>
          <p:cNvSpPr txBox="1"/>
          <p:nvPr/>
        </p:nvSpPr>
        <p:spPr>
          <a:xfrm rot="5400000">
            <a:off x="8111860" y="26780724"/>
            <a:ext cx="1498513"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Source Sans Pro"/>
              <a:buNone/>
            </a:pPr>
            <a:r>
              <a:rPr b="0" i="1" lang="en-US" sz="1200" u="none" cap="none" strike="noStrike">
                <a:solidFill>
                  <a:schemeClr val="dk1"/>
                </a:solidFill>
                <a:latin typeface="Source Sans Pro"/>
                <a:ea typeface="Source Sans Pro"/>
                <a:cs typeface="Source Sans Pro"/>
                <a:sym typeface="Source Sans Pro"/>
              </a:rPr>
              <a:t>Video Stream (TCP)</a:t>
            </a:r>
          </a:p>
        </p:txBody>
      </p:sp>
      <p:cxnSp>
        <p:nvCxnSpPr>
          <p:cNvPr id="190" name="Shape 190"/>
          <p:cNvCxnSpPr/>
          <p:nvPr/>
        </p:nvCxnSpPr>
        <p:spPr>
          <a:xfrm>
            <a:off x="9761902" y="26008523"/>
            <a:ext cx="0" cy="1485680"/>
          </a:xfrm>
          <a:prstGeom prst="straightConnector1">
            <a:avLst/>
          </a:prstGeom>
          <a:noFill/>
          <a:ln cap="flat" cmpd="sng" w="15875">
            <a:solidFill>
              <a:schemeClr val="dk1"/>
            </a:solidFill>
            <a:prstDash val="dash"/>
            <a:round/>
            <a:headEnd len="lg" w="lg" type="stealth"/>
            <a:tailEnd len="med" w="med" type="none"/>
          </a:ln>
        </p:spPr>
      </p:cxnSp>
      <p:sp>
        <p:nvSpPr>
          <p:cNvPr id="191" name="Shape 191"/>
          <p:cNvSpPr txBox="1"/>
          <p:nvPr/>
        </p:nvSpPr>
        <p:spPr>
          <a:xfrm>
            <a:off x="9472968" y="27581090"/>
            <a:ext cx="692660"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Source Sans Pro"/>
              <a:buNone/>
            </a:pPr>
            <a:r>
              <a:rPr b="0" i="1" lang="en-US" sz="1400" u="none" cap="none" strike="noStrike">
                <a:solidFill>
                  <a:schemeClr val="dk1"/>
                </a:solidFill>
                <a:latin typeface="Source Sans Pro"/>
                <a:ea typeface="Source Sans Pro"/>
                <a:cs typeface="Source Sans Pro"/>
                <a:sym typeface="Source Sans Pro"/>
              </a:rPr>
              <a:t>:5555</a:t>
            </a:r>
          </a:p>
        </p:txBody>
      </p:sp>
      <p:sp>
        <p:nvSpPr>
          <p:cNvPr id="192" name="Shape 192"/>
          <p:cNvSpPr txBox="1"/>
          <p:nvPr/>
        </p:nvSpPr>
        <p:spPr>
          <a:xfrm rot="5400000">
            <a:off x="9178630" y="26773193"/>
            <a:ext cx="1498513"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Source Sans Pro"/>
              <a:buNone/>
            </a:pPr>
            <a:r>
              <a:rPr b="0" i="1" lang="en-US" sz="1200" u="none" cap="none" strike="noStrike">
                <a:solidFill>
                  <a:schemeClr val="dk1"/>
                </a:solidFill>
                <a:latin typeface="Source Sans Pro"/>
                <a:ea typeface="Source Sans Pro"/>
                <a:cs typeface="Source Sans Pro"/>
                <a:sym typeface="Source Sans Pro"/>
              </a:rPr>
              <a:t>Video Stream (TCP)</a:t>
            </a:r>
          </a:p>
        </p:txBody>
      </p:sp>
      <p:sp>
        <p:nvSpPr>
          <p:cNvPr id="193" name="Shape 193"/>
          <p:cNvSpPr txBox="1"/>
          <p:nvPr/>
        </p:nvSpPr>
        <p:spPr>
          <a:xfrm>
            <a:off x="10939534" y="27015228"/>
            <a:ext cx="3159628" cy="267765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Source Sans Pro"/>
              <a:buNone/>
            </a:pPr>
            <a:r>
              <a:rPr b="1" i="0" lang="en-US" sz="1400" u="none" cap="none" strike="noStrike">
                <a:solidFill>
                  <a:schemeClr val="dk1"/>
                </a:solidFill>
                <a:latin typeface="Source Sans Pro"/>
                <a:ea typeface="Source Sans Pro"/>
                <a:cs typeface="Source Sans Pro"/>
                <a:sym typeface="Source Sans Pro"/>
              </a:rPr>
              <a:t>VGA Downward Camera: </a:t>
            </a:r>
            <a:r>
              <a:rPr b="0" i="0" lang="en-US" sz="1400" u="none" cap="none" strike="noStrike">
                <a:solidFill>
                  <a:schemeClr val="dk1"/>
                </a:solidFill>
                <a:latin typeface="Source Sans Pro"/>
                <a:ea typeface="Source Sans Pro"/>
                <a:cs typeface="Source Sans Pro"/>
                <a:sym typeface="Source Sans Pro"/>
              </a:rPr>
              <a:t>360p (640x360 Upscaled) or 720p (1280x720 Upscaled) @ 60fps (downward facing)</a:t>
            </a:r>
          </a:p>
          <a:p>
            <a:pPr indent="0" lvl="0" marL="0" marR="0" rtl="0" algn="l">
              <a:lnSpc>
                <a:spcPct val="100000"/>
              </a:lnSpc>
              <a:spcBef>
                <a:spcPts val="0"/>
              </a:spcBef>
              <a:spcAft>
                <a:spcPts val="0"/>
              </a:spcAft>
              <a:buClr>
                <a:schemeClr val="dk1"/>
              </a:buClr>
              <a:buSzPct val="25000"/>
              <a:buFont typeface="Source Sans Pro"/>
              <a:buNone/>
            </a:pPr>
            <a:r>
              <a:rPr b="1" i="0" lang="en-US" sz="1400" u="none" cap="none" strike="noStrike">
                <a:solidFill>
                  <a:schemeClr val="dk1"/>
                </a:solidFill>
                <a:latin typeface="Source Sans Pro"/>
                <a:ea typeface="Source Sans Pro"/>
                <a:cs typeface="Source Sans Pro"/>
                <a:sym typeface="Source Sans Pro"/>
              </a:rPr>
              <a:t>HD Forward Camera: </a:t>
            </a:r>
            <a:r>
              <a:rPr b="0" i="0" lang="en-US" sz="1400" u="none" cap="none" strike="noStrike">
                <a:solidFill>
                  <a:schemeClr val="dk1"/>
                </a:solidFill>
                <a:latin typeface="Source Sans Pro"/>
                <a:ea typeface="Source Sans Pro"/>
                <a:cs typeface="Source Sans Pro"/>
                <a:sym typeface="Source Sans Pro"/>
              </a:rPr>
              <a:t>360p (640x360 Downscaled) or 720p (1280x720 Native) @ 30fps (92°wide angle lens)</a:t>
            </a:r>
          </a:p>
          <a:p>
            <a:pPr indent="0" lvl="0" marL="0" marR="0" rtl="0" algn="l">
              <a:lnSpc>
                <a:spcPct val="100000"/>
              </a:lnSpc>
              <a:spcBef>
                <a:spcPts val="0"/>
              </a:spcBef>
              <a:spcAft>
                <a:spcPts val="0"/>
              </a:spcAft>
              <a:buClr>
                <a:schemeClr val="dk1"/>
              </a:buClr>
              <a:buSzPct val="25000"/>
              <a:buFont typeface="Source Sans Pro"/>
              <a:buNone/>
            </a:pPr>
            <a:r>
              <a:rPr b="1" i="0" lang="en-US" sz="1400" u="none" cap="none" strike="noStrike">
                <a:solidFill>
                  <a:schemeClr val="dk1"/>
                </a:solidFill>
                <a:latin typeface="Source Sans Pro"/>
                <a:ea typeface="Source Sans Pro"/>
                <a:cs typeface="Source Sans Pro"/>
                <a:sym typeface="Source Sans Pro"/>
              </a:rPr>
              <a:t>NavData/Telemetry: </a:t>
            </a:r>
            <a:r>
              <a:rPr b="0" i="0" lang="en-US" sz="1400" u="none" cap="none" strike="noStrike">
                <a:solidFill>
                  <a:schemeClr val="dk1"/>
                </a:solidFill>
                <a:latin typeface="Source Sans Pro"/>
                <a:ea typeface="Source Sans Pro"/>
                <a:cs typeface="Source Sans Pro"/>
                <a:sym typeface="Source Sans Pro"/>
              </a:rPr>
              <a:t>Sent 15 times per second in demo mode, 200 times per second in full (debug) mode.</a:t>
            </a:r>
          </a:p>
          <a:p>
            <a:pPr indent="0" lvl="0" marL="0" marR="0" rtl="0" algn="l">
              <a:lnSpc>
                <a:spcPct val="100000"/>
              </a:lnSpc>
              <a:spcBef>
                <a:spcPts val="0"/>
              </a:spcBef>
              <a:spcAft>
                <a:spcPts val="0"/>
              </a:spcAft>
              <a:buClr>
                <a:schemeClr val="dk1"/>
              </a:buClr>
              <a:buSzPct val="25000"/>
              <a:buFont typeface="Source Sans Pro"/>
              <a:buNone/>
            </a:pPr>
            <a:r>
              <a:rPr b="1" i="0" lang="en-US" sz="1400" u="none" cap="none" strike="noStrike">
                <a:solidFill>
                  <a:schemeClr val="dk1"/>
                </a:solidFill>
                <a:latin typeface="Source Sans Pro"/>
                <a:ea typeface="Source Sans Pro"/>
                <a:cs typeface="Source Sans Pro"/>
                <a:sym typeface="Source Sans Pro"/>
              </a:rPr>
              <a:t>Encryption: </a:t>
            </a:r>
            <a:r>
              <a:rPr b="0" i="0" lang="en-US" sz="1400" u="none" cap="none" strike="noStrike">
                <a:solidFill>
                  <a:schemeClr val="dk1"/>
                </a:solidFill>
                <a:latin typeface="Source Sans Pro"/>
                <a:ea typeface="Source Sans Pro"/>
                <a:cs typeface="Source Sans Pro"/>
                <a:sym typeface="Source Sans Pro"/>
              </a:rPr>
              <a:t>None/Open</a:t>
            </a:r>
          </a:p>
          <a:p>
            <a:pPr indent="0" lvl="0" marL="0" marR="0" rtl="0" algn="l">
              <a:lnSpc>
                <a:spcPct val="100000"/>
              </a:lnSpc>
              <a:spcBef>
                <a:spcPts val="0"/>
              </a:spcBef>
              <a:spcAft>
                <a:spcPts val="0"/>
              </a:spcAft>
              <a:buClr>
                <a:schemeClr val="dk1"/>
              </a:buClr>
              <a:buSzPct val="25000"/>
              <a:buFont typeface="Source Sans Pro"/>
              <a:buNone/>
            </a:pPr>
            <a:r>
              <a:rPr b="1" i="0" lang="en-US" sz="1400" u="none" cap="none" strike="noStrike">
                <a:solidFill>
                  <a:schemeClr val="dk1"/>
                </a:solidFill>
                <a:latin typeface="Source Sans Pro"/>
                <a:ea typeface="Source Sans Pro"/>
                <a:cs typeface="Source Sans Pro"/>
                <a:sym typeface="Source Sans Pro"/>
              </a:rPr>
              <a:t>Processor (CPU): </a:t>
            </a:r>
            <a:r>
              <a:rPr b="0" i="0" lang="en-US" sz="1400" u="none" cap="none" strike="noStrike">
                <a:solidFill>
                  <a:schemeClr val="dk1"/>
                </a:solidFill>
                <a:latin typeface="Source Sans Pro"/>
                <a:ea typeface="Source Sans Pro"/>
                <a:cs typeface="Source Sans Pro"/>
                <a:sym typeface="Source Sans Pro"/>
              </a:rPr>
              <a:t>1GHz ARMv7 Processor rev 2 (v7l)</a:t>
            </a:r>
          </a:p>
        </p:txBody>
      </p:sp>
      <p:sp>
        <p:nvSpPr>
          <p:cNvPr id="194" name="Shape 194"/>
          <p:cNvSpPr txBox="1"/>
          <p:nvPr/>
        </p:nvSpPr>
        <p:spPr>
          <a:xfrm>
            <a:off x="14234029" y="26980956"/>
            <a:ext cx="2921857" cy="28931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Source Sans Pro"/>
              <a:buNone/>
            </a:pPr>
            <a:r>
              <a:rPr b="1" i="0" lang="en-US" sz="1400" u="none" cap="none" strike="noStrike">
                <a:solidFill>
                  <a:schemeClr val="dk1"/>
                </a:solidFill>
                <a:latin typeface="Source Sans Pro"/>
                <a:ea typeface="Source Sans Pro"/>
                <a:cs typeface="Source Sans Pro"/>
                <a:sym typeface="Source Sans Pro"/>
              </a:rPr>
              <a:t>Digital Signal Processor (DSP): </a:t>
            </a:r>
            <a:r>
              <a:rPr b="0" i="0" lang="en-US" sz="1400" u="none" cap="none" strike="noStrike">
                <a:solidFill>
                  <a:schemeClr val="dk1"/>
                </a:solidFill>
                <a:latin typeface="Source Sans Pro"/>
                <a:ea typeface="Source Sans Pro"/>
                <a:cs typeface="Source Sans Pro"/>
                <a:sym typeface="Source Sans Pro"/>
              </a:rPr>
              <a:t>800MHz video DSP TMS320DMC64x</a:t>
            </a:r>
          </a:p>
          <a:p>
            <a:pPr indent="0" lvl="0" marL="0" marR="0" rtl="0" algn="l">
              <a:lnSpc>
                <a:spcPct val="100000"/>
              </a:lnSpc>
              <a:spcBef>
                <a:spcPts val="0"/>
              </a:spcBef>
              <a:spcAft>
                <a:spcPts val="0"/>
              </a:spcAft>
              <a:buClr>
                <a:schemeClr val="dk1"/>
              </a:buClr>
              <a:buSzPct val="25000"/>
              <a:buFont typeface="Source Sans Pro"/>
              <a:buNone/>
            </a:pPr>
            <a:r>
              <a:rPr b="0" i="0" lang="en-US" sz="1400" u="none" cap="none" strike="noStrike">
                <a:solidFill>
                  <a:schemeClr val="dk1"/>
                </a:solidFill>
                <a:latin typeface="Source Sans Pro"/>
                <a:ea typeface="Source Sans Pro"/>
                <a:cs typeface="Source Sans Pro"/>
                <a:sym typeface="Source Sans Pro"/>
              </a:rPr>
              <a:t>Memory (RAM): 1Gbit DDR2 RAM at 200MHz</a:t>
            </a:r>
          </a:p>
          <a:p>
            <a:pPr indent="0" lvl="0" marL="0" marR="0" rtl="0" algn="l">
              <a:lnSpc>
                <a:spcPct val="100000"/>
              </a:lnSpc>
              <a:spcBef>
                <a:spcPts val="0"/>
              </a:spcBef>
              <a:spcAft>
                <a:spcPts val="0"/>
              </a:spcAft>
              <a:buClr>
                <a:schemeClr val="dk1"/>
              </a:buClr>
              <a:buSzPct val="25000"/>
              <a:buFont typeface="Source Sans Pro"/>
              <a:buNone/>
            </a:pPr>
            <a:r>
              <a:rPr b="1" i="0" lang="en-US" sz="1400" u="none" cap="none" strike="noStrike">
                <a:solidFill>
                  <a:schemeClr val="dk1"/>
                </a:solidFill>
                <a:latin typeface="Source Sans Pro"/>
                <a:ea typeface="Source Sans Pro"/>
                <a:cs typeface="Source Sans Pro"/>
                <a:sym typeface="Source Sans Pro"/>
              </a:rPr>
              <a:t>Memory (Permenant): </a:t>
            </a:r>
            <a:r>
              <a:rPr b="0" i="0" lang="en-US" sz="1400" u="none" cap="none" strike="noStrike">
                <a:solidFill>
                  <a:schemeClr val="dk1"/>
                </a:solidFill>
                <a:latin typeface="Source Sans Pro"/>
                <a:ea typeface="Source Sans Pro"/>
                <a:cs typeface="Source Sans Pro"/>
                <a:sym typeface="Source Sans Pro"/>
              </a:rPr>
              <a:t>32Mb of NAND Flash</a:t>
            </a:r>
          </a:p>
          <a:p>
            <a:pPr indent="0" lvl="0" marL="0" marR="0" rtl="0" algn="l">
              <a:lnSpc>
                <a:spcPct val="100000"/>
              </a:lnSpc>
              <a:spcBef>
                <a:spcPts val="0"/>
              </a:spcBef>
              <a:spcAft>
                <a:spcPts val="0"/>
              </a:spcAft>
              <a:buClr>
                <a:schemeClr val="dk1"/>
              </a:buClr>
              <a:buSzPct val="25000"/>
              <a:buFont typeface="Source Sans Pro"/>
              <a:buNone/>
            </a:pPr>
            <a:r>
              <a:rPr b="1" i="0" lang="en-US" sz="1400" u="none" cap="none" strike="noStrike">
                <a:solidFill>
                  <a:schemeClr val="dk1"/>
                </a:solidFill>
                <a:latin typeface="Source Sans Pro"/>
                <a:ea typeface="Source Sans Pro"/>
                <a:cs typeface="Source Sans Pro"/>
                <a:sym typeface="Source Sans Pro"/>
              </a:rPr>
              <a:t>Communications: </a:t>
            </a:r>
            <a:r>
              <a:rPr b="0" i="0" lang="en-US" sz="1400" u="none" cap="none" strike="noStrike">
                <a:solidFill>
                  <a:schemeClr val="dk1"/>
                </a:solidFill>
                <a:latin typeface="Source Sans Pro"/>
                <a:ea typeface="Source Sans Pro"/>
                <a:cs typeface="Source Sans Pro"/>
                <a:sym typeface="Source Sans Pro"/>
              </a:rPr>
              <a:t>Wireless (WiFi) 802.11b/g/n Atheros (6103?) Chip [2]</a:t>
            </a:r>
          </a:p>
          <a:p>
            <a:pPr indent="0" lvl="0" marL="0" marR="0" rtl="0" algn="l">
              <a:lnSpc>
                <a:spcPct val="100000"/>
              </a:lnSpc>
              <a:spcBef>
                <a:spcPts val="0"/>
              </a:spcBef>
              <a:spcAft>
                <a:spcPts val="0"/>
              </a:spcAft>
              <a:buClr>
                <a:schemeClr val="dk1"/>
              </a:buClr>
              <a:buSzPct val="25000"/>
              <a:buFont typeface="Source Sans Pro"/>
              <a:buNone/>
            </a:pPr>
            <a:r>
              <a:rPr b="1" i="0" lang="en-US" sz="1400" u="none" cap="none" strike="noStrike">
                <a:solidFill>
                  <a:schemeClr val="dk1"/>
                </a:solidFill>
                <a:latin typeface="Source Sans Pro"/>
                <a:ea typeface="Source Sans Pro"/>
                <a:cs typeface="Source Sans Pro"/>
                <a:sym typeface="Source Sans Pro"/>
              </a:rPr>
              <a:t>Sensors: </a:t>
            </a:r>
            <a:r>
              <a:rPr b="0" i="0" lang="en-US" sz="1400" u="none" cap="none" strike="noStrike">
                <a:solidFill>
                  <a:schemeClr val="dk1"/>
                </a:solidFill>
                <a:latin typeface="Source Sans Pro"/>
                <a:ea typeface="Source Sans Pro"/>
                <a:cs typeface="Source Sans Pro"/>
                <a:sym typeface="Source Sans Pro"/>
              </a:rPr>
              <a:t>3 axis accelerometer +/- 50mg precision,  3 axis gyroscope 2000°/second precision, Pressure sensor +/- 10 Pa, 40kHz Ultrasonic sensors (0-20ft range),  Liquid</a:t>
            </a:r>
          </a:p>
        </p:txBody>
      </p:sp>
      <p:sp>
        <p:nvSpPr>
          <p:cNvPr id="195" name="Shape 195"/>
          <p:cNvSpPr txBox="1"/>
          <p:nvPr/>
        </p:nvSpPr>
        <p:spPr>
          <a:xfrm>
            <a:off x="17463884" y="26933271"/>
            <a:ext cx="3194977" cy="310854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Source Sans Pro"/>
              <a:buNone/>
            </a:pPr>
            <a:r>
              <a:rPr b="0" i="0" lang="en-US" sz="1400" u="none" cap="none" strike="noStrike">
                <a:solidFill>
                  <a:schemeClr val="dk1"/>
                </a:solidFill>
                <a:latin typeface="Source Sans Pro"/>
                <a:ea typeface="Source Sans Pro"/>
                <a:cs typeface="Source Sans Pro"/>
                <a:sym typeface="Source Sans Pro"/>
              </a:rPr>
              <a:t>Repellant (Hydrophobic) to avoid aqueous infiltration</a:t>
            </a:r>
          </a:p>
          <a:p>
            <a:pPr indent="0" lvl="0" marL="0" marR="0" rtl="0" algn="l">
              <a:lnSpc>
                <a:spcPct val="100000"/>
              </a:lnSpc>
              <a:spcBef>
                <a:spcPts val="0"/>
              </a:spcBef>
              <a:spcAft>
                <a:spcPts val="0"/>
              </a:spcAft>
              <a:buClr>
                <a:schemeClr val="dk1"/>
              </a:buClr>
              <a:buSzPct val="25000"/>
              <a:buFont typeface="Source Sans Pro"/>
              <a:buNone/>
            </a:pPr>
            <a:r>
              <a:rPr b="1" i="0" lang="en-US" sz="1400" u="none" cap="none" strike="noStrike">
                <a:solidFill>
                  <a:schemeClr val="dk1"/>
                </a:solidFill>
                <a:latin typeface="Source Sans Pro"/>
                <a:ea typeface="Source Sans Pro"/>
                <a:cs typeface="Source Sans Pro"/>
                <a:sym typeface="Source Sans Pro"/>
              </a:rPr>
              <a:t>Power: </a:t>
            </a:r>
            <a:r>
              <a:rPr b="0" i="0" lang="en-US" sz="1400" u="none" cap="none" strike="noStrike">
                <a:solidFill>
                  <a:schemeClr val="dk1"/>
                </a:solidFill>
                <a:latin typeface="Source Sans Pro"/>
                <a:ea typeface="Source Sans Pro"/>
                <a:cs typeface="Source Sans Pro"/>
                <a:sym typeface="Source Sans Pro"/>
              </a:rPr>
              <a:t>11.1v 3-element 1,000 mAh LiPo, 10c discharge capacity, Approx. 12 minutes flight time per charge</a:t>
            </a:r>
          </a:p>
          <a:p>
            <a:pPr indent="0" lvl="0" marL="0" marR="0" rtl="0" algn="l">
              <a:lnSpc>
                <a:spcPct val="100000"/>
              </a:lnSpc>
              <a:spcBef>
                <a:spcPts val="0"/>
              </a:spcBef>
              <a:spcAft>
                <a:spcPts val="0"/>
              </a:spcAft>
              <a:buClr>
                <a:schemeClr val="dk1"/>
              </a:buClr>
              <a:buSzPct val="25000"/>
              <a:buFont typeface="Source Sans Pro"/>
              <a:buNone/>
            </a:pPr>
            <a:r>
              <a:rPr b="0" i="0" lang="en-US" sz="1400" u="none" cap="none" strike="noStrike">
                <a:solidFill>
                  <a:schemeClr val="dk1"/>
                </a:solidFill>
                <a:latin typeface="Source Sans Pro"/>
                <a:ea typeface="Source Sans Pro"/>
                <a:cs typeface="Source Sans Pro"/>
                <a:sym typeface="Source Sans Pro"/>
              </a:rPr>
              <a:t>Approx. 90 minutes to charge stock battery</a:t>
            </a:r>
          </a:p>
          <a:p>
            <a:pPr indent="0" lvl="0" marL="0" marR="0" rtl="0" algn="l">
              <a:lnSpc>
                <a:spcPct val="100000"/>
              </a:lnSpc>
              <a:spcBef>
                <a:spcPts val="0"/>
              </a:spcBef>
              <a:spcAft>
                <a:spcPts val="0"/>
              </a:spcAft>
              <a:buClr>
                <a:schemeClr val="dk1"/>
              </a:buClr>
              <a:buSzPct val="25000"/>
              <a:buFont typeface="Source Sans Pro"/>
              <a:buNone/>
            </a:pPr>
            <a:r>
              <a:rPr b="1" i="0" lang="en-US" sz="1400" u="none" cap="none" strike="noStrike">
                <a:solidFill>
                  <a:schemeClr val="dk1"/>
                </a:solidFill>
                <a:latin typeface="Source Sans Pro"/>
                <a:ea typeface="Source Sans Pro"/>
                <a:cs typeface="Source Sans Pro"/>
                <a:sym typeface="Source Sans Pro"/>
              </a:rPr>
              <a:t>Motors: </a:t>
            </a:r>
            <a:r>
              <a:rPr b="0" i="0" lang="en-US" sz="1400" u="none" cap="none" strike="noStrike">
                <a:solidFill>
                  <a:schemeClr val="dk1"/>
                </a:solidFill>
                <a:latin typeface="Source Sans Pro"/>
                <a:ea typeface="Source Sans Pro"/>
                <a:cs typeface="Source Sans Pro"/>
                <a:sym typeface="Source Sans Pro"/>
              </a:rPr>
              <a:t>Brushless 14.5 watt, 28,500 RPM, 8 MIPs AVR CPU each</a:t>
            </a:r>
          </a:p>
          <a:p>
            <a:pPr indent="0" lvl="0" marL="0" marR="0" rtl="0" algn="l">
              <a:lnSpc>
                <a:spcPct val="100000"/>
              </a:lnSpc>
              <a:spcBef>
                <a:spcPts val="0"/>
              </a:spcBef>
              <a:spcAft>
                <a:spcPts val="0"/>
              </a:spcAft>
              <a:buClr>
                <a:schemeClr val="dk1"/>
              </a:buClr>
              <a:buSzPct val="25000"/>
              <a:buFont typeface="Source Sans Pro"/>
              <a:buNone/>
            </a:pPr>
            <a:r>
              <a:rPr b="1" i="0" lang="en-US" sz="1400" u="none" cap="none" strike="noStrike">
                <a:solidFill>
                  <a:schemeClr val="dk1"/>
                </a:solidFill>
                <a:latin typeface="Source Sans Pro"/>
                <a:ea typeface="Source Sans Pro"/>
                <a:cs typeface="Source Sans Pro"/>
                <a:sym typeface="Source Sans Pro"/>
              </a:rPr>
              <a:t>Altitude: </a:t>
            </a:r>
            <a:r>
              <a:rPr b="0" i="0" lang="en-US" sz="1400" u="none" cap="none" strike="noStrike">
                <a:solidFill>
                  <a:schemeClr val="dk1"/>
                </a:solidFill>
                <a:latin typeface="Source Sans Pro"/>
                <a:ea typeface="Source Sans Pro"/>
                <a:cs typeface="Source Sans Pro"/>
                <a:sym typeface="Source Sans Pro"/>
              </a:rPr>
              <a:t>Stable at up to 6m - 20ft. Controllable up to 50m - 160ft (due to WiFi Range) </a:t>
            </a:r>
          </a:p>
          <a:p>
            <a:pPr indent="0" lvl="0" marL="0" marR="0" rtl="0" algn="l">
              <a:lnSpc>
                <a:spcPct val="100000"/>
              </a:lnSpc>
              <a:spcBef>
                <a:spcPts val="0"/>
              </a:spcBef>
              <a:spcAft>
                <a:spcPts val="0"/>
              </a:spcAft>
              <a:buClr>
                <a:schemeClr val="dk1"/>
              </a:buClr>
              <a:buSzPct val="25000"/>
              <a:buFont typeface="Source Sans Pro"/>
              <a:buNone/>
            </a:pPr>
            <a:r>
              <a:rPr b="1" i="0" lang="en-US" sz="1400" u="none" cap="none" strike="noStrike">
                <a:solidFill>
                  <a:schemeClr val="dk1"/>
                </a:solidFill>
                <a:latin typeface="Source Sans Pro"/>
                <a:ea typeface="Source Sans Pro"/>
                <a:cs typeface="Source Sans Pro"/>
                <a:sym typeface="Source Sans Pro"/>
              </a:rPr>
              <a:t>Speed: </a:t>
            </a:r>
            <a:r>
              <a:rPr b="0" i="0" lang="en-US" sz="1400" u="none" cap="none" strike="noStrike">
                <a:solidFill>
                  <a:schemeClr val="dk1"/>
                </a:solidFill>
                <a:latin typeface="Source Sans Pro"/>
                <a:ea typeface="Source Sans Pro"/>
                <a:cs typeface="Source Sans Pro"/>
                <a:sym typeface="Source Sans Pro"/>
              </a:rPr>
              <a:t>up to 18 km/h (11 miles/hr)</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96" name="Shape 196"/>
          <p:cNvSpPr txBox="1"/>
          <p:nvPr/>
        </p:nvSpPr>
        <p:spPr>
          <a:xfrm>
            <a:off x="13307701" y="21397728"/>
            <a:ext cx="7387759" cy="163121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Source Sans Pro"/>
              <a:buNone/>
            </a:pPr>
            <a:r>
              <a:rPr b="0" i="0" lang="en-US" sz="2000" u="none" cap="none" strike="noStrike">
                <a:solidFill>
                  <a:schemeClr val="dk1"/>
                </a:solidFill>
                <a:latin typeface="Source Sans Pro"/>
                <a:ea typeface="Source Sans Pro"/>
                <a:cs typeface="Source Sans Pro"/>
                <a:sym typeface="Source Sans Pro"/>
              </a:rPr>
              <a:t> The FruitTREC webserver was written in Python modules driven by forms and models. Storage was done by an FIU Ubuntu VM and schemas were based in PostgreSQL currently. The Django Framework played a huge role in the facilitating web development in terms of database concurrency and debugging views.</a:t>
            </a:r>
          </a:p>
        </p:txBody>
      </p:sp>
      <p:pic>
        <p:nvPicPr>
          <p:cNvPr id="197" name="Shape 197"/>
          <p:cNvPicPr preferRelativeResize="0"/>
          <p:nvPr/>
        </p:nvPicPr>
        <p:blipFill rotWithShape="1">
          <a:blip r:embed="rId26">
            <a:alphaModFix/>
          </a:blip>
          <a:srcRect b="0" l="0" r="0" t="0"/>
          <a:stretch/>
        </p:blipFill>
        <p:spPr>
          <a:xfrm>
            <a:off x="15594026" y="38432306"/>
            <a:ext cx="5410706" cy="3280609"/>
          </a:xfrm>
          <a:prstGeom prst="rect">
            <a:avLst/>
          </a:prstGeom>
          <a:noFill/>
          <a:ln>
            <a:noFill/>
          </a:ln>
        </p:spPr>
      </p:pic>
      <p:pic>
        <p:nvPicPr>
          <p:cNvPr id="198" name="Shape 198"/>
          <p:cNvPicPr preferRelativeResize="0"/>
          <p:nvPr/>
        </p:nvPicPr>
        <p:blipFill rotWithShape="1">
          <a:blip r:embed="rId27">
            <a:alphaModFix/>
          </a:blip>
          <a:srcRect b="0" l="0" r="18143" t="0"/>
          <a:stretch/>
        </p:blipFill>
        <p:spPr>
          <a:xfrm>
            <a:off x="16675646" y="33056509"/>
            <a:ext cx="4298403" cy="5164515"/>
          </a:xfrm>
          <a:prstGeom prst="rect">
            <a:avLst/>
          </a:prstGeom>
          <a:noFill/>
          <a:ln>
            <a:noFill/>
          </a:ln>
        </p:spPr>
      </p:pic>
      <p:pic>
        <p:nvPicPr>
          <p:cNvPr id="199" name="Shape 199"/>
          <p:cNvPicPr preferRelativeResize="0"/>
          <p:nvPr/>
        </p:nvPicPr>
        <p:blipFill rotWithShape="1">
          <a:blip r:embed="rId28">
            <a:alphaModFix/>
          </a:blip>
          <a:srcRect b="1379" l="11890" r="0" t="0"/>
          <a:stretch/>
        </p:blipFill>
        <p:spPr>
          <a:xfrm>
            <a:off x="12058650" y="33013746"/>
            <a:ext cx="4631815" cy="8686702"/>
          </a:xfrm>
          <a:prstGeom prst="rect">
            <a:avLst/>
          </a:prstGeom>
          <a:noFill/>
          <a:ln>
            <a:noFill/>
          </a:ln>
        </p:spPr>
      </p:pic>
      <p:cxnSp>
        <p:nvCxnSpPr>
          <p:cNvPr id="200" name="Shape 200"/>
          <p:cNvCxnSpPr/>
          <p:nvPr/>
        </p:nvCxnSpPr>
        <p:spPr>
          <a:xfrm flipH="1" rot="10800000">
            <a:off x="12035450" y="32244591"/>
            <a:ext cx="9047080" cy="32126"/>
          </a:xfrm>
          <a:prstGeom prst="straightConnector1">
            <a:avLst/>
          </a:prstGeom>
          <a:noFill/>
          <a:ln cap="flat" cmpd="sng" w="9525">
            <a:solidFill>
              <a:srgbClr val="D8D8D8"/>
            </a:solidFill>
            <a:prstDash val="solid"/>
            <a:round/>
            <a:headEnd len="med" w="med" type="none"/>
            <a:tailEnd len="med" w="med" type="none"/>
          </a:ln>
        </p:spPr>
      </p:cxn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