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891200" cx="3291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2143125" y="685800"/>
            <a:ext cx="257174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/>
          <p:nvPr>
            <p:ph idx="2" type="pic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00150" lvl="0" marL="16065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92187" lvl="1" marL="3481388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1525" lvl="2" marL="53562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17563" lvl="3" marL="74977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27088" lvl="4" marL="96408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27088" lvl="5" marL="100980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27088" lvl="6" marL="105552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27088" lvl="7" marL="11012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27088" lvl="8" marL="114696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01750" lvl="0" marL="16065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93787" lvl="1" marL="34813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7725" lvl="2" marL="53562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68363" lvl="3" marL="749776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888" lvl="4" marL="96408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77888" lvl="5" marL="100980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77888" lvl="6" marL="105552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77888" lvl="7" marL="110124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77888" lvl="8" marL="1146968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50950" lvl="0" marL="16065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42987" lvl="1" marL="34813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22325" lvl="2" marL="53562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42963" lvl="3" marL="7497763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52488" lvl="4" marL="96408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52488" lvl="5" marL="100980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52488" lvl="6" marL="105552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52488" lvl="7" marL="11012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52488" lvl="8" marL="114696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0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98450" lvl="0" marL="16065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9562" lvl="1" marL="3481388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46075" lvl="2" marL="5356225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22236" lvl="3" marL="7497763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12711" lvl="4" marL="96408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2711" lvl="5" marL="100980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12711" lvl="6" marL="105552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12711" lvl="7" marL="110124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12711" lvl="8" marL="11469688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9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225" lIns="428450" rIns="428450" tIns="214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.png"/><Relationship Id="rId11" Type="http://schemas.openxmlformats.org/officeDocument/2006/relationships/image" Target="../media/image07.jpg"/><Relationship Id="rId10" Type="http://schemas.openxmlformats.org/officeDocument/2006/relationships/image" Target="../media/image00.jpg"/><Relationship Id="rId13" Type="http://schemas.openxmlformats.org/officeDocument/2006/relationships/image" Target="../media/image17.jpg"/><Relationship Id="rId12" Type="http://schemas.openxmlformats.org/officeDocument/2006/relationships/image" Target="../media/image0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9" Type="http://schemas.openxmlformats.org/officeDocument/2006/relationships/image" Target="../media/image10.jpg"/><Relationship Id="rId15" Type="http://schemas.openxmlformats.org/officeDocument/2006/relationships/image" Target="../media/image11.png"/><Relationship Id="rId14" Type="http://schemas.openxmlformats.org/officeDocument/2006/relationships/image" Target="../media/image09.png"/><Relationship Id="rId17" Type="http://schemas.openxmlformats.org/officeDocument/2006/relationships/image" Target="../media/image12.png"/><Relationship Id="rId16" Type="http://schemas.openxmlformats.org/officeDocument/2006/relationships/image" Target="../media/image13.png"/><Relationship Id="rId5" Type="http://schemas.openxmlformats.org/officeDocument/2006/relationships/image" Target="../media/image05.png"/><Relationship Id="rId19" Type="http://schemas.openxmlformats.org/officeDocument/2006/relationships/image" Target="../media/image16.png"/><Relationship Id="rId6" Type="http://schemas.openxmlformats.org/officeDocument/2006/relationships/image" Target="../media/image06.png"/><Relationship Id="rId18" Type="http://schemas.openxmlformats.org/officeDocument/2006/relationships/image" Target="../media/image14.png"/><Relationship Id="rId7" Type="http://schemas.openxmlformats.org/officeDocument/2006/relationships/image" Target="../media/image02.png"/><Relationship Id="rId8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3543575" y="16957500"/>
            <a:ext cx="9297300" cy="9367500"/>
          </a:xfrm>
          <a:prstGeom prst="roundRect">
            <a:avLst>
              <a:gd fmla="val 16667" name="adj"/>
            </a:avLst>
          </a:prstGeom>
          <a:solidFill>
            <a:srgbClr val="C0D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914400" y="42062400"/>
            <a:ext cx="31089600" cy="1578000"/>
          </a:xfrm>
          <a:prstGeom prst="rect">
            <a:avLst/>
          </a:prstGeom>
          <a:noFill/>
          <a:ln cap="flat" cmpd="sng" w="635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990600" y="5334000"/>
            <a:ext cx="31089600" cy="356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336699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917899" y="27476175"/>
            <a:ext cx="10994400" cy="13560600"/>
          </a:xfrm>
          <a:prstGeom prst="roundRect">
            <a:avLst>
              <a:gd fmla="val 16667" name="adj"/>
            </a:avLst>
          </a:prstGeom>
          <a:solidFill>
            <a:srgbClr val="C0D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13531350" y="27642000"/>
            <a:ext cx="9297300" cy="13560600"/>
          </a:xfrm>
          <a:prstGeom prst="roundRect">
            <a:avLst>
              <a:gd fmla="val 16667" name="adj"/>
            </a:avLst>
          </a:prstGeom>
          <a:solidFill>
            <a:srgbClr val="C0D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23447700" y="17640262"/>
            <a:ext cx="8067600" cy="8768700"/>
          </a:xfrm>
          <a:prstGeom prst="roundRect">
            <a:avLst>
              <a:gd fmla="val 16667" name="adj"/>
            </a:avLst>
          </a:prstGeom>
          <a:solidFill>
            <a:srgbClr val="C0D7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7524200" y="1523975"/>
            <a:ext cx="16469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Software Engineering, </a:t>
            </a:r>
            <a:r>
              <a:rPr b="1"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2016</a:t>
            </a:r>
            <a:r>
              <a:rPr b="1" i="0" lang="en-US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 sz="5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636600" y="2196512"/>
            <a:ext cx="19797600" cy="29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lang="en-US" sz="5800">
                <a:solidFill>
                  <a:srgbClr val="3333CC"/>
                </a:solidFill>
              </a:rPr>
              <a:t>Biosensor  1.0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Vishal Chhatwani,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>
                <a:solidFill>
                  <a:srgbClr val="3333CC"/>
                </a:solidFill>
              </a:rPr>
              <a:t>Dr. Shekhar Bhansali,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>
                <a:solidFill>
                  <a:srgbClr val="3333CC"/>
                </a:solidFill>
              </a:rPr>
              <a:t>    Mohsen Taheri, Florida International University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b="1" i="1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5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219200" y="42519600"/>
            <a:ext cx="30632400" cy="5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-493712" lvl="0" marL="4937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material presented in this poster is based upon the work supported by</a:t>
            </a:r>
            <a:r>
              <a:rPr lang="en-US" sz="3000">
                <a:solidFill>
                  <a:schemeClr val="dk1"/>
                </a:solidFill>
              </a:rPr>
              <a:t> Dr. Shekar Bhansali.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am thankful to the help that I received from my group members, </a:t>
            </a:r>
            <a:r>
              <a:rPr lang="en-US" sz="3000">
                <a:solidFill>
                  <a:schemeClr val="dk1"/>
                </a:solidFill>
              </a:rPr>
              <a:t>Xin Zhao and Zhiyuan She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192212" y="41605200"/>
            <a:ext cx="4979987" cy="7302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33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5925800" y="446075"/>
            <a:ext cx="5486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3800" y="381000"/>
            <a:ext cx="29592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4489950" y="27257962"/>
            <a:ext cx="5486400" cy="10779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anchorCtr="0" anchor="t" bIns="49325" lIns="98650" rIns="98650" tIns="49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i="0" lang="en-US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</p:txBody>
      </p:sp>
      <p:pic>
        <p:nvPicPr>
          <p:cNvPr descr="unnamed.png"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446075"/>
            <a:ext cx="5765756" cy="1808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wift_logo.svg.png"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21850" y="0"/>
            <a:ext cx="2959200" cy="2663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e-logo-grey-880x625.png"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20400" y="1523974"/>
            <a:ext cx="6579344" cy="4672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Webservices_Logo.svg.png"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2200" y="2731024"/>
            <a:ext cx="5765750" cy="2167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61113035920!Xcode_icon.png" id="106" name="Shape 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083150" y="377850"/>
            <a:ext cx="3432149" cy="3432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161113035920!Xcode_icon.png" id="107" name="Shape 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823925" y="19104200"/>
            <a:ext cx="2009600" cy="20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wift_logo.svg.png"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23925" y="21404849"/>
            <a:ext cx="2009600" cy="180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25158100" y="17470225"/>
            <a:ext cx="4514400" cy="8385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rgbClr val="F3F3F3"/>
                </a:solidFill>
              </a:rPr>
              <a:t>Implementation</a:t>
            </a:r>
          </a:p>
        </p:txBody>
      </p:sp>
      <p:sp>
        <p:nvSpPr>
          <p:cNvPr id="110" name="Shape 110"/>
          <p:cNvSpPr/>
          <p:nvPr/>
        </p:nvSpPr>
        <p:spPr>
          <a:xfrm>
            <a:off x="1922850" y="5643150"/>
            <a:ext cx="11119800" cy="5655900"/>
          </a:xfrm>
          <a:prstGeom prst="roundRect">
            <a:avLst>
              <a:gd fmla="val 16667" name="adj"/>
            </a:avLst>
          </a:prstGeom>
          <a:solidFill>
            <a:srgbClr val="C0D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2206200" y="6437800"/>
            <a:ext cx="10678500" cy="3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AutoNum type="arabicPeriod"/>
            </a:pPr>
            <a:r>
              <a:rPr lang="en-US" sz="4100">
                <a:solidFill>
                  <a:srgbClr val="336699"/>
                </a:solidFill>
              </a:rPr>
              <a:t>People with heart issues and other such problems have to be monitored very carefully and continuously by their doctors. </a:t>
            </a: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AutoNum type="arabicPeriod"/>
            </a:pPr>
            <a:r>
              <a:rPr lang="en-US" sz="4100">
                <a:solidFill>
                  <a:srgbClr val="336699"/>
                </a:solidFill>
              </a:rPr>
              <a:t>They have to visit the doctor on regular basis and still there is a chance that doctor might not get some of the information.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13508475" y="5643150"/>
            <a:ext cx="9297300" cy="11022000"/>
          </a:xfrm>
          <a:prstGeom prst="roundRect">
            <a:avLst>
              <a:gd fmla="val 16667" name="adj"/>
            </a:avLst>
          </a:prstGeom>
          <a:solidFill>
            <a:srgbClr val="C0D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13858737" y="6562050"/>
            <a:ext cx="85248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There is an app from sensortag manufacturer which </a:t>
            </a: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only shows the raw data </a:t>
            </a: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not very user friendly</a:t>
            </a: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not customizable</a:t>
            </a:r>
          </a:p>
        </p:txBody>
      </p:sp>
      <p:sp>
        <p:nvSpPr>
          <p:cNvPr id="114" name="Shape 114"/>
          <p:cNvSpPr/>
          <p:nvPr/>
        </p:nvSpPr>
        <p:spPr>
          <a:xfrm>
            <a:off x="23575850" y="5660537"/>
            <a:ext cx="8067600" cy="11488200"/>
          </a:xfrm>
          <a:prstGeom prst="roundRect">
            <a:avLst>
              <a:gd fmla="val 16667" name="adj"/>
            </a:avLst>
          </a:prstGeom>
          <a:solidFill>
            <a:srgbClr val="C0D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23952075" y="6618812"/>
            <a:ext cx="7273500" cy="9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This system had to be made from scratch. It has many requirements:</a:t>
            </a: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Login/Logout feature</a:t>
            </a: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HomePage to show all the sensor data</a:t>
            </a: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Separate Circle to show data from each sensor on Homepage</a:t>
            </a: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Profile page</a:t>
            </a: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Details page for each sensor data to show graphs and other stuff.</a:t>
            </a: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Line chart in Details page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lvl="0" rtl="0" algn="ctr">
              <a:spcBef>
                <a:spcPts val="0"/>
              </a:spcBef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994800" y="11861698"/>
            <a:ext cx="11119800" cy="5095799"/>
          </a:xfrm>
          <a:prstGeom prst="roundRect">
            <a:avLst>
              <a:gd fmla="val 16667" name="adj"/>
            </a:avLst>
          </a:prstGeom>
          <a:solidFill>
            <a:srgbClr val="C0D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2059900" y="12769800"/>
            <a:ext cx="10678500" cy="3818100"/>
          </a:xfrm>
          <a:prstGeom prst="rect">
            <a:avLst/>
          </a:prstGeom>
          <a:solidFill>
            <a:srgbClr val="C0D7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1. Develop a mobile application that could use different biosensors like heart rate, alcohol level, sugar level etc. </a:t>
            </a:r>
          </a:p>
          <a:p>
            <a:pPr lvl="0" rtl="0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2. Read the data from sensor, process it and show the final result.</a:t>
            </a:r>
          </a:p>
          <a:p>
            <a:pPr lvl="0" rtl="0">
              <a:spcBef>
                <a:spcPts val="0"/>
              </a:spcBef>
              <a:buClr>
                <a:srgbClr val="336699"/>
              </a:buClr>
              <a:buFont typeface="Arial"/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  <a:p>
            <a:pPr lvl="0" rtl="0">
              <a:spcBef>
                <a:spcPts val="0"/>
              </a:spcBef>
              <a:buClr>
                <a:srgbClr val="336699"/>
              </a:buClr>
              <a:buFont typeface="Arial"/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15690000" y="27369150"/>
            <a:ext cx="4980000" cy="8385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chemeClr val="lt1"/>
                </a:solidFill>
              </a:rPr>
              <a:t>Screenshots</a:t>
            </a:r>
          </a:p>
        </p:txBody>
      </p:sp>
      <p:pic>
        <p:nvPicPr>
          <p:cNvPr descr="login.jpg" id="119" name="Shape 119"/>
          <p:cNvPicPr preferRelativeResize="0"/>
          <p:nvPr/>
        </p:nvPicPr>
        <p:blipFill rotWithShape="1">
          <a:blip r:embed="rId9">
            <a:alphaModFix/>
          </a:blip>
          <a:srcRect b="11691" l="0" r="0" t="0"/>
          <a:stretch/>
        </p:blipFill>
        <p:spPr>
          <a:xfrm>
            <a:off x="14042975" y="29251798"/>
            <a:ext cx="3432150" cy="5391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page.jpg" id="120" name="Shape 1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57685" y="28894962"/>
            <a:ext cx="3432150" cy="6104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tails.jpg" id="121" name="Shape 1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169125" y="35098875"/>
            <a:ext cx="3179857" cy="5655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file.jpg" id="122" name="Shape 1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853499" y="35295100"/>
            <a:ext cx="2959200" cy="52634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e-iPhone-6.jpg" id="123" name="Shape 123"/>
          <p:cNvPicPr preferRelativeResize="0"/>
          <p:nvPr/>
        </p:nvPicPr>
        <p:blipFill rotWithShape="1">
          <a:blip r:embed="rId13">
            <a:alphaModFix/>
          </a:blip>
          <a:srcRect b="0" l="15176" r="25815" t="0"/>
          <a:stretch/>
        </p:blipFill>
        <p:spPr>
          <a:xfrm>
            <a:off x="24069924" y="23504512"/>
            <a:ext cx="2009603" cy="255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26290225" y="19401862"/>
            <a:ext cx="49800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rgbClr val="336699"/>
                </a:solidFill>
              </a:rPr>
              <a:t>Used xcode for the development of iOS app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6290225" y="21770212"/>
            <a:ext cx="49800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336699"/>
                </a:solidFill>
              </a:rPr>
              <a:t>Used swift for programming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6290225" y="24138562"/>
            <a:ext cx="49800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336699"/>
                </a:solidFill>
              </a:rPr>
              <a:t>Used iPhone device to test the application</a:t>
            </a:r>
          </a:p>
        </p:txBody>
      </p:sp>
      <p:sp>
        <p:nvSpPr>
          <p:cNvPr id="127" name="Shape 127"/>
          <p:cNvSpPr/>
          <p:nvPr/>
        </p:nvSpPr>
        <p:spPr>
          <a:xfrm>
            <a:off x="2048250" y="17681875"/>
            <a:ext cx="11119800" cy="8768700"/>
          </a:xfrm>
          <a:prstGeom prst="roundRect">
            <a:avLst>
              <a:gd fmla="val 16667" name="adj"/>
            </a:avLst>
          </a:prstGeom>
          <a:solidFill>
            <a:srgbClr val="C0D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2725825" y="18625212"/>
            <a:ext cx="68973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Layered Architecture</a:t>
            </a:r>
          </a:p>
          <a:p>
            <a:pPr lvl="0" rtl="0" algn="ctr">
              <a:spcBef>
                <a:spcPts val="0"/>
              </a:spcBef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15693825" y="16860625"/>
            <a:ext cx="4980000" cy="8385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chemeClr val="lt1"/>
                </a:solidFill>
              </a:rPr>
              <a:t>Object Design</a:t>
            </a:r>
          </a:p>
        </p:txBody>
      </p:sp>
      <p:sp>
        <p:nvSpPr>
          <p:cNvPr id="130" name="Shape 130"/>
          <p:cNvSpPr/>
          <p:nvPr/>
        </p:nvSpPr>
        <p:spPr>
          <a:xfrm>
            <a:off x="23447700" y="27721575"/>
            <a:ext cx="8067600" cy="13560600"/>
          </a:xfrm>
          <a:prstGeom prst="roundRect">
            <a:avLst>
              <a:gd fmla="val 16667" name="adj"/>
            </a:avLst>
          </a:prstGeom>
          <a:solidFill>
            <a:srgbClr val="C0D7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23685900" y="28449625"/>
            <a:ext cx="7591200" cy="12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336699"/>
              </a:buClr>
              <a:buFont typeface="Arial"/>
              <a:buNone/>
            </a:pPr>
            <a:r>
              <a:t/>
            </a:r>
            <a:endParaRPr b="1" sz="4100">
              <a:solidFill>
                <a:srgbClr val="336699"/>
              </a:solidFill>
            </a:endParaRP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Responsible for developing an iOS application.</a:t>
            </a: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Created the login feature</a:t>
            </a: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 Home page was created to show the data from two sensors currently used. i-e heartrate and temperature</a:t>
            </a: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Profile page has been design</a:t>
            </a: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I read the data from sensor and converted into a proper format</a:t>
            </a: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Created a details page for the graphs and detailed view</a:t>
            </a:r>
          </a:p>
          <a:p>
            <a:pPr indent="-488950" lvl="0" marL="457200" rtl="0">
              <a:spcBef>
                <a:spcPts val="0"/>
              </a:spcBef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Created a page for sensor control so that you can control the sensor device from the app</a:t>
            </a:r>
          </a:p>
          <a:p>
            <a:pPr lvl="0" rtl="0">
              <a:spcBef>
                <a:spcPts val="0"/>
              </a:spcBef>
              <a:buClr>
                <a:srgbClr val="336699"/>
              </a:buClr>
              <a:buFont typeface="Arial"/>
              <a:buNone/>
            </a:pPr>
            <a:r>
              <a:t/>
            </a:r>
            <a:endParaRPr sz="4100">
              <a:solidFill>
                <a:srgbClr val="336699"/>
              </a:solidFill>
            </a:endParaRPr>
          </a:p>
        </p:txBody>
      </p:sp>
      <p:pic>
        <p:nvPicPr>
          <p:cNvPr descr="architecture.png" id="132" name="Shape 13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885425" y="19089301"/>
            <a:ext cx="3312724" cy="7002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case1-2.png" id="133" name="Shape 133"/>
          <p:cNvPicPr preferRelativeResize="0"/>
          <p:nvPr/>
        </p:nvPicPr>
        <p:blipFill rotWithShape="1">
          <a:blip r:embed="rId15">
            <a:alphaModFix/>
          </a:blip>
          <a:srcRect b="17229" l="0" r="0" t="1916"/>
          <a:stretch/>
        </p:blipFill>
        <p:spPr>
          <a:xfrm>
            <a:off x="2192600" y="29143250"/>
            <a:ext cx="10322580" cy="413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case2.png" id="134" name="Shape 134"/>
          <p:cNvPicPr preferRelativeResize="0"/>
          <p:nvPr/>
        </p:nvPicPr>
        <p:blipFill rotWithShape="1">
          <a:blip r:embed="rId16">
            <a:alphaModFix/>
          </a:blip>
          <a:srcRect b="14893" l="0" r="0" t="0"/>
          <a:stretch/>
        </p:blipFill>
        <p:spPr>
          <a:xfrm>
            <a:off x="2192600" y="33668525"/>
            <a:ext cx="10322574" cy="4386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named-2.png" id="135" name="Shape 13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8469123" y="9634900"/>
            <a:ext cx="3727949" cy="663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5199600" y="5379687"/>
            <a:ext cx="4067100" cy="8385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6829"/>
              <a:buFont typeface="Arial"/>
              <a:buNone/>
            </a:pPr>
            <a:r>
              <a:rPr b="1" lang="en-US" sz="4100">
                <a:solidFill>
                  <a:schemeClr val="lt1"/>
                </a:solidFill>
              </a:rPr>
              <a:t>Problem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199600" y="11615175"/>
            <a:ext cx="4067100" cy="8385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6829"/>
              <a:buFont typeface="Arial"/>
              <a:buNone/>
            </a:pPr>
            <a:r>
              <a:rPr b="1" lang="en-US" sz="4100">
                <a:solidFill>
                  <a:schemeClr val="lt1"/>
                </a:solidFill>
              </a:rPr>
              <a:t>Solution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5683337" y="5383575"/>
            <a:ext cx="4875600" cy="8385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6829"/>
              <a:buFont typeface="Arial"/>
              <a:buNone/>
            </a:pPr>
            <a:r>
              <a:rPr b="1" lang="en-US" sz="4100">
                <a:solidFill>
                  <a:schemeClr val="lt1"/>
                </a:solidFill>
              </a:rPr>
              <a:t>Current System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5415100" y="5535137"/>
            <a:ext cx="4514400" cy="10779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6829"/>
              <a:buFont typeface="Arial"/>
              <a:buNone/>
            </a:pPr>
            <a:r>
              <a:rPr b="1" lang="en-US" sz="4100">
                <a:solidFill>
                  <a:schemeClr val="lt1"/>
                </a:solidFill>
              </a:rPr>
              <a:t>Requirements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108725" y="17364137"/>
            <a:ext cx="4514400" cy="10779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chemeClr val="lt1"/>
                </a:solidFill>
              </a:rPr>
              <a:t>System Design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25331500" y="27505150"/>
            <a:ext cx="4341000" cy="1077900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336699"/>
              </a:buClr>
              <a:buSzPct val="25000"/>
              <a:buFont typeface="Arial"/>
              <a:buNone/>
            </a:pPr>
            <a:r>
              <a:rPr b="1" lang="en-US" sz="4100">
                <a:solidFill>
                  <a:schemeClr val="lt1"/>
                </a:solidFill>
              </a:rPr>
              <a:t>Summary</a:t>
            </a:r>
          </a:p>
        </p:txBody>
      </p:sp>
      <p:pic>
        <p:nvPicPr>
          <p:cNvPr descr="classDiagram.png" id="142" name="Shape 14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3648124" y="18277499"/>
            <a:ext cx="5486400" cy="3781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CaseMain.png" id="143" name="Shape 14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8853499" y="17949875"/>
            <a:ext cx="3866909" cy="4130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quenceDiagramForConversion.png" id="144" name="Shape 14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4049225" y="21668725"/>
            <a:ext cx="4684200" cy="41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