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Font typeface="Arial"/>
              <a:buNone/>
              <a:defRPr b="0" i="0" sz="1800" u="none" cap="none" strike="noStrike"/>
            </a:lvl1pPr>
            <a:lvl2pPr indent="0" lvl="1" marL="457200" marR="0" rtl="0" algn="l">
              <a:spcBef>
                <a:spcPts val="0"/>
              </a:spcBef>
              <a:buFont typeface="Arial"/>
              <a:buNone/>
              <a:defRPr b="0" i="0" sz="1800" u="none" cap="none" strike="noStrike"/>
            </a:lvl2pPr>
            <a:lvl3pPr indent="0" lvl="2" marL="914400" marR="0" rtl="0" algn="l">
              <a:spcBef>
                <a:spcPts val="0"/>
              </a:spcBef>
              <a:buFont typeface="Arial"/>
              <a:buNone/>
              <a:defRPr b="0" i="0" sz="1800" u="none" cap="none" strike="noStrike"/>
            </a:lvl3pPr>
            <a:lvl4pPr indent="0" lvl="3" marL="1371600" marR="0" rtl="0" algn="l">
              <a:spcBef>
                <a:spcPts val="0"/>
              </a:spcBef>
              <a:buFont typeface="Arial"/>
              <a:buNone/>
              <a:defRPr b="0" i="0" sz="1800" u="none" cap="none" strike="noStrike"/>
            </a:lvl4pPr>
            <a:lvl5pPr indent="0" lvl="4" marL="1828800" marR="0" rtl="0" algn="l">
              <a:spcBef>
                <a:spcPts val="0"/>
              </a:spcBef>
              <a:buFont typeface="Arial"/>
              <a:buNone/>
              <a:defRPr b="0" i="0" sz="1800" u="none" cap="none" strike="noStrike"/>
            </a:lvl5pPr>
            <a:lvl6pPr indent="0" lvl="5" marL="2286000" marR="0" rtl="0" algn="l">
              <a:spcBef>
                <a:spcPts val="0"/>
              </a:spcBef>
              <a:buFont typeface="Arial"/>
              <a:buNone/>
              <a:defRPr b="0" i="0" sz="1800" u="none" cap="none" strike="noStrike"/>
            </a:lvl6pPr>
            <a:lvl7pPr indent="0" lvl="6" marL="2743200" marR="0" rtl="0" algn="l">
              <a:spcBef>
                <a:spcPts val="0"/>
              </a:spcBef>
              <a:buFont typeface="Arial"/>
              <a:buNone/>
              <a:defRPr b="0" i="0" sz="1800" u="none" cap="none" strike="noStrike"/>
            </a:lvl7pPr>
            <a:lvl8pPr indent="0" lvl="7" marL="3200400" marR="0" rtl="0" algn="l">
              <a:spcBef>
                <a:spcPts val="0"/>
              </a:spcBef>
              <a:buFont typeface="Arial"/>
              <a:buNone/>
              <a:defRPr b="0" i="0" sz="1800" u="none" cap="none" strike="noStrike"/>
            </a:lvl8pPr>
            <a:lvl9pPr indent="0" lvl="8" marL="3657600" marR="0" rtl="0" algn="l">
              <a:spcBef>
                <a:spcPts val="0"/>
              </a:spcBef>
              <a:buFont typeface="Arial"/>
              <a:buNone/>
              <a:defRPr b="0" i="0" sz="1800" u="none" cap="none" strike="noStrike"/>
            </a:lvl9pPr>
          </a:lstStyle>
          <a:p/>
        </p:txBody>
      </p:sp>
      <p:sp>
        <p:nvSpPr>
          <p:cNvPr id="7" name="Shape 7"/>
          <p:cNvSpPr txBox="1"/>
          <p:nvPr>
            <p:ph idx="11" type="ftr"/>
          </p:nvPr>
        </p:nvSpPr>
        <p:spPr>
          <a:xfrm>
            <a:off x="0" y="868521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Arial"/>
              <a:buNone/>
            </a:pPr>
            <a:r>
              <a:t/>
            </a:r>
            <a:endParaRPr b="0" i="0" sz="1800" u="none" cap="none" strike="noStrike"/>
          </a:p>
        </p:txBody>
      </p:sp>
      <p:sp>
        <p:nvSpPr>
          <p:cNvPr id="87" name="Shape 87"/>
          <p:cNvSpPr txBox="1"/>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5" y="10242550"/>
            <a:ext cx="29627511" cy="28963937"/>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lnSpc>
                <a:spcPct val="100000"/>
              </a:lnSpc>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6" cy="362622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7"/>
            <a:ext cx="19751276" cy="263338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6" cy="5152464"/>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3" y="1748116"/>
            <a:ext cx="10829926" cy="743622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6"/>
            <a:ext cx="18402298" cy="37459024"/>
          </a:xfrm>
          <a:prstGeom prst="rect">
            <a:avLst/>
          </a:prstGeom>
          <a:noFill/>
          <a:ln>
            <a:noFill/>
          </a:ln>
        </p:spPr>
        <p:txBody>
          <a:bodyPr anchorCtr="0" anchor="t" bIns="91425" lIns="91425" rIns="91425" tIns="91425"/>
          <a:lstStyle>
            <a:lvl1pPr indent="-1200150" lvl="0" marL="160655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992187" lvl="1" marL="3481388"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71525" lvl="2" marL="5356225"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817563" lvl="3" marL="7497763"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827088" lvl="4" marL="96408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827088" lvl="5" marL="100980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827088" lvl="6" marL="105552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827088" lvl="7" marL="110124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827088" lvl="8" marL="114696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3" y="9184339"/>
            <a:ext cx="10829926" cy="30022799"/>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2" y="9825317"/>
            <a:ext cx="14544675"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2" y="13919948"/>
            <a:ext cx="14544675" cy="25287194"/>
          </a:xfrm>
          <a:prstGeom prst="rect">
            <a:avLst/>
          </a:prstGeom>
          <a:noFill/>
          <a:ln>
            <a:noFill/>
          </a:ln>
        </p:spPr>
        <p:txBody>
          <a:bodyPr anchorCtr="0" anchor="t" bIns="91425" lIns="91425" rIns="91425" tIns="91425"/>
          <a:lstStyle>
            <a:lvl1pPr indent="-13017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093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8477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8683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8778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8778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8778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8778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8778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3017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093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8477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8683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8778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8778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8778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8778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8778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3" y="10242177"/>
            <a:ext cx="14756605" cy="28964964"/>
          </a:xfrm>
          <a:prstGeom prst="rect">
            <a:avLst/>
          </a:prstGeom>
          <a:noFill/>
          <a:ln>
            <a:noFill/>
          </a:ln>
        </p:spPr>
        <p:txBody>
          <a:bodyPr anchorCtr="0" anchor="t" bIns="91425" lIns="91425" rIns="91425" tIns="91425"/>
          <a:lstStyle>
            <a:lvl1pPr indent="-12509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0429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822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8429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8524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8524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8524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8524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8524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2509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0429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822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8429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8524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8524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8524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8524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8524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5" y="10242550"/>
            <a:ext cx="29627511" cy="28963937"/>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6.png"/><Relationship Id="rId22" Type="http://schemas.openxmlformats.org/officeDocument/2006/relationships/image" Target="../media/image14.png"/><Relationship Id="rId21" Type="http://schemas.openxmlformats.org/officeDocument/2006/relationships/image" Target="../media/image13.jpg"/><Relationship Id="rId24" Type="http://schemas.openxmlformats.org/officeDocument/2006/relationships/image" Target="../media/image19.png"/><Relationship Id="rId23"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17.png"/><Relationship Id="rId9" Type="http://schemas.openxmlformats.org/officeDocument/2006/relationships/image" Target="../media/image02.png"/><Relationship Id="rId26" Type="http://schemas.openxmlformats.org/officeDocument/2006/relationships/image" Target="../media/image21.png"/><Relationship Id="rId25" Type="http://schemas.openxmlformats.org/officeDocument/2006/relationships/image" Target="../media/image23.png"/><Relationship Id="rId27" Type="http://schemas.openxmlformats.org/officeDocument/2006/relationships/image" Target="../media/image24.png"/><Relationship Id="rId5" Type="http://schemas.openxmlformats.org/officeDocument/2006/relationships/image" Target="../media/image01.png"/><Relationship Id="rId6" Type="http://schemas.openxmlformats.org/officeDocument/2006/relationships/image" Target="../media/image07.png"/><Relationship Id="rId7" Type="http://schemas.openxmlformats.org/officeDocument/2006/relationships/image" Target="../media/image06.png"/><Relationship Id="rId8" Type="http://schemas.openxmlformats.org/officeDocument/2006/relationships/image" Target="../media/image03.png"/><Relationship Id="rId11" Type="http://schemas.openxmlformats.org/officeDocument/2006/relationships/image" Target="../media/image05.png"/><Relationship Id="rId10" Type="http://schemas.openxmlformats.org/officeDocument/2006/relationships/image" Target="../media/image08.png"/><Relationship Id="rId13" Type="http://schemas.openxmlformats.org/officeDocument/2006/relationships/image" Target="../media/image09.png"/><Relationship Id="rId12" Type="http://schemas.openxmlformats.org/officeDocument/2006/relationships/image" Target="../media/image04.png"/><Relationship Id="rId15" Type="http://schemas.openxmlformats.org/officeDocument/2006/relationships/image" Target="../media/image12.png"/><Relationship Id="rId14" Type="http://schemas.openxmlformats.org/officeDocument/2006/relationships/image" Target="../media/image11.png"/><Relationship Id="rId17" Type="http://schemas.openxmlformats.org/officeDocument/2006/relationships/image" Target="../media/image20.png"/><Relationship Id="rId16" Type="http://schemas.openxmlformats.org/officeDocument/2006/relationships/image" Target="../media/image10.png"/><Relationship Id="rId19" Type="http://schemas.openxmlformats.org/officeDocument/2006/relationships/image" Target="../media/image15.png"/><Relationship Id="rId1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p:nvPr/>
        </p:nvSpPr>
        <p:spPr>
          <a:xfrm>
            <a:off x="1398650" y="6557900"/>
            <a:ext cx="11401500" cy="59181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txBox="1"/>
          <p:nvPr/>
        </p:nvSpPr>
        <p:spPr>
          <a:xfrm>
            <a:off x="7524200" y="1523975"/>
            <a:ext cx="16469700" cy="1077900"/>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Clr>
                <a:schemeClr val="dk1"/>
              </a:buClr>
              <a:buSzPct val="25000"/>
              <a:buFont typeface="Times New Roman"/>
              <a:buNone/>
            </a:pPr>
            <a:r>
              <a:rPr b="1" lang="en-US" sz="6000">
                <a:solidFill>
                  <a:schemeClr val="dk1"/>
                </a:solidFill>
                <a:latin typeface="Times New Roman"/>
                <a:ea typeface="Times New Roman"/>
                <a:cs typeface="Times New Roman"/>
                <a:sym typeface="Times New Roman"/>
              </a:rPr>
              <a:t>Advanced Software Engineering, </a:t>
            </a:r>
            <a:r>
              <a:rPr b="1" lang="en-US" sz="6000">
                <a:solidFill>
                  <a:schemeClr val="dk1"/>
                </a:solidFill>
                <a:latin typeface="Times New Roman"/>
                <a:ea typeface="Times New Roman"/>
                <a:cs typeface="Times New Roman"/>
                <a:sym typeface="Times New Roman"/>
              </a:rPr>
              <a:t>2016</a:t>
            </a:r>
            <a:r>
              <a:rPr b="1" i="0" lang="en-US" sz="6000" u="none" cap="none" strike="noStrike">
                <a:solidFill>
                  <a:schemeClr val="dk1"/>
                </a:solidFill>
                <a:latin typeface="Times New Roman"/>
                <a:ea typeface="Times New Roman"/>
                <a:cs typeface="Times New Roman"/>
                <a:sym typeface="Times New Roman"/>
              </a:rPr>
              <a:t>, </a:t>
            </a:r>
            <a:r>
              <a:rPr b="1" lang="en-US" sz="6000">
                <a:solidFill>
                  <a:schemeClr val="dk1"/>
                </a:solidFill>
                <a:latin typeface="Times New Roman"/>
                <a:ea typeface="Times New Roman"/>
                <a:cs typeface="Times New Roman"/>
                <a:sym typeface="Times New Roman"/>
              </a:rPr>
              <a:t>Fall</a:t>
            </a:r>
          </a:p>
        </p:txBody>
      </p:sp>
      <p:sp>
        <p:nvSpPr>
          <p:cNvPr id="91" name="Shape 91"/>
          <p:cNvSpPr txBox="1"/>
          <p:nvPr/>
        </p:nvSpPr>
        <p:spPr>
          <a:xfrm>
            <a:off x="6567475" y="2819400"/>
            <a:ext cx="19797600" cy="33012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Arial"/>
              <a:buNone/>
            </a:pPr>
            <a:r>
              <a:rPr b="1" lang="en-US" sz="6000">
                <a:solidFill>
                  <a:srgbClr val="3333CC"/>
                </a:solidFill>
              </a:rPr>
              <a:t>Biosensing Ver 1.0</a:t>
            </a:r>
          </a:p>
          <a:p>
            <a:pPr indent="457200" lvl="0" marL="3657600" marR="0" rtl="0" algn="l">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Student: </a:t>
            </a:r>
            <a:r>
              <a:rPr lang="en-US" sz="3500">
                <a:solidFill>
                  <a:srgbClr val="3333CC"/>
                </a:solidFill>
              </a:rPr>
              <a:t>Xin Zhao,</a:t>
            </a:r>
            <a:r>
              <a:rPr b="0" i="0" lang="en-US" sz="3500" u="none" cap="none" strike="noStrike">
                <a:solidFill>
                  <a:srgbClr val="3333CC"/>
                </a:solidFill>
                <a:latin typeface="Arial"/>
                <a:ea typeface="Arial"/>
                <a:cs typeface="Arial"/>
                <a:sym typeface="Arial"/>
              </a:rPr>
              <a:t> Florida International University</a:t>
            </a:r>
          </a:p>
          <a:p>
            <a:pPr indent="457200" lvl="0" marL="3657600" marR="0" rtl="0" algn="l">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Mentor: </a:t>
            </a:r>
            <a:r>
              <a:rPr lang="en-US" sz="3500">
                <a:solidFill>
                  <a:srgbClr val="3333CC"/>
                </a:solidFill>
              </a:rPr>
              <a:t>Dr. Shekhar Bhansali, Florida International University</a:t>
            </a:r>
          </a:p>
          <a:p>
            <a:pPr lvl="0" rtl="0" algn="ctr">
              <a:spcBef>
                <a:spcPts val="0"/>
              </a:spcBef>
              <a:buClr>
                <a:srgbClr val="3333CC"/>
              </a:buClr>
              <a:buSzPct val="25000"/>
              <a:buFont typeface="Arial"/>
              <a:buNone/>
            </a:pPr>
            <a:r>
              <a:rPr lang="en-US" sz="3500">
                <a:solidFill>
                  <a:srgbClr val="3333CC"/>
                </a:solidFill>
              </a:rPr>
              <a:t>           Mohsen Taheri, Florida International University</a:t>
            </a:r>
            <a:r>
              <a:rPr b="0" i="0" lang="en-US" sz="3500" u="none" cap="none" strike="noStrike">
                <a:solidFill>
                  <a:srgbClr val="3333CC"/>
                </a:solidFill>
                <a:latin typeface="Arial"/>
                <a:ea typeface="Arial"/>
                <a:cs typeface="Arial"/>
                <a:sym typeface="Arial"/>
              </a:rPr>
              <a:t> </a:t>
            </a:r>
          </a:p>
          <a:p>
            <a:pPr indent="457200" lvl="0" marL="3657600" marR="0" rtl="0" algn="l">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Instructor: </a:t>
            </a:r>
            <a:r>
              <a:rPr b="0" i="0" lang="en-US" sz="3500" u="none" cap="none" strike="noStrike">
                <a:solidFill>
                  <a:srgbClr val="3333CC"/>
                </a:solidFill>
                <a:latin typeface="Arial"/>
                <a:ea typeface="Arial"/>
                <a:cs typeface="Arial"/>
                <a:sym typeface="Arial"/>
              </a:rPr>
              <a:t>Masoud Sadjadi, Florida International University</a:t>
            </a:r>
          </a:p>
        </p:txBody>
      </p:sp>
      <p:sp>
        <p:nvSpPr>
          <p:cNvPr id="92" name="Shape 92"/>
          <p:cNvSpPr txBox="1"/>
          <p:nvPr/>
        </p:nvSpPr>
        <p:spPr>
          <a:xfrm>
            <a:off x="2881325" y="42206600"/>
            <a:ext cx="28578300" cy="1360500"/>
          </a:xfrm>
          <a:prstGeom prst="rect">
            <a:avLst/>
          </a:prstGeom>
          <a:noFill/>
          <a:ln>
            <a:noFill/>
          </a:ln>
        </p:spPr>
        <p:txBody>
          <a:bodyPr anchorCtr="0" anchor="t" bIns="49325" lIns="98650" rIns="98650" tIns="49325">
            <a:noAutofit/>
          </a:bodyPr>
          <a:lstStyle/>
          <a:p>
            <a:pPr indent="-493712" lvl="0" marL="493712" marR="0" rtl="0" algn="ctr">
              <a:lnSpc>
                <a:spcPct val="100000"/>
              </a:lnSpc>
              <a:spcBef>
                <a:spcPts val="0"/>
              </a:spcBef>
              <a:spcAft>
                <a:spcPts val="0"/>
              </a:spcAft>
              <a:buClr>
                <a:schemeClr val="dk1"/>
              </a:buClr>
              <a:buSzPct val="25000"/>
              <a:buFont typeface="Arial"/>
              <a:buNone/>
            </a:pPr>
            <a:r>
              <a:rPr b="1" i="0" lang="en-US" sz="3000" u="none" cap="none" strike="noStrike">
                <a:solidFill>
                  <a:schemeClr val="dk1"/>
                </a:solidFill>
                <a:latin typeface="Arial"/>
                <a:ea typeface="Arial"/>
                <a:cs typeface="Arial"/>
                <a:sym typeface="Arial"/>
              </a:rPr>
              <a:t>The material presented in this poster is based upon the work supported by </a:t>
            </a:r>
            <a:r>
              <a:rPr b="1" lang="en-US" sz="3000">
                <a:solidFill>
                  <a:schemeClr val="dk1"/>
                </a:solidFill>
              </a:rPr>
              <a:t>Dr. Shekhar Bhansali.</a:t>
            </a:r>
            <a:r>
              <a:rPr b="1" i="0" lang="en-US" sz="3000" u="none" cap="none" strike="noStrike">
                <a:solidFill>
                  <a:schemeClr val="dk1"/>
                </a:solidFill>
                <a:latin typeface="Arial"/>
                <a:ea typeface="Arial"/>
                <a:cs typeface="Arial"/>
                <a:sym typeface="Arial"/>
              </a:rPr>
              <a:t> I am thankful to the help that I received from my group members,</a:t>
            </a:r>
            <a:r>
              <a:rPr b="1" lang="en-US" sz="3000">
                <a:solidFill>
                  <a:schemeClr val="dk1"/>
                </a:solidFill>
              </a:rPr>
              <a:t> Vishal Chhatwani and Zhiyuan Shi.</a:t>
            </a:r>
          </a:p>
        </p:txBody>
      </p:sp>
      <p:sp>
        <p:nvSpPr>
          <p:cNvPr id="93" name="Shape 93"/>
          <p:cNvSpPr txBox="1"/>
          <p:nvPr/>
        </p:nvSpPr>
        <p:spPr>
          <a:xfrm>
            <a:off x="1969550" y="6816452"/>
            <a:ext cx="10412100" cy="54660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Problem</a:t>
            </a:r>
          </a:p>
          <a:p>
            <a:pPr lvl="0" rtl="0">
              <a:lnSpc>
                <a:spcPct val="115000"/>
              </a:lnSpc>
              <a:spcBef>
                <a:spcPts val="0"/>
              </a:spcBef>
              <a:buNone/>
            </a:pPr>
            <a:r>
              <a:rPr lang="en-US" sz="3000">
                <a:solidFill>
                  <a:schemeClr val="dk1"/>
                </a:solidFill>
              </a:rPr>
              <a:t>Biosensing App is a system which combines biosensor device, mobile application and cloud service together to detect, calibrate and analyze individual patient’s different kind of analyte such as blood pressure, heart rate or alcohol level for clinical purpose.</a:t>
            </a:r>
          </a:p>
          <a:p>
            <a:pPr indent="-419100" lvl="0" marL="457200" rtl="0">
              <a:lnSpc>
                <a:spcPct val="115000"/>
              </a:lnSpc>
              <a:spcBef>
                <a:spcPts val="0"/>
              </a:spcBef>
              <a:buClr>
                <a:schemeClr val="dk1"/>
              </a:buClr>
              <a:buSzPct val="100000"/>
              <a:buChar char="●"/>
            </a:pPr>
            <a:r>
              <a:rPr lang="en-US" sz="3000">
                <a:solidFill>
                  <a:schemeClr val="dk1"/>
                </a:solidFill>
              </a:rPr>
              <a:t>The patient’s status should be monitored continuously</a:t>
            </a:r>
          </a:p>
          <a:p>
            <a:pPr indent="-419100" lvl="0" marL="457200" rtl="0">
              <a:lnSpc>
                <a:spcPct val="115000"/>
              </a:lnSpc>
              <a:spcBef>
                <a:spcPts val="0"/>
              </a:spcBef>
              <a:buClr>
                <a:schemeClr val="dk1"/>
              </a:buClr>
              <a:buSzPct val="100000"/>
              <a:buChar char="●"/>
            </a:pPr>
            <a:r>
              <a:rPr lang="en-US" sz="3000">
                <a:solidFill>
                  <a:schemeClr val="dk1"/>
                </a:solidFill>
              </a:rPr>
              <a:t>Doctor wish to monitor the patient’s data remotely</a:t>
            </a:r>
          </a:p>
          <a:p>
            <a:pPr indent="-419100" lvl="0" marL="457200" rtl="0">
              <a:lnSpc>
                <a:spcPct val="115000"/>
              </a:lnSpc>
              <a:spcBef>
                <a:spcPts val="0"/>
              </a:spcBef>
              <a:buClr>
                <a:schemeClr val="dk1"/>
              </a:buClr>
              <a:buSzPct val="100000"/>
              <a:buChar char="●"/>
            </a:pPr>
            <a:r>
              <a:rPr lang="en-US" sz="3000">
                <a:solidFill>
                  <a:schemeClr val="dk1"/>
                </a:solidFill>
              </a:rPr>
              <a:t>Patient’s want to check his/her status automatically</a:t>
            </a:r>
          </a:p>
          <a:p>
            <a:pPr indent="-419100" lvl="0" marL="457200" rtl="0">
              <a:lnSpc>
                <a:spcPct val="115000"/>
              </a:lnSpc>
              <a:spcBef>
                <a:spcPts val="0"/>
              </a:spcBef>
              <a:buClr>
                <a:schemeClr val="dk1"/>
              </a:buClr>
              <a:buSzPct val="100000"/>
              <a:buChar char="●"/>
            </a:pPr>
            <a:r>
              <a:rPr lang="en-US" sz="3000">
                <a:solidFill>
                  <a:schemeClr val="dk1"/>
                </a:solidFill>
              </a:rPr>
              <a:t>Doctor want to analyze a patient’s data remotely</a:t>
            </a:r>
          </a:p>
          <a:p>
            <a:pPr lvl="0" marR="0" rtl="0" algn="l">
              <a:lnSpc>
                <a:spcPct val="100000"/>
              </a:lnSpc>
              <a:spcBef>
                <a:spcPts val="0"/>
              </a:spcBef>
              <a:spcAft>
                <a:spcPts val="0"/>
              </a:spcAft>
              <a:buNone/>
            </a:pPr>
            <a:r>
              <a:t/>
            </a:r>
            <a:endParaRPr/>
          </a:p>
        </p:txBody>
      </p:sp>
      <p:sp>
        <p:nvSpPr>
          <p:cNvPr id="94" name="Shape 94"/>
          <p:cNvSpPr txBox="1"/>
          <p:nvPr/>
        </p:nvSpPr>
        <p:spPr>
          <a:xfrm>
            <a:off x="15925800" y="446087"/>
            <a:ext cx="4724400" cy="1077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cap="none" strike="noStrik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b="0" l="0" r="0" t="0"/>
          <a:stretch/>
        </p:blipFill>
        <p:spPr>
          <a:xfrm>
            <a:off x="13182600" y="381000"/>
            <a:ext cx="2630400" cy="1219200"/>
          </a:xfrm>
          <a:prstGeom prst="rect">
            <a:avLst/>
          </a:prstGeom>
          <a:noFill/>
          <a:ln>
            <a:noFill/>
          </a:ln>
        </p:spPr>
      </p:pic>
      <p:sp>
        <p:nvSpPr>
          <p:cNvPr id="96" name="Shape 96"/>
          <p:cNvSpPr/>
          <p:nvPr/>
        </p:nvSpPr>
        <p:spPr>
          <a:xfrm>
            <a:off x="24576000" y="6527850"/>
            <a:ext cx="6905100" cy="122346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txBox="1"/>
          <p:nvPr/>
        </p:nvSpPr>
        <p:spPr>
          <a:xfrm>
            <a:off x="24994500" y="6799500"/>
            <a:ext cx="6117000" cy="111981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Requirements</a:t>
            </a:r>
          </a:p>
          <a:p>
            <a:pPr lvl="0" rtl="0">
              <a:lnSpc>
                <a:spcPct val="115000"/>
              </a:lnSpc>
              <a:spcBef>
                <a:spcPts val="0"/>
              </a:spcBef>
              <a:buClr>
                <a:schemeClr val="dk1"/>
              </a:buClr>
              <a:buSzPct val="36666"/>
              <a:buFont typeface="Arial"/>
              <a:buNone/>
            </a:pPr>
            <a:r>
              <a:rPr b="1" lang="en-US" sz="3000">
                <a:solidFill>
                  <a:schemeClr val="dk1"/>
                </a:solidFill>
              </a:rPr>
              <a:t>General</a:t>
            </a:r>
          </a:p>
          <a:p>
            <a:pPr indent="-419100" lvl="0" marL="457200" rtl="0">
              <a:lnSpc>
                <a:spcPct val="115000"/>
              </a:lnSpc>
              <a:spcBef>
                <a:spcPts val="0"/>
              </a:spcBef>
              <a:buClr>
                <a:schemeClr val="dk1"/>
              </a:buClr>
              <a:buSzPct val="100000"/>
              <a:buChar char="●"/>
            </a:pPr>
            <a:r>
              <a:rPr lang="en-US" sz="3000">
                <a:solidFill>
                  <a:schemeClr val="dk1"/>
                </a:solidFill>
              </a:rPr>
              <a:t>User Administration</a:t>
            </a:r>
          </a:p>
          <a:p>
            <a:pPr lvl="0" rtl="0">
              <a:lnSpc>
                <a:spcPct val="115000"/>
              </a:lnSpc>
              <a:spcBef>
                <a:spcPts val="0"/>
              </a:spcBef>
              <a:buClr>
                <a:schemeClr val="dk1"/>
              </a:buClr>
              <a:buSzPct val="36666"/>
              <a:buFont typeface="Arial"/>
              <a:buNone/>
            </a:pPr>
            <a:r>
              <a:rPr b="1" lang="en-US" sz="3000">
                <a:solidFill>
                  <a:schemeClr val="dk1"/>
                </a:solidFill>
              </a:rPr>
              <a:t>Mobile Application</a:t>
            </a:r>
          </a:p>
          <a:p>
            <a:pPr indent="-419100" lvl="0" marL="457200" rtl="0">
              <a:lnSpc>
                <a:spcPct val="115000"/>
              </a:lnSpc>
              <a:spcBef>
                <a:spcPts val="0"/>
              </a:spcBef>
              <a:buClr>
                <a:schemeClr val="dk1"/>
              </a:buClr>
              <a:buSzPct val="100000"/>
              <a:buChar char="●"/>
            </a:pPr>
            <a:r>
              <a:rPr lang="en-US" sz="3000">
                <a:solidFill>
                  <a:schemeClr val="dk1"/>
                </a:solidFill>
              </a:rPr>
              <a:t>Check a patient's data from mobile application</a:t>
            </a:r>
          </a:p>
          <a:p>
            <a:pPr indent="-419100" lvl="0" marL="457200" rtl="0">
              <a:lnSpc>
                <a:spcPct val="115000"/>
              </a:lnSpc>
              <a:spcBef>
                <a:spcPts val="0"/>
              </a:spcBef>
              <a:buClr>
                <a:schemeClr val="dk1"/>
              </a:buClr>
              <a:buSzPct val="100000"/>
              <a:buChar char="●"/>
            </a:pPr>
            <a:r>
              <a:rPr lang="en-US" sz="3000">
                <a:solidFill>
                  <a:schemeClr val="dk1"/>
                </a:solidFill>
              </a:rPr>
              <a:t>Check  a patient’s profile from mobile application</a:t>
            </a:r>
          </a:p>
          <a:p>
            <a:pPr indent="-419100" lvl="0" marL="457200" rtl="0">
              <a:lnSpc>
                <a:spcPct val="115000"/>
              </a:lnSpc>
              <a:spcBef>
                <a:spcPts val="0"/>
              </a:spcBef>
              <a:buClr>
                <a:schemeClr val="dk1"/>
              </a:buClr>
              <a:buSzPct val="100000"/>
              <a:buChar char="●"/>
            </a:pPr>
            <a:r>
              <a:rPr lang="en-US" sz="3000">
                <a:solidFill>
                  <a:schemeClr val="dk1"/>
                </a:solidFill>
              </a:rPr>
              <a:t>Manage biosensors on mobile device</a:t>
            </a:r>
          </a:p>
          <a:p>
            <a:pPr indent="-419100" lvl="0" marL="457200" rtl="0">
              <a:lnSpc>
                <a:spcPct val="115000"/>
              </a:lnSpc>
              <a:spcBef>
                <a:spcPts val="0"/>
              </a:spcBef>
              <a:buClr>
                <a:schemeClr val="dk1"/>
              </a:buClr>
              <a:buSzPct val="100000"/>
              <a:buChar char="●"/>
            </a:pPr>
            <a:r>
              <a:rPr lang="en-US" sz="3000">
                <a:solidFill>
                  <a:schemeClr val="dk1"/>
                </a:solidFill>
              </a:rPr>
              <a:t>Calibrate data on mobile device</a:t>
            </a:r>
          </a:p>
          <a:p>
            <a:pPr lvl="0" rtl="0">
              <a:lnSpc>
                <a:spcPct val="115000"/>
              </a:lnSpc>
              <a:spcBef>
                <a:spcPts val="0"/>
              </a:spcBef>
              <a:buClr>
                <a:schemeClr val="dk1"/>
              </a:buClr>
              <a:buSzPct val="36666"/>
              <a:buFont typeface="Arial"/>
              <a:buNone/>
            </a:pPr>
            <a:r>
              <a:rPr b="1" lang="en-US" sz="3000">
                <a:solidFill>
                  <a:schemeClr val="dk1"/>
                </a:solidFill>
              </a:rPr>
              <a:t>Cloud Service</a:t>
            </a:r>
          </a:p>
          <a:p>
            <a:pPr indent="-419100" lvl="0" marL="457200" rtl="0">
              <a:lnSpc>
                <a:spcPct val="115000"/>
              </a:lnSpc>
              <a:spcBef>
                <a:spcPts val="0"/>
              </a:spcBef>
              <a:buClr>
                <a:schemeClr val="dk1"/>
              </a:buClr>
              <a:buSzPct val="100000"/>
              <a:buChar char="●"/>
            </a:pPr>
            <a:r>
              <a:rPr lang="en-US" sz="3000">
                <a:solidFill>
                  <a:schemeClr val="dk1"/>
                </a:solidFill>
              </a:rPr>
              <a:t>Retrieve a patient’s data via cloud service</a:t>
            </a:r>
          </a:p>
          <a:p>
            <a:pPr indent="-419100" lvl="0" marL="457200" rtl="0">
              <a:lnSpc>
                <a:spcPct val="115000"/>
              </a:lnSpc>
              <a:spcBef>
                <a:spcPts val="0"/>
              </a:spcBef>
              <a:buClr>
                <a:schemeClr val="dk1"/>
              </a:buClr>
              <a:buSzPct val="100000"/>
              <a:buChar char="●"/>
            </a:pPr>
            <a:r>
              <a:rPr lang="en-US" sz="3000">
                <a:solidFill>
                  <a:schemeClr val="dk1"/>
                </a:solidFill>
              </a:rPr>
              <a:t>Monitor a patient’s data via cloud service</a:t>
            </a:r>
          </a:p>
          <a:p>
            <a:pPr indent="-419100" lvl="0" marL="457200" rtl="0">
              <a:lnSpc>
                <a:spcPct val="115000"/>
              </a:lnSpc>
              <a:spcBef>
                <a:spcPts val="0"/>
              </a:spcBef>
              <a:buClr>
                <a:schemeClr val="dk1"/>
              </a:buClr>
              <a:buSzPct val="100000"/>
              <a:buChar char="●"/>
            </a:pPr>
            <a:r>
              <a:rPr lang="en-US" sz="3000">
                <a:solidFill>
                  <a:schemeClr val="dk1"/>
                </a:solidFill>
              </a:rPr>
              <a:t>Analyze a patient’s data via cloud service</a:t>
            </a:r>
          </a:p>
          <a:p>
            <a:pPr indent="-419100" lvl="0" marL="457200" rtl="0">
              <a:lnSpc>
                <a:spcPct val="115000"/>
              </a:lnSpc>
              <a:spcBef>
                <a:spcPts val="0"/>
              </a:spcBef>
              <a:buClr>
                <a:schemeClr val="dk1"/>
              </a:buClr>
              <a:buSzPct val="100000"/>
              <a:buChar char="●"/>
            </a:pPr>
            <a:r>
              <a:rPr lang="en-US" sz="3000">
                <a:solidFill>
                  <a:schemeClr val="dk1"/>
                </a:solidFill>
              </a:rPr>
              <a:t>Export a patient’s data via cloud service</a:t>
            </a: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98" name="Shape 98"/>
          <p:cNvSpPr/>
          <p:nvPr/>
        </p:nvSpPr>
        <p:spPr>
          <a:xfrm>
            <a:off x="12987325" y="6527850"/>
            <a:ext cx="11401500" cy="122346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txBox="1"/>
          <p:nvPr/>
        </p:nvSpPr>
        <p:spPr>
          <a:xfrm>
            <a:off x="13448700" y="6715799"/>
            <a:ext cx="10412100" cy="50958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Current System</a:t>
            </a:r>
          </a:p>
          <a:p>
            <a:pPr lvl="0" rtl="0">
              <a:lnSpc>
                <a:spcPct val="115000"/>
              </a:lnSpc>
              <a:spcBef>
                <a:spcPts val="0"/>
              </a:spcBef>
              <a:buNone/>
            </a:pPr>
            <a:r>
              <a:rPr lang="en-US" sz="3000">
                <a:solidFill>
                  <a:schemeClr val="dk1"/>
                </a:solidFill>
              </a:rPr>
              <a:t>Currently, there is no such a system to fulfil the requirements. But there are distinct parts which could be used to build the system:</a:t>
            </a:r>
          </a:p>
          <a:p>
            <a:pPr indent="-419100" lvl="0" marL="457200" rtl="0">
              <a:lnSpc>
                <a:spcPct val="115000"/>
              </a:lnSpc>
              <a:spcBef>
                <a:spcPts val="0"/>
              </a:spcBef>
              <a:buClr>
                <a:schemeClr val="dk1"/>
              </a:buClr>
              <a:buSzPct val="100000"/>
              <a:buChar char="●"/>
            </a:pPr>
            <a:r>
              <a:rPr lang="en-US" sz="3000">
                <a:solidFill>
                  <a:schemeClr val="dk1"/>
                </a:solidFill>
              </a:rPr>
              <a:t>Biosensor with bluetooth module to detect the analyte and send the data</a:t>
            </a:r>
          </a:p>
          <a:p>
            <a:pPr indent="-419100" lvl="0" marL="457200" rtl="0">
              <a:lnSpc>
                <a:spcPct val="115000"/>
              </a:lnSpc>
              <a:spcBef>
                <a:spcPts val="0"/>
              </a:spcBef>
              <a:buClr>
                <a:schemeClr val="dk1"/>
              </a:buClr>
              <a:buSzPct val="100000"/>
              <a:buChar char="●"/>
            </a:pPr>
            <a:r>
              <a:rPr lang="en-US" sz="3000">
                <a:solidFill>
                  <a:schemeClr val="dk1"/>
                </a:solidFill>
              </a:rPr>
              <a:t>A manufacturer's mobile app to display the data collected from sensor tag </a:t>
            </a:r>
          </a:p>
          <a:p>
            <a:pPr lvl="0" marR="0" rtl="0" algn="l">
              <a:lnSpc>
                <a:spcPct val="100000"/>
              </a:lnSpc>
              <a:spcBef>
                <a:spcPts val="0"/>
              </a:spcBef>
              <a:spcAft>
                <a:spcPts val="0"/>
              </a:spcAft>
              <a:buNone/>
            </a:pPr>
            <a:r>
              <a:t/>
            </a:r>
            <a:endParaRPr/>
          </a:p>
        </p:txBody>
      </p:sp>
      <p:sp>
        <p:nvSpPr>
          <p:cNvPr id="100" name="Shape 100"/>
          <p:cNvSpPr/>
          <p:nvPr/>
        </p:nvSpPr>
        <p:spPr>
          <a:xfrm>
            <a:off x="1398650" y="12844425"/>
            <a:ext cx="11401500" cy="59181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txBox="1"/>
          <p:nvPr/>
        </p:nvSpPr>
        <p:spPr>
          <a:xfrm>
            <a:off x="1912400" y="13049902"/>
            <a:ext cx="10412100" cy="54660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Solution</a:t>
            </a: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indent="-419100" lvl="0" marL="457200" rtl="0">
              <a:lnSpc>
                <a:spcPct val="115000"/>
              </a:lnSpc>
              <a:spcBef>
                <a:spcPts val="0"/>
              </a:spcBef>
              <a:buClr>
                <a:schemeClr val="dk1"/>
              </a:buClr>
              <a:buSzPct val="100000"/>
              <a:buChar char="●"/>
            </a:pPr>
            <a:r>
              <a:rPr lang="en-US" sz="3000">
                <a:solidFill>
                  <a:schemeClr val="dk1"/>
                </a:solidFill>
              </a:rPr>
              <a:t>Build a service to communicate with biosensors</a:t>
            </a:r>
          </a:p>
          <a:p>
            <a:pPr indent="-419100" lvl="0" marL="457200" rtl="0">
              <a:lnSpc>
                <a:spcPct val="115000"/>
              </a:lnSpc>
              <a:spcBef>
                <a:spcPts val="0"/>
              </a:spcBef>
              <a:buClr>
                <a:schemeClr val="dk1"/>
              </a:buClr>
              <a:buSzPct val="100000"/>
              <a:buChar char="●"/>
            </a:pPr>
            <a:r>
              <a:rPr lang="en-US" sz="3000">
                <a:solidFill>
                  <a:schemeClr val="dk1"/>
                </a:solidFill>
              </a:rPr>
              <a:t>Develop a mobile application to display useful data</a:t>
            </a:r>
          </a:p>
          <a:p>
            <a:pPr indent="-419100" lvl="0" marL="457200" rtl="0">
              <a:lnSpc>
                <a:spcPct val="115000"/>
              </a:lnSpc>
              <a:spcBef>
                <a:spcPts val="0"/>
              </a:spcBef>
              <a:buClr>
                <a:schemeClr val="dk1"/>
              </a:buClr>
              <a:buSzPct val="100000"/>
              <a:buChar char="●"/>
            </a:pPr>
            <a:r>
              <a:rPr lang="en-US" sz="3000">
                <a:solidFill>
                  <a:schemeClr val="dk1"/>
                </a:solidFill>
              </a:rPr>
              <a:t>Develop and deploy a cloud service to retrieve, monitor and analyze data</a:t>
            </a:r>
          </a:p>
          <a:p>
            <a:pPr lvl="0" marR="0" rtl="0" algn="l">
              <a:lnSpc>
                <a:spcPct val="100000"/>
              </a:lnSpc>
              <a:spcBef>
                <a:spcPts val="0"/>
              </a:spcBef>
              <a:spcAft>
                <a:spcPts val="0"/>
              </a:spcAft>
              <a:buNone/>
            </a:pPr>
            <a:r>
              <a:t/>
            </a:r>
            <a:endParaRPr/>
          </a:p>
        </p:txBody>
      </p:sp>
      <p:pic>
        <p:nvPicPr>
          <p:cNvPr id="102" name="Shape 102"/>
          <p:cNvPicPr preferRelativeResize="0"/>
          <p:nvPr/>
        </p:nvPicPr>
        <p:blipFill>
          <a:blip r:embed="rId4">
            <a:alphaModFix/>
          </a:blip>
          <a:stretch>
            <a:fillRect/>
          </a:stretch>
        </p:blipFill>
        <p:spPr>
          <a:xfrm>
            <a:off x="13182600" y="11275200"/>
            <a:ext cx="3648154" cy="2739900"/>
          </a:xfrm>
          <a:prstGeom prst="rect">
            <a:avLst/>
          </a:prstGeom>
          <a:noFill/>
          <a:ln>
            <a:noFill/>
          </a:ln>
        </p:spPr>
      </p:pic>
      <p:pic>
        <p:nvPicPr>
          <p:cNvPr id="103" name="Shape 103"/>
          <p:cNvPicPr preferRelativeResize="0"/>
          <p:nvPr/>
        </p:nvPicPr>
        <p:blipFill>
          <a:blip r:embed="rId5">
            <a:alphaModFix/>
          </a:blip>
          <a:stretch>
            <a:fillRect/>
          </a:stretch>
        </p:blipFill>
        <p:spPr>
          <a:xfrm>
            <a:off x="17213200" y="12823838"/>
            <a:ext cx="6116919" cy="5918099"/>
          </a:xfrm>
          <a:prstGeom prst="rect">
            <a:avLst/>
          </a:prstGeom>
          <a:noFill/>
          <a:ln>
            <a:noFill/>
          </a:ln>
        </p:spPr>
      </p:pic>
      <p:pic>
        <p:nvPicPr>
          <p:cNvPr descr="unnamed.png" id="104" name="Shape 104"/>
          <p:cNvPicPr preferRelativeResize="0"/>
          <p:nvPr/>
        </p:nvPicPr>
        <p:blipFill>
          <a:blip r:embed="rId6">
            <a:alphaModFix/>
          </a:blip>
          <a:stretch>
            <a:fillRect/>
          </a:stretch>
        </p:blipFill>
        <p:spPr>
          <a:xfrm>
            <a:off x="1371600" y="2051837"/>
            <a:ext cx="6837210" cy="2144724"/>
          </a:xfrm>
          <a:prstGeom prst="rect">
            <a:avLst/>
          </a:prstGeom>
          <a:noFill/>
          <a:ln>
            <a:noFill/>
          </a:ln>
        </p:spPr>
      </p:pic>
      <p:sp>
        <p:nvSpPr>
          <p:cNvPr id="105" name="Shape 105"/>
          <p:cNvSpPr/>
          <p:nvPr/>
        </p:nvSpPr>
        <p:spPr>
          <a:xfrm>
            <a:off x="1398650" y="19068298"/>
            <a:ext cx="11401500" cy="111981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txBox="1"/>
          <p:nvPr/>
        </p:nvSpPr>
        <p:spPr>
          <a:xfrm>
            <a:off x="1912400" y="19294323"/>
            <a:ext cx="10412100" cy="85272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System Design</a:t>
            </a: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indent="0" lvl="0" marL="0" rtl="0">
              <a:lnSpc>
                <a:spcPct val="115000"/>
              </a:lnSpc>
              <a:spcBef>
                <a:spcPts val="0"/>
              </a:spcBef>
              <a:buNone/>
            </a:pPr>
            <a:r>
              <a:t/>
            </a:r>
            <a:endParaRPr b="1" sz="3000">
              <a:solidFill>
                <a:schemeClr val="dk1"/>
              </a:solidFill>
            </a:endParaRPr>
          </a:p>
          <a:p>
            <a:pPr indent="0" lvl="0" marL="0" rtl="0">
              <a:lnSpc>
                <a:spcPct val="115000"/>
              </a:lnSpc>
              <a:spcBef>
                <a:spcPts val="0"/>
              </a:spcBef>
              <a:buNone/>
            </a:pPr>
            <a:r>
              <a:t/>
            </a:r>
            <a:endParaRPr b="1" sz="3000">
              <a:solidFill>
                <a:schemeClr val="dk1"/>
              </a:solidFill>
            </a:endParaRPr>
          </a:p>
          <a:p>
            <a:pPr indent="0" lvl="0" marL="0" rtl="0">
              <a:lnSpc>
                <a:spcPct val="115000"/>
              </a:lnSpc>
              <a:spcBef>
                <a:spcPts val="0"/>
              </a:spcBef>
              <a:buNone/>
            </a:pPr>
            <a:r>
              <a:t/>
            </a:r>
            <a:endParaRPr b="1"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marR="0" rtl="0" algn="l">
              <a:lnSpc>
                <a:spcPct val="100000"/>
              </a:lnSpc>
              <a:spcBef>
                <a:spcPts val="0"/>
              </a:spcBef>
              <a:spcAft>
                <a:spcPts val="0"/>
              </a:spcAft>
              <a:buNone/>
            </a:pPr>
            <a:r>
              <a:t/>
            </a:r>
            <a:endParaRPr/>
          </a:p>
        </p:txBody>
      </p:sp>
      <p:pic>
        <p:nvPicPr>
          <p:cNvPr id="107" name="Shape 107"/>
          <p:cNvPicPr preferRelativeResize="0"/>
          <p:nvPr/>
        </p:nvPicPr>
        <p:blipFill>
          <a:blip r:embed="rId7">
            <a:alphaModFix/>
          </a:blip>
          <a:stretch>
            <a:fillRect/>
          </a:stretch>
        </p:blipFill>
        <p:spPr>
          <a:xfrm>
            <a:off x="7371800" y="20523272"/>
            <a:ext cx="4980000" cy="2844659"/>
          </a:xfrm>
          <a:prstGeom prst="rect">
            <a:avLst/>
          </a:prstGeom>
          <a:noFill/>
          <a:ln>
            <a:noFill/>
          </a:ln>
        </p:spPr>
      </p:pic>
      <p:sp>
        <p:nvSpPr>
          <p:cNvPr id="108" name="Shape 108"/>
          <p:cNvSpPr/>
          <p:nvPr/>
        </p:nvSpPr>
        <p:spPr>
          <a:xfrm>
            <a:off x="1398650" y="30679650"/>
            <a:ext cx="14527200" cy="103479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09" name="Shape 109"/>
          <p:cNvPicPr preferRelativeResize="0"/>
          <p:nvPr/>
        </p:nvPicPr>
        <p:blipFill>
          <a:blip r:embed="rId8">
            <a:alphaModFix/>
          </a:blip>
          <a:stretch>
            <a:fillRect/>
          </a:stretch>
        </p:blipFill>
        <p:spPr>
          <a:xfrm>
            <a:off x="1656800" y="23672725"/>
            <a:ext cx="5715000" cy="3562350"/>
          </a:xfrm>
          <a:prstGeom prst="rect">
            <a:avLst/>
          </a:prstGeom>
          <a:noFill/>
          <a:ln>
            <a:noFill/>
          </a:ln>
        </p:spPr>
      </p:pic>
      <p:sp>
        <p:nvSpPr>
          <p:cNvPr id="110" name="Shape 110"/>
          <p:cNvSpPr txBox="1"/>
          <p:nvPr/>
        </p:nvSpPr>
        <p:spPr>
          <a:xfrm>
            <a:off x="1932700" y="21640800"/>
            <a:ext cx="5715000" cy="1219200"/>
          </a:xfrm>
          <a:prstGeom prst="rect">
            <a:avLst/>
          </a:prstGeom>
          <a:noFill/>
          <a:ln>
            <a:noFill/>
          </a:ln>
        </p:spPr>
        <p:txBody>
          <a:bodyPr anchorCtr="0" anchor="t" bIns="49325" lIns="98650" rIns="98650" tIns="49325">
            <a:noAutofit/>
          </a:bodyPr>
          <a:lstStyle/>
          <a:p>
            <a:pPr indent="0" lvl="0" marL="0" rtl="0">
              <a:lnSpc>
                <a:spcPct val="115000"/>
              </a:lnSpc>
              <a:spcBef>
                <a:spcPts val="0"/>
              </a:spcBef>
              <a:buNone/>
            </a:pPr>
            <a:r>
              <a:rPr b="1" lang="en-US" sz="3000">
                <a:solidFill>
                  <a:schemeClr val="dk1"/>
                </a:solidFill>
              </a:rPr>
              <a:t>Mobile-Cloud Infrastructure</a:t>
            </a:r>
          </a:p>
          <a:p>
            <a:pPr indent="0" lvl="0" marL="0" rtl="0">
              <a:lnSpc>
                <a:spcPct val="115000"/>
              </a:lnSpc>
              <a:spcBef>
                <a:spcPts val="0"/>
              </a:spcBef>
              <a:buNone/>
            </a:pPr>
            <a:r>
              <a:t/>
            </a:r>
            <a:endParaRPr b="1" sz="3000">
              <a:solidFill>
                <a:schemeClr val="dk1"/>
              </a:solidFill>
            </a:endParaRPr>
          </a:p>
          <a:p>
            <a:pPr indent="0" lvl="0" marL="0" rtl="0">
              <a:lnSpc>
                <a:spcPct val="115000"/>
              </a:lnSpc>
              <a:spcBef>
                <a:spcPts val="0"/>
              </a:spcBef>
              <a:buNone/>
            </a:pPr>
            <a:r>
              <a:t/>
            </a:r>
            <a:endParaRPr b="1" sz="3000">
              <a:solidFill>
                <a:schemeClr val="dk1"/>
              </a:solidFill>
            </a:endParaRPr>
          </a:p>
          <a:p>
            <a:pPr indent="0" lvl="0" marL="0" rtl="0">
              <a:lnSpc>
                <a:spcPct val="115000"/>
              </a:lnSpc>
              <a:spcBef>
                <a:spcPts val="0"/>
              </a:spcBef>
              <a:buNone/>
            </a:pPr>
            <a:r>
              <a:t/>
            </a:r>
            <a:endParaRPr b="1" sz="3000">
              <a:solidFill>
                <a:schemeClr val="dk1"/>
              </a:solidFill>
            </a:endParaRPr>
          </a:p>
          <a:p>
            <a:pPr indent="0" lvl="0" marL="0" rtl="0">
              <a:lnSpc>
                <a:spcPct val="115000"/>
              </a:lnSpc>
              <a:spcBef>
                <a:spcPts val="0"/>
              </a:spcBef>
              <a:buNone/>
            </a:pPr>
            <a:r>
              <a:t/>
            </a:r>
            <a:endParaRPr b="1"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marR="0" rtl="0" algn="l">
              <a:lnSpc>
                <a:spcPct val="100000"/>
              </a:lnSpc>
              <a:spcBef>
                <a:spcPts val="0"/>
              </a:spcBef>
              <a:spcAft>
                <a:spcPts val="0"/>
              </a:spcAft>
              <a:buNone/>
            </a:pPr>
            <a:r>
              <a:t/>
            </a:r>
            <a:endParaRPr/>
          </a:p>
        </p:txBody>
      </p:sp>
      <p:sp>
        <p:nvSpPr>
          <p:cNvPr id="111" name="Shape 111"/>
          <p:cNvSpPr txBox="1"/>
          <p:nvPr/>
        </p:nvSpPr>
        <p:spPr>
          <a:xfrm>
            <a:off x="2585450" y="28199100"/>
            <a:ext cx="3857700" cy="1219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b="1" lang="en-US" sz="3000">
                <a:solidFill>
                  <a:schemeClr val="dk1"/>
                </a:solidFill>
              </a:rPr>
              <a:t>MVC for the mobile application</a:t>
            </a:r>
          </a:p>
        </p:txBody>
      </p:sp>
      <p:pic>
        <p:nvPicPr>
          <p:cNvPr id="112" name="Shape 112"/>
          <p:cNvPicPr preferRelativeResize="0"/>
          <p:nvPr/>
        </p:nvPicPr>
        <p:blipFill>
          <a:blip r:embed="rId9">
            <a:alphaModFix/>
          </a:blip>
          <a:stretch>
            <a:fillRect/>
          </a:stretch>
        </p:blipFill>
        <p:spPr>
          <a:xfrm>
            <a:off x="7118600" y="27550225"/>
            <a:ext cx="5486399" cy="2516956"/>
          </a:xfrm>
          <a:prstGeom prst="rect">
            <a:avLst/>
          </a:prstGeom>
          <a:noFill/>
          <a:ln>
            <a:noFill/>
          </a:ln>
        </p:spPr>
      </p:pic>
      <p:sp>
        <p:nvSpPr>
          <p:cNvPr id="113" name="Shape 113"/>
          <p:cNvSpPr/>
          <p:nvPr/>
        </p:nvSpPr>
        <p:spPr>
          <a:xfrm>
            <a:off x="12961400" y="19084400"/>
            <a:ext cx="11401500" cy="112662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txBox="1"/>
          <p:nvPr/>
        </p:nvSpPr>
        <p:spPr>
          <a:xfrm>
            <a:off x="7676600" y="24691900"/>
            <a:ext cx="4980000" cy="12192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US" sz="3000">
                <a:solidFill>
                  <a:schemeClr val="dk1"/>
                </a:solidFill>
              </a:rPr>
              <a:t>Subscriber/Publisher for wireless communication</a:t>
            </a:r>
          </a:p>
          <a:p>
            <a:pPr lvl="0" rtl="0">
              <a:spcBef>
                <a:spcPts val="0"/>
              </a:spcBef>
              <a:buNone/>
            </a:pPr>
            <a:r>
              <a:t/>
            </a:r>
            <a:endParaRPr/>
          </a:p>
        </p:txBody>
      </p:sp>
      <p:sp>
        <p:nvSpPr>
          <p:cNvPr id="115" name="Shape 115"/>
          <p:cNvSpPr txBox="1"/>
          <p:nvPr/>
        </p:nvSpPr>
        <p:spPr>
          <a:xfrm>
            <a:off x="13448700" y="19204348"/>
            <a:ext cx="10412100" cy="85272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Object</a:t>
            </a:r>
            <a:r>
              <a:rPr b="1" lang="en-US" sz="4100">
                <a:solidFill>
                  <a:srgbClr val="336699"/>
                </a:solidFill>
              </a:rPr>
              <a:t> Design</a:t>
            </a: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indent="0" lvl="0" marL="0" rtl="0">
              <a:lnSpc>
                <a:spcPct val="115000"/>
              </a:lnSpc>
              <a:spcBef>
                <a:spcPts val="0"/>
              </a:spcBef>
              <a:buNone/>
            </a:pPr>
            <a:r>
              <a:t/>
            </a:r>
            <a:endParaRPr b="1" sz="3000">
              <a:solidFill>
                <a:schemeClr val="dk1"/>
              </a:solidFill>
            </a:endParaRPr>
          </a:p>
          <a:p>
            <a:pPr indent="0" lvl="0" marL="0" rtl="0">
              <a:lnSpc>
                <a:spcPct val="115000"/>
              </a:lnSpc>
              <a:spcBef>
                <a:spcPts val="0"/>
              </a:spcBef>
              <a:buNone/>
            </a:pPr>
            <a:r>
              <a:t/>
            </a:r>
            <a:endParaRPr b="1" sz="3000">
              <a:solidFill>
                <a:schemeClr val="dk1"/>
              </a:solidFill>
            </a:endParaRPr>
          </a:p>
          <a:p>
            <a:pPr indent="0" lvl="0" marL="0" rtl="0">
              <a:lnSpc>
                <a:spcPct val="115000"/>
              </a:lnSpc>
              <a:spcBef>
                <a:spcPts val="0"/>
              </a:spcBef>
              <a:buNone/>
            </a:pPr>
            <a:r>
              <a:t/>
            </a:r>
            <a:endParaRPr b="1"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marR="0" rtl="0" algn="l">
              <a:lnSpc>
                <a:spcPct val="100000"/>
              </a:lnSpc>
              <a:spcBef>
                <a:spcPts val="0"/>
              </a:spcBef>
              <a:spcAft>
                <a:spcPts val="0"/>
              </a:spcAft>
              <a:buNone/>
            </a:pPr>
            <a:r>
              <a:t/>
            </a:r>
            <a:endParaRPr/>
          </a:p>
        </p:txBody>
      </p:sp>
      <p:pic>
        <p:nvPicPr>
          <p:cNvPr id="116" name="Shape 116"/>
          <p:cNvPicPr preferRelativeResize="0"/>
          <p:nvPr/>
        </p:nvPicPr>
        <p:blipFill>
          <a:blip r:embed="rId10">
            <a:alphaModFix/>
          </a:blip>
          <a:stretch>
            <a:fillRect/>
          </a:stretch>
        </p:blipFill>
        <p:spPr>
          <a:xfrm>
            <a:off x="13382899" y="20305600"/>
            <a:ext cx="6116924" cy="6203773"/>
          </a:xfrm>
          <a:prstGeom prst="rect">
            <a:avLst/>
          </a:prstGeom>
          <a:noFill/>
          <a:ln>
            <a:noFill/>
          </a:ln>
        </p:spPr>
      </p:pic>
      <p:sp>
        <p:nvSpPr>
          <p:cNvPr id="117" name="Shape 117"/>
          <p:cNvSpPr txBox="1"/>
          <p:nvPr/>
        </p:nvSpPr>
        <p:spPr>
          <a:xfrm>
            <a:off x="5919050" y="31029362"/>
            <a:ext cx="5486400" cy="7317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Verification</a:t>
            </a:r>
          </a:p>
        </p:txBody>
      </p:sp>
      <p:pic>
        <p:nvPicPr>
          <p:cNvPr id="118" name="Shape 118"/>
          <p:cNvPicPr preferRelativeResize="0"/>
          <p:nvPr/>
        </p:nvPicPr>
        <p:blipFill>
          <a:blip r:embed="rId11">
            <a:alphaModFix/>
          </a:blip>
          <a:stretch>
            <a:fillRect/>
          </a:stretch>
        </p:blipFill>
        <p:spPr>
          <a:xfrm>
            <a:off x="19697100" y="21464162"/>
            <a:ext cx="4341675" cy="3706069"/>
          </a:xfrm>
          <a:prstGeom prst="rect">
            <a:avLst/>
          </a:prstGeom>
          <a:noFill/>
          <a:ln>
            <a:noFill/>
          </a:ln>
        </p:spPr>
      </p:pic>
      <p:pic>
        <p:nvPicPr>
          <p:cNvPr id="119" name="Shape 119"/>
          <p:cNvPicPr preferRelativeResize="0"/>
          <p:nvPr/>
        </p:nvPicPr>
        <p:blipFill>
          <a:blip r:embed="rId12">
            <a:alphaModFix/>
          </a:blip>
          <a:stretch>
            <a:fillRect/>
          </a:stretch>
        </p:blipFill>
        <p:spPr>
          <a:xfrm>
            <a:off x="15576553" y="26634637"/>
            <a:ext cx="6494624" cy="3562350"/>
          </a:xfrm>
          <a:prstGeom prst="rect">
            <a:avLst/>
          </a:prstGeom>
          <a:noFill/>
          <a:ln>
            <a:noFill/>
          </a:ln>
        </p:spPr>
      </p:pic>
      <p:sp>
        <p:nvSpPr>
          <p:cNvPr id="120" name="Shape 120"/>
          <p:cNvSpPr/>
          <p:nvPr/>
        </p:nvSpPr>
        <p:spPr>
          <a:xfrm>
            <a:off x="24557487" y="19110450"/>
            <a:ext cx="6905100" cy="112662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txBox="1"/>
          <p:nvPr/>
        </p:nvSpPr>
        <p:spPr>
          <a:xfrm>
            <a:off x="25323225" y="19280550"/>
            <a:ext cx="5486400" cy="85272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Implementation</a:t>
            </a: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indent="0" lvl="0" marL="0" rtl="0">
              <a:lnSpc>
                <a:spcPct val="115000"/>
              </a:lnSpc>
              <a:spcBef>
                <a:spcPts val="0"/>
              </a:spcBef>
              <a:buNone/>
            </a:pPr>
            <a:r>
              <a:t/>
            </a:r>
            <a:endParaRPr b="1" sz="3000">
              <a:solidFill>
                <a:schemeClr val="dk1"/>
              </a:solidFill>
            </a:endParaRPr>
          </a:p>
          <a:p>
            <a:pPr indent="0" lvl="0" marL="0" rtl="0">
              <a:lnSpc>
                <a:spcPct val="115000"/>
              </a:lnSpc>
              <a:spcBef>
                <a:spcPts val="0"/>
              </a:spcBef>
              <a:buNone/>
            </a:pPr>
            <a:r>
              <a:t/>
            </a:r>
            <a:endParaRPr b="1" sz="3000">
              <a:solidFill>
                <a:schemeClr val="dk1"/>
              </a:solidFill>
            </a:endParaRPr>
          </a:p>
          <a:p>
            <a:pPr indent="0" lvl="0" marL="0" rtl="0">
              <a:lnSpc>
                <a:spcPct val="115000"/>
              </a:lnSpc>
              <a:spcBef>
                <a:spcPts val="0"/>
              </a:spcBef>
              <a:buNone/>
            </a:pPr>
            <a:r>
              <a:t/>
            </a:r>
            <a:endParaRPr b="1"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marR="0" rtl="0" algn="l">
              <a:lnSpc>
                <a:spcPct val="100000"/>
              </a:lnSpc>
              <a:spcBef>
                <a:spcPts val="0"/>
              </a:spcBef>
              <a:spcAft>
                <a:spcPts val="0"/>
              </a:spcAft>
              <a:buNone/>
            </a:pPr>
            <a:r>
              <a:t/>
            </a:r>
            <a:endParaRPr/>
          </a:p>
        </p:txBody>
      </p:sp>
      <p:pic>
        <p:nvPicPr>
          <p:cNvPr id="122" name="Shape 122"/>
          <p:cNvPicPr preferRelativeResize="0"/>
          <p:nvPr/>
        </p:nvPicPr>
        <p:blipFill>
          <a:blip r:embed="rId13">
            <a:alphaModFix/>
          </a:blip>
          <a:stretch>
            <a:fillRect/>
          </a:stretch>
        </p:blipFill>
        <p:spPr>
          <a:xfrm>
            <a:off x="25235026" y="20565898"/>
            <a:ext cx="5486400" cy="1770222"/>
          </a:xfrm>
          <a:prstGeom prst="rect">
            <a:avLst/>
          </a:prstGeom>
          <a:noFill/>
          <a:ln>
            <a:noFill/>
          </a:ln>
        </p:spPr>
      </p:pic>
      <p:pic>
        <p:nvPicPr>
          <p:cNvPr id="123" name="Shape 123"/>
          <p:cNvPicPr preferRelativeResize="0"/>
          <p:nvPr/>
        </p:nvPicPr>
        <p:blipFill>
          <a:blip r:embed="rId14">
            <a:alphaModFix/>
          </a:blip>
          <a:stretch>
            <a:fillRect/>
          </a:stretch>
        </p:blipFill>
        <p:spPr>
          <a:xfrm>
            <a:off x="25235024" y="23016337"/>
            <a:ext cx="2630400" cy="1360418"/>
          </a:xfrm>
          <a:prstGeom prst="rect">
            <a:avLst/>
          </a:prstGeom>
          <a:noFill/>
          <a:ln>
            <a:noFill/>
          </a:ln>
        </p:spPr>
      </p:pic>
      <p:pic>
        <p:nvPicPr>
          <p:cNvPr id="124" name="Shape 124"/>
          <p:cNvPicPr preferRelativeResize="0"/>
          <p:nvPr/>
        </p:nvPicPr>
        <p:blipFill>
          <a:blip r:embed="rId15">
            <a:alphaModFix/>
          </a:blip>
          <a:stretch>
            <a:fillRect/>
          </a:stretch>
        </p:blipFill>
        <p:spPr>
          <a:xfrm>
            <a:off x="28415051" y="22965675"/>
            <a:ext cx="2452373" cy="4574200"/>
          </a:xfrm>
          <a:prstGeom prst="rect">
            <a:avLst/>
          </a:prstGeom>
          <a:noFill/>
          <a:ln>
            <a:noFill/>
          </a:ln>
        </p:spPr>
      </p:pic>
      <p:pic>
        <p:nvPicPr>
          <p:cNvPr id="125" name="Shape 125"/>
          <p:cNvPicPr preferRelativeResize="0"/>
          <p:nvPr/>
        </p:nvPicPr>
        <p:blipFill>
          <a:blip r:embed="rId16">
            <a:alphaModFix/>
          </a:blip>
          <a:stretch>
            <a:fillRect/>
          </a:stretch>
        </p:blipFill>
        <p:spPr>
          <a:xfrm>
            <a:off x="25247024" y="25056974"/>
            <a:ext cx="2630399" cy="2630399"/>
          </a:xfrm>
          <a:prstGeom prst="rect">
            <a:avLst/>
          </a:prstGeom>
          <a:noFill/>
          <a:ln>
            <a:noFill/>
          </a:ln>
        </p:spPr>
      </p:pic>
      <p:pic>
        <p:nvPicPr>
          <p:cNvPr id="126" name="Shape 126"/>
          <p:cNvPicPr preferRelativeResize="0"/>
          <p:nvPr/>
        </p:nvPicPr>
        <p:blipFill>
          <a:blip r:embed="rId17">
            <a:alphaModFix/>
          </a:blip>
          <a:stretch>
            <a:fillRect/>
          </a:stretch>
        </p:blipFill>
        <p:spPr>
          <a:xfrm>
            <a:off x="28500437" y="28017025"/>
            <a:ext cx="2281595" cy="2144699"/>
          </a:xfrm>
          <a:prstGeom prst="rect">
            <a:avLst/>
          </a:prstGeom>
          <a:noFill/>
          <a:ln>
            <a:noFill/>
          </a:ln>
        </p:spPr>
      </p:pic>
      <p:pic>
        <p:nvPicPr>
          <p:cNvPr id="127" name="Shape 127"/>
          <p:cNvPicPr preferRelativeResize="0"/>
          <p:nvPr/>
        </p:nvPicPr>
        <p:blipFill>
          <a:blip r:embed="rId18">
            <a:alphaModFix/>
          </a:blip>
          <a:stretch>
            <a:fillRect/>
          </a:stretch>
        </p:blipFill>
        <p:spPr>
          <a:xfrm>
            <a:off x="25486312" y="27872387"/>
            <a:ext cx="2281574" cy="2281574"/>
          </a:xfrm>
          <a:prstGeom prst="rect">
            <a:avLst/>
          </a:prstGeom>
          <a:noFill/>
          <a:ln>
            <a:noFill/>
          </a:ln>
        </p:spPr>
      </p:pic>
      <p:sp>
        <p:nvSpPr>
          <p:cNvPr id="128" name="Shape 128"/>
          <p:cNvSpPr/>
          <p:nvPr/>
        </p:nvSpPr>
        <p:spPr>
          <a:xfrm>
            <a:off x="16111600" y="30705625"/>
            <a:ext cx="15351000" cy="62037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29" name="Shape 129"/>
          <p:cNvPicPr preferRelativeResize="0"/>
          <p:nvPr/>
        </p:nvPicPr>
        <p:blipFill>
          <a:blip r:embed="rId19">
            <a:alphaModFix/>
          </a:blip>
          <a:stretch>
            <a:fillRect/>
          </a:stretch>
        </p:blipFill>
        <p:spPr>
          <a:xfrm>
            <a:off x="16425050" y="32137560"/>
            <a:ext cx="7980049" cy="4753851"/>
          </a:xfrm>
          <a:prstGeom prst="rect">
            <a:avLst/>
          </a:prstGeom>
          <a:noFill/>
          <a:ln>
            <a:noFill/>
          </a:ln>
        </p:spPr>
      </p:pic>
      <p:pic>
        <p:nvPicPr>
          <p:cNvPr id="130" name="Shape 130"/>
          <p:cNvPicPr preferRelativeResize="0"/>
          <p:nvPr/>
        </p:nvPicPr>
        <p:blipFill>
          <a:blip r:embed="rId20">
            <a:alphaModFix/>
          </a:blip>
          <a:stretch>
            <a:fillRect/>
          </a:stretch>
        </p:blipFill>
        <p:spPr>
          <a:xfrm>
            <a:off x="24343575" y="30747876"/>
            <a:ext cx="7192098" cy="5095799"/>
          </a:xfrm>
          <a:prstGeom prst="rect">
            <a:avLst/>
          </a:prstGeom>
          <a:noFill/>
          <a:ln>
            <a:noFill/>
          </a:ln>
        </p:spPr>
      </p:pic>
      <p:pic>
        <p:nvPicPr>
          <p:cNvPr descr="homepage.jpg" id="131" name="Shape 131"/>
          <p:cNvPicPr preferRelativeResize="0"/>
          <p:nvPr/>
        </p:nvPicPr>
        <p:blipFill>
          <a:blip r:embed="rId21">
            <a:alphaModFix/>
          </a:blip>
          <a:stretch>
            <a:fillRect/>
          </a:stretch>
        </p:blipFill>
        <p:spPr>
          <a:xfrm>
            <a:off x="22675428" y="30824080"/>
            <a:ext cx="2281575" cy="4058161"/>
          </a:xfrm>
          <a:prstGeom prst="rect">
            <a:avLst/>
          </a:prstGeom>
          <a:noFill/>
          <a:ln>
            <a:noFill/>
          </a:ln>
        </p:spPr>
      </p:pic>
      <p:pic>
        <p:nvPicPr>
          <p:cNvPr id="132" name="Shape 132"/>
          <p:cNvPicPr preferRelativeResize="0"/>
          <p:nvPr/>
        </p:nvPicPr>
        <p:blipFill>
          <a:blip r:embed="rId22">
            <a:alphaModFix/>
          </a:blip>
          <a:stretch>
            <a:fillRect/>
          </a:stretch>
        </p:blipFill>
        <p:spPr>
          <a:xfrm>
            <a:off x="25445225" y="33821374"/>
            <a:ext cx="4724400" cy="1660454"/>
          </a:xfrm>
          <a:prstGeom prst="rect">
            <a:avLst/>
          </a:prstGeom>
          <a:noFill/>
          <a:ln>
            <a:noFill/>
          </a:ln>
        </p:spPr>
      </p:pic>
      <p:sp>
        <p:nvSpPr>
          <p:cNvPr id="133" name="Shape 133"/>
          <p:cNvSpPr txBox="1"/>
          <p:nvPr/>
        </p:nvSpPr>
        <p:spPr>
          <a:xfrm>
            <a:off x="17112825" y="31205937"/>
            <a:ext cx="5486400" cy="7317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Screenshots</a:t>
            </a:r>
          </a:p>
        </p:txBody>
      </p:sp>
      <p:sp>
        <p:nvSpPr>
          <p:cNvPr id="134" name="Shape 134"/>
          <p:cNvSpPr/>
          <p:nvPr/>
        </p:nvSpPr>
        <p:spPr>
          <a:xfrm>
            <a:off x="16120250" y="37009850"/>
            <a:ext cx="15351000" cy="4114800"/>
          </a:xfrm>
          <a:prstGeom prst="roundRect">
            <a:avLst>
              <a:gd fmla="val 4345"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txBox="1"/>
          <p:nvPr/>
        </p:nvSpPr>
        <p:spPr>
          <a:xfrm>
            <a:off x="16425050" y="37085950"/>
            <a:ext cx="14686500" cy="37059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Summary</a:t>
            </a:r>
          </a:p>
          <a:p>
            <a:pPr lvl="0" rtl="0">
              <a:lnSpc>
                <a:spcPct val="115000"/>
              </a:lnSpc>
              <a:spcBef>
                <a:spcPts val="0"/>
              </a:spcBef>
              <a:buNone/>
            </a:pPr>
            <a:r>
              <a:t/>
            </a:r>
            <a:endParaRPr b="1" sz="3000">
              <a:solidFill>
                <a:schemeClr val="dk1"/>
              </a:solidFill>
            </a:endParaRPr>
          </a:p>
          <a:p>
            <a:pPr indent="-419100" lvl="0" marL="457200" rtl="0">
              <a:lnSpc>
                <a:spcPct val="115000"/>
              </a:lnSpc>
              <a:spcBef>
                <a:spcPts val="0"/>
              </a:spcBef>
              <a:buClr>
                <a:schemeClr val="dk1"/>
              </a:buClr>
              <a:buSzPct val="100000"/>
              <a:buChar char="●"/>
            </a:pPr>
            <a:r>
              <a:rPr b="1" lang="en-US" sz="3000">
                <a:solidFill>
                  <a:schemeClr val="dk1"/>
                </a:solidFill>
              </a:rPr>
              <a:t>Communication with product owner on system requirements</a:t>
            </a:r>
          </a:p>
          <a:p>
            <a:pPr indent="-419100" lvl="0" marL="457200" rtl="0">
              <a:lnSpc>
                <a:spcPct val="115000"/>
              </a:lnSpc>
              <a:spcBef>
                <a:spcPts val="0"/>
              </a:spcBef>
              <a:buClr>
                <a:schemeClr val="dk1"/>
              </a:buClr>
              <a:buSzPct val="100000"/>
              <a:buChar char="●"/>
            </a:pPr>
            <a:r>
              <a:rPr b="1" lang="en-US" sz="3000">
                <a:solidFill>
                  <a:schemeClr val="dk1"/>
                </a:solidFill>
              </a:rPr>
              <a:t>Infrastructure of the entire system</a:t>
            </a:r>
          </a:p>
          <a:p>
            <a:pPr indent="-419100" lvl="0" marL="457200" rtl="0">
              <a:lnSpc>
                <a:spcPct val="115000"/>
              </a:lnSpc>
              <a:spcBef>
                <a:spcPts val="0"/>
              </a:spcBef>
              <a:buClr>
                <a:schemeClr val="dk1"/>
              </a:buClr>
              <a:buSzPct val="100000"/>
              <a:buChar char="●"/>
            </a:pPr>
            <a:r>
              <a:rPr b="1" lang="en-US" sz="3000">
                <a:solidFill>
                  <a:schemeClr val="dk1"/>
                </a:solidFill>
              </a:rPr>
              <a:t>Implementation of the cloud service</a:t>
            </a:r>
          </a:p>
          <a:p>
            <a:pPr indent="-419100" lvl="0" marL="457200" rtl="0">
              <a:lnSpc>
                <a:spcPct val="115000"/>
              </a:lnSpc>
              <a:spcBef>
                <a:spcPts val="0"/>
              </a:spcBef>
              <a:buClr>
                <a:schemeClr val="dk1"/>
              </a:buClr>
              <a:buSzPct val="100000"/>
              <a:buChar char="●"/>
            </a:pPr>
            <a:r>
              <a:rPr b="1" lang="en-US" sz="3000">
                <a:solidFill>
                  <a:schemeClr val="dk1"/>
                </a:solidFill>
              </a:rPr>
              <a:t>Management of the development progress</a:t>
            </a:r>
          </a:p>
        </p:txBody>
      </p:sp>
      <p:pic>
        <p:nvPicPr>
          <p:cNvPr id="136" name="Shape 136"/>
          <p:cNvPicPr preferRelativeResize="0"/>
          <p:nvPr/>
        </p:nvPicPr>
        <p:blipFill>
          <a:blip r:embed="rId23">
            <a:alphaModFix/>
          </a:blip>
          <a:stretch>
            <a:fillRect/>
          </a:stretch>
        </p:blipFill>
        <p:spPr>
          <a:xfrm>
            <a:off x="1474850" y="41440799"/>
            <a:ext cx="1345405" cy="2144700"/>
          </a:xfrm>
          <a:prstGeom prst="rect">
            <a:avLst/>
          </a:prstGeom>
          <a:noFill/>
          <a:ln>
            <a:noFill/>
          </a:ln>
        </p:spPr>
      </p:pic>
      <p:sp>
        <p:nvSpPr>
          <p:cNvPr id="137" name="Shape 137"/>
          <p:cNvSpPr txBox="1"/>
          <p:nvPr/>
        </p:nvSpPr>
        <p:spPr>
          <a:xfrm>
            <a:off x="3028225" y="41365512"/>
            <a:ext cx="5486400" cy="7317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Acknowledgement</a:t>
            </a:r>
          </a:p>
        </p:txBody>
      </p:sp>
      <p:pic>
        <p:nvPicPr>
          <p:cNvPr id="138" name="Shape 138"/>
          <p:cNvPicPr preferRelativeResize="0"/>
          <p:nvPr/>
        </p:nvPicPr>
        <p:blipFill>
          <a:blip r:embed="rId24">
            <a:alphaModFix/>
          </a:blip>
          <a:stretch>
            <a:fillRect/>
          </a:stretch>
        </p:blipFill>
        <p:spPr>
          <a:xfrm>
            <a:off x="1428200" y="31771424"/>
            <a:ext cx="7358414" cy="5095799"/>
          </a:xfrm>
          <a:prstGeom prst="rect">
            <a:avLst/>
          </a:prstGeom>
          <a:noFill/>
          <a:ln>
            <a:noFill/>
          </a:ln>
        </p:spPr>
      </p:pic>
      <p:pic>
        <p:nvPicPr>
          <p:cNvPr id="139" name="Shape 139"/>
          <p:cNvPicPr preferRelativeResize="0"/>
          <p:nvPr/>
        </p:nvPicPr>
        <p:blipFill>
          <a:blip r:embed="rId25">
            <a:alphaModFix/>
          </a:blip>
          <a:stretch>
            <a:fillRect/>
          </a:stretch>
        </p:blipFill>
        <p:spPr>
          <a:xfrm>
            <a:off x="8620300" y="35833087"/>
            <a:ext cx="7192100" cy="4980625"/>
          </a:xfrm>
          <a:prstGeom prst="rect">
            <a:avLst/>
          </a:prstGeom>
          <a:noFill/>
          <a:ln>
            <a:noFill/>
          </a:ln>
        </p:spPr>
      </p:pic>
      <p:pic>
        <p:nvPicPr>
          <p:cNvPr id="140" name="Shape 140"/>
          <p:cNvPicPr preferRelativeResize="0"/>
          <p:nvPr/>
        </p:nvPicPr>
        <p:blipFill>
          <a:blip r:embed="rId26">
            <a:alphaModFix/>
          </a:blip>
          <a:stretch>
            <a:fillRect/>
          </a:stretch>
        </p:blipFill>
        <p:spPr>
          <a:xfrm>
            <a:off x="25788623" y="1598725"/>
            <a:ext cx="5486400" cy="2062893"/>
          </a:xfrm>
          <a:prstGeom prst="rect">
            <a:avLst/>
          </a:prstGeom>
          <a:noFill/>
          <a:ln>
            <a:noFill/>
          </a:ln>
        </p:spPr>
      </p:pic>
      <p:pic>
        <p:nvPicPr>
          <p:cNvPr id="141" name="Shape 141"/>
          <p:cNvPicPr preferRelativeResize="0"/>
          <p:nvPr/>
        </p:nvPicPr>
        <p:blipFill>
          <a:blip r:embed="rId27">
            <a:alphaModFix/>
          </a:blip>
          <a:stretch>
            <a:fillRect/>
          </a:stretch>
        </p:blipFill>
        <p:spPr>
          <a:xfrm>
            <a:off x="25788627" y="4149400"/>
            <a:ext cx="5486400" cy="1287550"/>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