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5" name="Shape 24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1" name="Shape 26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9" name="Shape 2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1" name="Shape 18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5" name="Shape 19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8" name="Shape 20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0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0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jpg"/><Relationship Id="rId5" Type="http://schemas.openxmlformats.org/officeDocument/2006/relationships/image" Target="../media/image10.png"/><Relationship Id="rId6" Type="http://schemas.openxmlformats.org/officeDocument/2006/relationships/image" Target="../media/image09.jp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7392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BioSensing Ver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lang="en-US" sz="2500"/>
              <a:t>  </a:t>
            </a:r>
            <a:r>
              <a:rPr b="0" i="0" lang="en-US" sz="2500" u="none" cap="none" strike="noStrike">
                <a:solidFill>
                  <a:srgbClr val="001D4D"/>
                </a:solidFill>
                <a:latin typeface="Trebuchet MS"/>
                <a:ea typeface="Trebuchet MS"/>
                <a:cs typeface="Trebuchet MS"/>
                <a:sym typeface="Trebuchet MS"/>
              </a:rPr>
              <a:t>Team Member(s):  </a:t>
            </a:r>
            <a:r>
              <a:rPr lang="en-US" sz="2500"/>
              <a:t>Vishal Chhatwani</a:t>
            </a:r>
          </a:p>
          <a:p>
            <a:pPr indent="0" lvl="0" marL="0" marR="0" rtl="0" algn="ctr">
              <a:spcBef>
                <a:spcPts val="0"/>
              </a:spcBef>
              <a:spcAft>
                <a:spcPts val="0"/>
              </a:spcAft>
              <a:buSzPct val="25000"/>
              <a:buNone/>
            </a:pPr>
            <a:r>
              <a:rPr lang="en-US" sz="2500"/>
              <a:t> 				   Zhiyuan Shi</a:t>
            </a:r>
          </a:p>
          <a:p>
            <a:pPr indent="457200" lvl="0" marL="457200" marR="0" rtl="0" algn="ctr">
              <a:spcBef>
                <a:spcPts val="0"/>
              </a:spcBef>
              <a:spcAft>
                <a:spcPts val="0"/>
              </a:spcAft>
              <a:buSzPct val="25000"/>
              <a:buNone/>
            </a:pPr>
            <a:r>
              <a:rPr lang="en-US" sz="2500"/>
              <a:t> 	    Xin Zhao</a:t>
            </a:r>
          </a:p>
          <a:p>
            <a:pPr indent="0" lvl="0" marL="1828800" marR="0" rtl="0" algn="l">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Product Owner(s): </a:t>
            </a:r>
            <a:r>
              <a:rPr lang="en-US" sz="2500"/>
              <a:t>Dr. Shekhar Bhansali</a:t>
            </a:r>
          </a:p>
          <a:p>
            <a:pPr indent="457200" lvl="0" marL="1371600" marR="0" rtl="0" algn="l">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p>
          <a:p>
            <a:pPr indent="457200" lvl="0" marL="1371600" marR="0" rtl="0" algn="l">
              <a:spcBef>
                <a:spcPts val="0"/>
              </a:spcBef>
              <a:spcAft>
                <a:spcPts val="0"/>
              </a:spcAft>
              <a:buSzPct val="25000"/>
              <a:buNone/>
            </a:pP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      		</a:t>
            </a:r>
            <a:r>
              <a:rPr lang="en-US" sz="1800"/>
              <a:t>   </a:t>
            </a: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&lt;Fall 2016&gt;</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779475" y="164600"/>
            <a:ext cx="7583400" cy="18105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User Story #127 Display data on the app</a:t>
            </a:r>
          </a:p>
          <a:p>
            <a:pPr indent="0" lvl="0" marL="0" marR="0" rtl="0" algn="l">
              <a:spcBef>
                <a:spcPts val="0"/>
              </a:spcBef>
              <a:spcAft>
                <a:spcPts val="0"/>
              </a:spcAft>
              <a:buSzPct val="25000"/>
              <a:buNone/>
            </a:pPr>
            <a:r>
              <a:t/>
            </a:r>
            <a:endParaRPr/>
          </a:p>
        </p:txBody>
      </p:sp>
      <p:sp>
        <p:nvSpPr>
          <p:cNvPr id="218" name="Shape 21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81000" lvl="0" marL="558800" marR="0" rtl="0" algn="l">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As a user, I want to open the app and detect my sensor device</a:t>
            </a:r>
          </a:p>
          <a:p>
            <a:pPr indent="-381000" lvl="0" marL="558800" marR="0" rtl="0" algn="l">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Then I would like to connect to my sensor device.</a:t>
            </a:r>
          </a:p>
          <a:p>
            <a:pPr indent="-381000" lvl="0" marL="558800" marR="0" rtl="0" algn="l">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After that it should get the data from sensor and show me on the app.</a:t>
            </a:r>
          </a:p>
          <a:p>
            <a:pPr indent="0" lvl="0" marL="0" marR="0" rtl="0" algn="l">
              <a:spcBef>
                <a:spcPts val="200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779475" y="381000"/>
            <a:ext cx="7583400" cy="1758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User Story #172  List all the patients</a:t>
            </a:r>
          </a:p>
          <a:p>
            <a:pPr indent="0" lvl="0" marL="0" marR="0" rtl="0" algn="l">
              <a:spcBef>
                <a:spcPts val="0"/>
              </a:spcBef>
              <a:spcAft>
                <a:spcPts val="0"/>
              </a:spcAft>
              <a:buSzPct val="25000"/>
              <a:buNone/>
            </a:pPr>
            <a:r>
              <a:t/>
            </a:r>
            <a:endParaRPr/>
          </a:p>
        </p:txBody>
      </p:sp>
      <p:sp>
        <p:nvSpPr>
          <p:cNvPr id="225" name="Shape 225"/>
          <p:cNvSpPr txBox="1"/>
          <p:nvPr>
            <p:ph idx="1" type="body"/>
          </p:nvPr>
        </p:nvSpPr>
        <p:spPr>
          <a:xfrm>
            <a:off x="779475" y="2322575"/>
            <a:ext cx="7583400" cy="3714600"/>
          </a:xfrm>
          <a:prstGeom prst="rect">
            <a:avLst/>
          </a:prstGeom>
          <a:noFill/>
          <a:ln>
            <a:noFill/>
          </a:ln>
        </p:spPr>
        <p:txBody>
          <a:bodyPr anchorCtr="0" anchor="t" bIns="45700" lIns="91425" rIns="91425" tIns="45700">
            <a:noAutofit/>
          </a:bodyPr>
          <a:lstStyle/>
          <a:p>
            <a:pPr indent="-381000" lvl="0" marL="558800" marR="0" rtl="0" algn="l">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As a doctor I would like to be able to list all my patients so that I can view all my patients and select to view a patient’s information in details from the list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Test Suites and Test Cases</a:t>
            </a:r>
          </a:p>
        </p:txBody>
      </p:sp>
      <p:sp>
        <p:nvSpPr>
          <p:cNvPr id="232" name="Shape 232"/>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33" name="Shape 233"/>
          <p:cNvPicPr preferRelativeResize="0"/>
          <p:nvPr/>
        </p:nvPicPr>
        <p:blipFill>
          <a:blip r:embed="rId3">
            <a:alphaModFix/>
          </a:blip>
          <a:stretch>
            <a:fillRect/>
          </a:stretch>
        </p:blipFill>
        <p:spPr>
          <a:xfrm>
            <a:off x="1289737" y="1933575"/>
            <a:ext cx="6162675"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t/>
            </a:r>
            <a:endParaRPr/>
          </a:p>
        </p:txBody>
      </p:sp>
      <p:sp>
        <p:nvSpPr>
          <p:cNvPr id="240" name="Shape 240"/>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41" name="Shape 241"/>
          <p:cNvPicPr preferRelativeResize="0"/>
          <p:nvPr/>
        </p:nvPicPr>
        <p:blipFill>
          <a:blip r:embed="rId3">
            <a:alphaModFix/>
          </a:blip>
          <a:stretch>
            <a:fillRect/>
          </a:stretch>
        </p:blipFill>
        <p:spPr>
          <a:xfrm>
            <a:off x="1546975" y="1828787"/>
            <a:ext cx="6048375" cy="378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t/>
            </a:r>
            <a:endParaRPr/>
          </a:p>
        </p:txBody>
      </p:sp>
      <p:sp>
        <p:nvSpPr>
          <p:cNvPr id="248" name="Shape 248"/>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49" name="Shape 249"/>
          <p:cNvPicPr preferRelativeResize="0"/>
          <p:nvPr/>
        </p:nvPicPr>
        <p:blipFill>
          <a:blip r:embed="rId3">
            <a:alphaModFix/>
          </a:blip>
          <a:stretch>
            <a:fillRect/>
          </a:stretch>
        </p:blipFill>
        <p:spPr>
          <a:xfrm>
            <a:off x="1546975" y="1828787"/>
            <a:ext cx="6048375" cy="380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t/>
            </a:r>
            <a:endParaRPr/>
          </a:p>
        </p:txBody>
      </p:sp>
      <p:sp>
        <p:nvSpPr>
          <p:cNvPr id="256" name="Shape 256"/>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57" name="Shape 257"/>
          <p:cNvPicPr preferRelativeResize="0"/>
          <p:nvPr/>
        </p:nvPicPr>
        <p:blipFill>
          <a:blip r:embed="rId3">
            <a:alphaModFix/>
          </a:blip>
          <a:stretch>
            <a:fillRect/>
          </a:stretch>
        </p:blipFill>
        <p:spPr>
          <a:xfrm>
            <a:off x="1438275" y="1385887"/>
            <a:ext cx="6267450" cy="408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t/>
            </a:r>
            <a:endParaRPr/>
          </a:p>
        </p:txBody>
      </p:sp>
      <p:sp>
        <p:nvSpPr>
          <p:cNvPr id="264" name="Shape 264"/>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65" name="Shape 265"/>
          <p:cNvPicPr preferRelativeResize="0"/>
          <p:nvPr/>
        </p:nvPicPr>
        <p:blipFill>
          <a:blip r:embed="rId3">
            <a:alphaModFix/>
          </a:blip>
          <a:stretch>
            <a:fillRect/>
          </a:stretch>
        </p:blipFill>
        <p:spPr>
          <a:xfrm>
            <a:off x="1462087" y="1385887"/>
            <a:ext cx="6219825" cy="408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72" name="Shape 272"/>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indent="0" lvl="0" marL="0" marR="0" rtl="0" algn="l">
              <a:spcBef>
                <a:spcPts val="0"/>
              </a:spcBef>
              <a:spcAft>
                <a:spcPts val="0"/>
              </a:spcAft>
              <a:buNone/>
            </a:pPr>
            <a:r>
              <a:t/>
            </a:r>
            <a:endParaRPr/>
          </a:p>
          <a:p>
            <a:pPr indent="0" lvl="0" marL="0" marR="0" rtl="0" algn="l">
              <a:spcBef>
                <a:spcPts val="0"/>
              </a:spcBef>
              <a:spcAft>
                <a:spcPts val="0"/>
              </a:spcAft>
              <a:buNone/>
            </a:pPr>
            <a:r>
              <a:rPr lang="en-US"/>
              <a:t>	In this project we:</a:t>
            </a:r>
          </a:p>
          <a:p>
            <a:pPr indent="-228600" lvl="0" marL="1371600" marR="0" rtl="0" algn="l">
              <a:spcBef>
                <a:spcPts val="0"/>
              </a:spcBef>
              <a:spcAft>
                <a:spcPts val="0"/>
              </a:spcAft>
            </a:pPr>
            <a:r>
              <a:rPr lang="en-US"/>
              <a:t>Build connection between biosensors and Mobile device</a:t>
            </a:r>
          </a:p>
          <a:p>
            <a:pPr indent="-228600" lvl="0" marL="1371600" marR="0" rtl="0" algn="l">
              <a:spcBef>
                <a:spcPts val="0"/>
              </a:spcBef>
              <a:spcAft>
                <a:spcPts val="0"/>
              </a:spcAft>
            </a:pPr>
            <a:r>
              <a:rPr lang="en-US"/>
              <a:t>Developed a mobile application for biosensors</a:t>
            </a:r>
          </a:p>
          <a:p>
            <a:pPr indent="-228600" lvl="0" marL="1371600" marR="0" rtl="0" algn="l">
              <a:spcBef>
                <a:spcPts val="0"/>
              </a:spcBef>
              <a:spcAft>
                <a:spcPts val="0"/>
              </a:spcAft>
            </a:pPr>
            <a:r>
              <a:rPr lang="en-US"/>
              <a:t>Developed a cloud service for Doctors to monitor the biosensors data</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69850" lvl="0" marL="2743200" rtl="0" algn="l">
              <a:spcBef>
                <a:spcPts val="0"/>
              </a:spcBef>
              <a:buClr>
                <a:srgbClr val="000000"/>
              </a:buClr>
              <a:buSzPct val="50000"/>
              <a:buFont typeface="Arial"/>
              <a:buNone/>
            </a:pPr>
            <a:r>
              <a:rPr b="1" lang="en-US">
                <a:solidFill>
                  <a:srgbClr val="336699"/>
                </a:solidFill>
                <a:latin typeface="Arial"/>
                <a:ea typeface="Arial"/>
                <a:cs typeface="Arial"/>
                <a:sym typeface="Arial"/>
              </a:rPr>
              <a:t>Problem</a:t>
            </a:r>
          </a:p>
          <a:p>
            <a:pPr indent="-69850" lvl="0" marL="0" rtl="0">
              <a:lnSpc>
                <a:spcPct val="115000"/>
              </a:lnSpc>
              <a:spcBef>
                <a:spcPts val="0"/>
              </a:spcBef>
              <a:buClr>
                <a:srgbClr val="000000"/>
              </a:buClr>
              <a:buSzPct val="50000"/>
              <a:buFont typeface="Arial"/>
              <a:buNone/>
            </a:pPr>
            <a:r>
              <a:rPr lang="en-US">
                <a:solidFill>
                  <a:schemeClr val="dk1"/>
                </a:solidFill>
                <a:latin typeface="Arial"/>
                <a:ea typeface="Arial"/>
                <a:cs typeface="Arial"/>
                <a:sym typeface="Arial"/>
              </a:rPr>
              <a:t>Biosensing App is a system which combines biosensor device, mobile application and cloud service together to detect, calibrate and analyze individual patient’s different kind of analyte such as blood pressure, heart rate or alcohol level for clinical purpose.</a:t>
            </a:r>
          </a:p>
          <a:p>
            <a:pPr indent="-368300" lvl="0" marL="457200" rtl="0">
              <a:lnSpc>
                <a:spcPct val="115000"/>
              </a:lnSpc>
              <a:spcBef>
                <a:spcPts val="0"/>
              </a:spcBef>
              <a:buClr>
                <a:schemeClr val="dk1"/>
              </a:buClr>
              <a:buSzPct val="100000"/>
              <a:buFont typeface="Arial"/>
            </a:pPr>
            <a:r>
              <a:rPr lang="en-US">
                <a:solidFill>
                  <a:schemeClr val="dk1"/>
                </a:solidFill>
                <a:latin typeface="Arial"/>
                <a:ea typeface="Arial"/>
                <a:cs typeface="Arial"/>
                <a:sym typeface="Arial"/>
              </a:rPr>
              <a:t>The patient’s status should be monitored continuously</a:t>
            </a:r>
          </a:p>
          <a:p>
            <a:pPr indent="-368300" lvl="0" marL="457200" rtl="0">
              <a:lnSpc>
                <a:spcPct val="115000"/>
              </a:lnSpc>
              <a:spcBef>
                <a:spcPts val="0"/>
              </a:spcBef>
              <a:buClr>
                <a:schemeClr val="dk1"/>
              </a:buClr>
              <a:buSzPct val="100000"/>
              <a:buFont typeface="Arial"/>
            </a:pPr>
            <a:r>
              <a:rPr lang="en-US">
                <a:solidFill>
                  <a:schemeClr val="dk1"/>
                </a:solidFill>
                <a:latin typeface="Arial"/>
                <a:ea typeface="Arial"/>
                <a:cs typeface="Arial"/>
                <a:sym typeface="Arial"/>
              </a:rPr>
              <a:t>Doctor wish to monitor the patient’s data remotely</a:t>
            </a:r>
          </a:p>
          <a:p>
            <a:pPr indent="-368300" lvl="0" marL="457200" rtl="0">
              <a:lnSpc>
                <a:spcPct val="115000"/>
              </a:lnSpc>
              <a:spcBef>
                <a:spcPts val="0"/>
              </a:spcBef>
              <a:buClr>
                <a:schemeClr val="dk1"/>
              </a:buClr>
              <a:buSzPct val="100000"/>
              <a:buFont typeface="Arial"/>
            </a:pPr>
            <a:r>
              <a:rPr lang="en-US">
                <a:solidFill>
                  <a:schemeClr val="dk1"/>
                </a:solidFill>
                <a:latin typeface="Arial"/>
                <a:ea typeface="Arial"/>
                <a:cs typeface="Arial"/>
                <a:sym typeface="Arial"/>
              </a:rPr>
              <a:t>Patient’s want to check his/her status automatically</a:t>
            </a:r>
          </a:p>
          <a:p>
            <a:pPr indent="-368300" lvl="0" marL="457200" rtl="0">
              <a:lnSpc>
                <a:spcPct val="115000"/>
              </a:lnSpc>
              <a:spcBef>
                <a:spcPts val="0"/>
              </a:spcBef>
              <a:buClr>
                <a:schemeClr val="dk1"/>
              </a:buClr>
              <a:buSzPct val="100000"/>
              <a:buFont typeface="Arial"/>
            </a:pPr>
            <a:r>
              <a:rPr lang="en-US">
                <a:solidFill>
                  <a:schemeClr val="dk1"/>
                </a:solidFill>
                <a:latin typeface="Arial"/>
                <a:ea typeface="Arial"/>
                <a:cs typeface="Arial"/>
                <a:sym typeface="Arial"/>
              </a:rPr>
              <a:t>Doctor want to analyze a patient’s data remotely</a:t>
            </a:r>
          </a:p>
          <a:p>
            <a:pPr indent="0" lvl="0" marL="0" marR="0" rtl="0" algn="l">
              <a:lnSpc>
                <a:spcPct val="100000"/>
              </a:lnSpc>
              <a:spcBef>
                <a:spcPts val="2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66" name="Shape 166"/>
          <p:cNvPicPr preferRelativeResize="0"/>
          <p:nvPr/>
        </p:nvPicPr>
        <p:blipFill>
          <a:blip r:embed="rId3">
            <a:alphaModFix/>
          </a:blip>
          <a:stretch>
            <a:fillRect/>
          </a:stretch>
        </p:blipFill>
        <p:spPr>
          <a:xfrm>
            <a:off x="268475" y="1349125"/>
            <a:ext cx="2268450" cy="3489425"/>
          </a:xfrm>
          <a:prstGeom prst="rect">
            <a:avLst/>
          </a:prstGeom>
          <a:noFill/>
          <a:ln>
            <a:noFill/>
          </a:ln>
        </p:spPr>
      </p:pic>
      <p:pic>
        <p:nvPicPr>
          <p:cNvPr descr="360截图20161128131348060.jpg" id="167" name="Shape 167"/>
          <p:cNvPicPr preferRelativeResize="0"/>
          <p:nvPr/>
        </p:nvPicPr>
        <p:blipFill>
          <a:blip r:embed="rId4">
            <a:alphaModFix/>
          </a:blip>
          <a:stretch>
            <a:fillRect/>
          </a:stretch>
        </p:blipFill>
        <p:spPr>
          <a:xfrm>
            <a:off x="2652125" y="1349125"/>
            <a:ext cx="3035800" cy="2424099"/>
          </a:xfrm>
          <a:prstGeom prst="rect">
            <a:avLst/>
          </a:prstGeom>
          <a:noFill/>
          <a:ln>
            <a:noFill/>
          </a:ln>
        </p:spPr>
      </p:pic>
      <p:pic>
        <p:nvPicPr>
          <p:cNvPr descr="usecaseForProfile.png" id="168" name="Shape 168"/>
          <p:cNvPicPr preferRelativeResize="0"/>
          <p:nvPr/>
        </p:nvPicPr>
        <p:blipFill>
          <a:blip r:embed="rId5">
            <a:alphaModFix/>
          </a:blip>
          <a:stretch>
            <a:fillRect/>
          </a:stretch>
        </p:blipFill>
        <p:spPr>
          <a:xfrm>
            <a:off x="2652125" y="3952400"/>
            <a:ext cx="2472031" cy="2070075"/>
          </a:xfrm>
          <a:prstGeom prst="rect">
            <a:avLst/>
          </a:prstGeom>
          <a:noFill/>
          <a:ln>
            <a:noFill/>
          </a:ln>
        </p:spPr>
      </p:pic>
      <p:pic>
        <p:nvPicPr>
          <p:cNvPr descr="360截图20161027095717019.jpg" id="169" name="Shape 169"/>
          <p:cNvPicPr preferRelativeResize="0"/>
          <p:nvPr/>
        </p:nvPicPr>
        <p:blipFill>
          <a:blip r:embed="rId6">
            <a:alphaModFix/>
          </a:blip>
          <a:stretch>
            <a:fillRect/>
          </a:stretch>
        </p:blipFill>
        <p:spPr>
          <a:xfrm>
            <a:off x="5898057" y="1349124"/>
            <a:ext cx="2941142" cy="2344687"/>
          </a:xfrm>
          <a:prstGeom prst="rect">
            <a:avLst/>
          </a:prstGeom>
          <a:noFill/>
          <a:ln>
            <a:noFill/>
          </a:ln>
        </p:spPr>
      </p:pic>
      <p:pic>
        <p:nvPicPr>
          <p:cNvPr descr="useCaseMain.png" id="170" name="Shape 170"/>
          <p:cNvPicPr preferRelativeResize="0"/>
          <p:nvPr/>
        </p:nvPicPr>
        <p:blipFill>
          <a:blip r:embed="rId7">
            <a:alphaModFix/>
          </a:blip>
          <a:stretch>
            <a:fillRect/>
          </a:stretch>
        </p:blipFill>
        <p:spPr>
          <a:xfrm>
            <a:off x="5239350" y="3952411"/>
            <a:ext cx="2670024" cy="2859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id="177" name="Shape 177"/>
          <p:cNvPicPr preferRelativeResize="0"/>
          <p:nvPr/>
        </p:nvPicPr>
        <p:blipFill>
          <a:blip r:embed="rId3">
            <a:alphaModFix/>
          </a:blip>
          <a:stretch>
            <a:fillRect/>
          </a:stretch>
        </p:blipFill>
        <p:spPr>
          <a:xfrm>
            <a:off x="2079726" y="1425601"/>
            <a:ext cx="4850600" cy="4562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classDiagram.png" id="184" name="Shape 184"/>
          <p:cNvPicPr preferRelativeResize="0"/>
          <p:nvPr/>
        </p:nvPicPr>
        <p:blipFill>
          <a:blip r:embed="rId3">
            <a:alphaModFix/>
          </a:blip>
          <a:stretch>
            <a:fillRect/>
          </a:stretch>
        </p:blipFill>
        <p:spPr>
          <a:xfrm>
            <a:off x="1916300" y="2057400"/>
            <a:ext cx="5324475" cy="366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1" name="Shape 191"/>
          <p:cNvSpPr txBox="1"/>
          <p:nvPr>
            <p:ph idx="1" type="body"/>
          </p:nvPr>
        </p:nvSpPr>
        <p:spPr>
          <a:xfrm>
            <a:off x="779462" y="12732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a:t>
            </a:r>
            <a:r>
              <a:rPr lang="en-US">
                <a:solidFill>
                  <a:schemeClr val="dk1"/>
                </a:solidFill>
                <a:latin typeface="Arial"/>
                <a:ea typeface="Arial"/>
                <a:cs typeface="Arial"/>
                <a:sym typeface="Arial"/>
              </a:rPr>
              <a:t>As a User, I would want to see the live data that is collected from sensor to be shown on the iOS app</a:t>
            </a:r>
          </a:p>
          <a:p>
            <a:pPr indent="0" lvl="0" marL="0" marR="0" rtl="0" algn="l">
              <a:spcBef>
                <a:spcPts val="2000"/>
              </a:spcBef>
              <a:spcAft>
                <a:spcPts val="0"/>
              </a:spcAft>
              <a:buNone/>
            </a:pPr>
            <a:r>
              <a:rPr lang="en-US"/>
              <a:t>2.</a:t>
            </a:r>
            <a:r>
              <a:rPr lang="en-US">
                <a:solidFill>
                  <a:schemeClr val="dk1"/>
                </a:solidFill>
                <a:latin typeface="Arial"/>
                <a:ea typeface="Arial"/>
                <a:cs typeface="Arial"/>
                <a:sym typeface="Arial"/>
              </a:rPr>
              <a:t>As a user, I want to connect to the sensor, so that I can get the data and signal strength(RSSI) from sensor and input data to AWS cloud database per 15 seconds.</a:t>
            </a:r>
          </a:p>
          <a:p>
            <a:pPr indent="0" lvl="0" marL="0" marR="0" rtl="0" algn="l">
              <a:spcBef>
                <a:spcPts val="2000"/>
              </a:spcBef>
              <a:spcAft>
                <a:spcPts val="0"/>
              </a:spcAft>
              <a:buNone/>
            </a:pPr>
            <a:r>
              <a:rPr lang="en-US"/>
              <a:t>3.</a:t>
            </a:r>
            <a:r>
              <a:rPr lang="en-US">
                <a:solidFill>
                  <a:schemeClr val="dk1"/>
                </a:solidFill>
                <a:latin typeface="Arial"/>
                <a:ea typeface="Arial"/>
                <a:cs typeface="Arial"/>
                <a:sym typeface="Arial"/>
              </a:rPr>
              <a:t>As a User, I want to have a profile page so that i can see my information like name, phone no, email address etc.</a:t>
            </a:r>
          </a:p>
          <a:p>
            <a:pPr indent="0" lvl="0" marL="0" marR="0" rtl="0" algn="l">
              <a:spcBef>
                <a:spcPts val="2000"/>
              </a:spcBef>
              <a:spcAft>
                <a:spcPts val="0"/>
              </a:spcAft>
              <a:buNone/>
            </a:pPr>
            <a:r>
              <a:rPr lang="en-US"/>
              <a:t>4.</a:t>
            </a:r>
            <a:r>
              <a:rPr lang="en-US">
                <a:solidFill>
                  <a:schemeClr val="dk1"/>
                </a:solidFill>
                <a:latin typeface="Arial"/>
                <a:ea typeface="Arial"/>
                <a:cs typeface="Arial"/>
                <a:sym typeface="Arial"/>
              </a:rPr>
              <a:t>As a user, I want to have a login page, so that I can log in the APP.</a:t>
            </a:r>
          </a:p>
          <a:p>
            <a:pPr indent="0" lvl="0" marL="0" marR="0" rtl="0" algn="l">
              <a:spcBef>
                <a:spcPts val="2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780300" y="583100"/>
            <a:ext cx="7583400" cy="5350800"/>
          </a:xfrm>
          <a:prstGeom prst="rect">
            <a:avLst/>
          </a:prstGeom>
        </p:spPr>
        <p:txBody>
          <a:bodyPr anchorCtr="0" anchor="t" bIns="91425" lIns="91425" rIns="91425" tIns="91425">
            <a:noAutofit/>
          </a:bodyPr>
          <a:lstStyle/>
          <a:p>
            <a:pPr indent="-69850" lvl="0" marL="0">
              <a:spcBef>
                <a:spcPts val="1000"/>
              </a:spcBef>
              <a:buClr>
                <a:schemeClr val="dk1"/>
              </a:buClr>
              <a:buSzPct val="78571"/>
              <a:buFont typeface="Arial"/>
              <a:buNone/>
            </a:pPr>
            <a:r>
              <a:rPr lang="en-US" sz="1400">
                <a:solidFill>
                  <a:schemeClr val="dk1"/>
                </a:solidFill>
                <a:latin typeface="Arial"/>
                <a:ea typeface="Arial"/>
                <a:cs typeface="Arial"/>
                <a:sym typeface="Arial"/>
              </a:rPr>
              <a:t>Implemented User Stories</a:t>
            </a:r>
          </a:p>
          <a:p>
            <a:pPr indent="-69850" lvl="0" marL="0">
              <a:spcBef>
                <a:spcPts val="0"/>
              </a:spcBef>
              <a:buClr>
                <a:schemeClr val="dk1"/>
              </a:buClr>
              <a:buSzPct val="78571"/>
              <a:buFont typeface="Arial"/>
              <a:buNone/>
            </a:pPr>
            <a:r>
              <a:t/>
            </a:r>
            <a:endParaRPr sz="1400">
              <a:solidFill>
                <a:schemeClr val="dk1"/>
              </a:solidFill>
              <a:latin typeface="Arial"/>
              <a:ea typeface="Arial"/>
              <a:cs typeface="Arial"/>
              <a:sym typeface="Arial"/>
            </a:endParaRP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#132	Setting up the AWS cloud </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#126	Read data from sensortag device</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#147	Monitor patient data on the website</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#127	Display sensor data on the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#140	Download patient data from website</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#150	Design a profile page in iOS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#153	Design a Login page in iOS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#156	Make a Homepage in iOS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#158	Design an UI for iPhone 5</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#159	Connect and read data from new sensor (made by our team)</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#160	Implement Login Feature</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#161	Convert hexadecimal data from new sensor to decimal form</a:t>
            </a:r>
          </a:p>
          <a:p>
            <a:pPr indent="-69850" lvl="0" marL="0">
              <a:spcBef>
                <a:spcPts val="0"/>
              </a:spcBef>
              <a:buClr>
                <a:schemeClr val="dk1"/>
              </a:buClr>
              <a:buSzPct val="78571"/>
              <a:buFont typeface="Arial"/>
              <a:buNone/>
            </a:pPr>
            <a:r>
              <a:t/>
            </a:r>
            <a:endParaRPr sz="1400">
              <a:solidFill>
                <a:schemeClr val="dk1"/>
              </a:solidFill>
              <a:latin typeface="Arial"/>
              <a:ea typeface="Arial"/>
              <a:cs typeface="Arial"/>
              <a:sym typeface="Arial"/>
            </a:endParaRPr>
          </a:p>
          <a:p>
            <a:pPr indent="-69850" lvl="0" marL="0">
              <a:spcBef>
                <a:spcPts val="0"/>
              </a:spcBef>
              <a:buClr>
                <a:schemeClr val="dk1"/>
              </a:buClr>
              <a:buSzPct val="78571"/>
              <a:buFont typeface="Arial"/>
              <a:buNone/>
            </a:pPr>
            <a:r>
              <a:t/>
            </a:r>
            <a:endParaRPr sz="1400">
              <a:solidFill>
                <a:schemeClr val="dk1"/>
              </a:solidFill>
              <a:latin typeface="Arial"/>
              <a:ea typeface="Arial"/>
              <a:cs typeface="Arial"/>
              <a:sym typeface="Arial"/>
            </a:endParaRPr>
          </a:p>
          <a:p>
            <a:pPr indent="-69850" lvl="0" marL="0">
              <a:spcBef>
                <a:spcPts val="1000"/>
              </a:spcBef>
              <a:buClr>
                <a:schemeClr val="dk1"/>
              </a:buClr>
              <a:buSzPct val="78571"/>
              <a:buFont typeface="Arial"/>
              <a:buNone/>
            </a:pPr>
            <a:r>
              <a:rPr lang="en-US" sz="1400">
                <a:solidFill>
                  <a:schemeClr val="dk1"/>
                </a:solidFill>
                <a:latin typeface="Arial"/>
                <a:ea typeface="Arial"/>
                <a:cs typeface="Arial"/>
                <a:sym typeface="Arial"/>
              </a:rPr>
              <a:t>Pending User Stories</a:t>
            </a:r>
          </a:p>
          <a:p>
            <a:pPr indent="-69850" lvl="0" marL="0">
              <a:spcBef>
                <a:spcPts val="0"/>
              </a:spcBef>
              <a:buClr>
                <a:schemeClr val="dk1"/>
              </a:buClr>
              <a:buSzPct val="78571"/>
              <a:buFont typeface="Arial"/>
              <a:buNone/>
            </a:pPr>
            <a:r>
              <a:t/>
            </a:r>
            <a:endParaRPr sz="1400">
              <a:solidFill>
                <a:schemeClr val="dk1"/>
              </a:solidFill>
              <a:latin typeface="Arial"/>
              <a:ea typeface="Arial"/>
              <a:cs typeface="Arial"/>
              <a:sym typeface="Arial"/>
            </a:endParaRPr>
          </a:p>
          <a:p>
            <a:pPr indent="-69850" lvl="0" marL="0">
              <a:spcBef>
                <a:spcPts val="0"/>
              </a:spcBef>
              <a:buClr>
                <a:schemeClr val="dk1"/>
              </a:buClr>
              <a:buSzPct val="78571"/>
              <a:buFont typeface="Arial"/>
              <a:buNone/>
            </a:pPr>
            <a:r>
              <a:rPr lang="en-US" sz="1400">
                <a:solidFill>
                  <a:schemeClr val="dk1"/>
                </a:solidFill>
                <a:latin typeface="Arial"/>
                <a:ea typeface="Arial"/>
                <a:cs typeface="Arial"/>
                <a:sym typeface="Arial"/>
              </a:rPr>
              <a:t>There were some other things that we planned to do but could not complete due to time limit and resources.</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#152	Make a Line graph in the iOS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#146	Add sensor control feature in iOS app</a:t>
            </a:r>
          </a:p>
          <a:p>
            <a:pPr indent="-317500" lvl="0" marL="457200">
              <a:spcBef>
                <a:spcPts val="0"/>
              </a:spcBef>
              <a:buClr>
                <a:schemeClr val="dk1"/>
              </a:buClr>
              <a:buSzPct val="100000"/>
              <a:buFont typeface="Arial"/>
              <a:buAutoNum type="arabicPeriod"/>
            </a:pPr>
            <a:r>
              <a:rPr lang="en-US" sz="1400">
                <a:solidFill>
                  <a:schemeClr val="dk1"/>
                </a:solidFill>
                <a:latin typeface="Arial"/>
                <a:ea typeface="Arial"/>
                <a:cs typeface="Arial"/>
                <a:sym typeface="Arial"/>
              </a:rPr>
              <a:t>User Story #144	</a:t>
            </a:r>
            <a:r>
              <a:rPr lang="en-US" sz="1400">
                <a:solidFill>
                  <a:schemeClr val="dk1"/>
                </a:solidFill>
                <a:latin typeface="Arial"/>
                <a:ea typeface="Arial"/>
                <a:cs typeface="Arial"/>
                <a:sym typeface="Arial"/>
              </a:rPr>
              <a:t>Email .csv file from iOS app</a:t>
            </a:r>
          </a:p>
          <a:p>
            <a:pPr lvl="0">
              <a:spcBef>
                <a:spcPts val="0"/>
              </a:spcBef>
              <a:buNone/>
            </a:pPr>
            <a:r>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779475" y="381000"/>
            <a:ext cx="7583400" cy="19599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#126 Read data appropriately from sensor SensorTag CC 2650</a:t>
            </a:r>
          </a:p>
        </p:txBody>
      </p:sp>
      <p:sp>
        <p:nvSpPr>
          <p:cNvPr id="204" name="Shape 204"/>
          <p:cNvSpPr txBox="1"/>
          <p:nvPr>
            <p:ph idx="1" type="body"/>
          </p:nvPr>
        </p:nvSpPr>
        <p:spPr>
          <a:xfrm>
            <a:off x="779475" y="2432300"/>
            <a:ext cx="7583400" cy="3604800"/>
          </a:xfrm>
          <a:prstGeom prst="rect">
            <a:avLst/>
          </a:prstGeom>
          <a:noFill/>
          <a:ln>
            <a:noFill/>
          </a:ln>
        </p:spPr>
        <p:txBody>
          <a:bodyPr anchorCtr="0" anchor="t" bIns="45700" lIns="91425" rIns="91425" tIns="45700">
            <a:noAutofit/>
          </a:bodyPr>
          <a:lstStyle/>
          <a:p>
            <a:pPr indent="-381000" lvl="0" marL="558800" rtl="0">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As a user, I want to connect to the sensor, so that I can get the data and signal strength(RSSI) from sensor and input data  to AWS cloud database per 15 seconds.</a:t>
            </a: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779475" y="381000"/>
            <a:ext cx="7583400" cy="18501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User Story #140 Download a patient's monitoring data</a:t>
            </a:r>
          </a:p>
          <a:p>
            <a:pPr indent="0" lvl="0" marL="0" marR="0" rtl="0" algn="l">
              <a:spcBef>
                <a:spcPts val="0"/>
              </a:spcBef>
              <a:spcAft>
                <a:spcPts val="0"/>
              </a:spcAft>
              <a:buSzPct val="25000"/>
              <a:buNone/>
            </a:pPr>
            <a:r>
              <a:t/>
            </a:r>
            <a:endParaRPr/>
          </a:p>
        </p:txBody>
      </p:sp>
      <p:sp>
        <p:nvSpPr>
          <p:cNvPr id="211" name="Shape 211"/>
          <p:cNvSpPr txBox="1"/>
          <p:nvPr>
            <p:ph idx="1" type="body"/>
          </p:nvPr>
        </p:nvSpPr>
        <p:spPr>
          <a:xfrm>
            <a:off x="779475" y="2231100"/>
            <a:ext cx="7583400" cy="3806100"/>
          </a:xfrm>
          <a:prstGeom prst="rect">
            <a:avLst/>
          </a:prstGeom>
          <a:noFill/>
          <a:ln>
            <a:noFill/>
          </a:ln>
        </p:spPr>
        <p:txBody>
          <a:bodyPr anchorCtr="0" anchor="t" bIns="45700" lIns="91425" rIns="91425" tIns="45700">
            <a:noAutofit/>
          </a:bodyPr>
          <a:lstStyle/>
          <a:p>
            <a:pPr indent="-381000" lvl="0" marL="558800" marR="0" rtl="0" algn="l">
              <a:lnSpc>
                <a:spcPct val="133636"/>
              </a:lnSpc>
              <a:spcBef>
                <a:spcPts val="400"/>
              </a:spcBef>
              <a:spcAft>
                <a:spcPts val="1200"/>
              </a:spcAft>
              <a:buClr>
                <a:schemeClr val="dk1"/>
              </a:buClr>
              <a:buSzPct val="100000"/>
              <a:buFont typeface="Arial"/>
              <a:buChar char="●"/>
            </a:pPr>
            <a:r>
              <a:rPr lang="en-US" sz="2400">
                <a:solidFill>
                  <a:schemeClr val="dk1"/>
                </a:solidFill>
                <a:latin typeface="Arial"/>
                <a:ea typeface="Arial"/>
                <a:cs typeface="Arial"/>
                <a:sym typeface="Arial"/>
              </a:rPr>
              <a:t>As a doctor, I would like to download a patient’s data so that I am able to put the data into a healthy report or use the data to do some advanced analysis</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