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1352" y="471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092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218290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Summer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 smtClean="0">
                <a:solidFill>
                  <a:srgbClr val="3333CC"/>
                </a:solidFill>
              </a:rPr>
              <a:t>Tidbit: Automated Document Summarization 1.0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Alberto Mizrahi,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lvl="0" algn="ctr">
              <a:buClr>
                <a:srgbClr val="3333CC"/>
              </a:buClr>
              <a:buSzPct val="25000"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3500" b="1" dirty="0">
                <a:solidFill>
                  <a:srgbClr val="3333CC"/>
                </a:solidFill>
              </a:rPr>
              <a:t>: </a:t>
            </a:r>
            <a:r>
              <a:rPr lang="en-US" sz="3500" dirty="0" err="1">
                <a:solidFill>
                  <a:srgbClr val="3333CC"/>
                </a:solidFill>
              </a:rPr>
              <a:t>Nagarajan</a:t>
            </a:r>
            <a:r>
              <a:rPr lang="en-US" sz="3500" dirty="0">
                <a:solidFill>
                  <a:srgbClr val="3333CC"/>
                </a:solidFill>
              </a:rPr>
              <a:t> </a:t>
            </a:r>
            <a:r>
              <a:rPr lang="en-US" sz="3500" dirty="0" err="1">
                <a:solidFill>
                  <a:srgbClr val="3333CC"/>
                </a:solidFill>
              </a:rPr>
              <a:t>Prabakar</a:t>
            </a:r>
            <a:r>
              <a:rPr lang="en-US" sz="3500" b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endParaRPr lang="en-US" sz="3500" b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3"/>
            <a:ext cx="9424500" cy="71041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4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4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During the course of their day, professionals have to constantly read articles and documents to keep their knowledge up to date.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4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4100" b="0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This process requires a great deal of effort as well as a significant time investment.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4"/>
            <a:ext cx="8349300" cy="71041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571500" lvl="0" indent="-571500" algn="just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 algn="just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 algn="just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Tidbit </a:t>
            </a:r>
            <a:r>
              <a:rPr lang="en-US" sz="4100" dirty="0">
                <a:solidFill>
                  <a:srgbClr val="0D0D0D"/>
                </a:solidFill>
              </a:rPr>
              <a:t>is a web application that takes the URL of an article, extracts its contents and then summarizes it using Natural Language Processing (NLP)</a:t>
            </a:r>
            <a:r>
              <a:rPr lang="en-US" sz="4100" dirty="0" smtClean="0">
                <a:solidFill>
                  <a:srgbClr val="0D0D0D"/>
                </a:solidFill>
              </a:rPr>
              <a:t>.</a:t>
            </a:r>
          </a:p>
          <a:p>
            <a:pPr marL="571500" lvl="0" indent="-571500" algn="just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Tidbit’s backend contains a powerful API and its frontend provides a user-friendly interface that connects to it.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734981" y="23063149"/>
            <a:ext cx="9887239" cy="94559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The application must be able to accept a URL that points to the document to be summarized.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i="0" u="none" strike="noStrike" cap="none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system must then be able to extract the main content of the web page.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i="0" u="none" strike="noStrike" cap="none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system should allow the user to choose from multiple NLP summarization algorithms.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Using the chosen algorithm, the system must then summarize the document into a few sentences.</a:t>
            </a:r>
            <a:endParaRPr lang="en-US" sz="4100" i="0" u="none" strike="noStrike" cap="none" dirty="0" smtClean="0">
              <a:solidFill>
                <a:srgbClr val="0D0D0D"/>
              </a:solidFill>
              <a:sym typeface="Arial"/>
            </a:endParaRPr>
          </a:p>
          <a:p>
            <a:pPr marL="571500" lvl="0" indent="-571500" algn="just">
              <a:buFont typeface="Arial"/>
              <a:buChar char="•"/>
            </a:pP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94559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The team decided to design Tidbit using the Model-View-Controller (MVC) paradigm as well as the Client-Server architecture.</a:t>
            </a:r>
            <a:endParaRPr lang="en-US" sz="4100" b="1" i="0" u="none" strike="noStrike" cap="none" dirty="0">
              <a:solidFill>
                <a:srgbClr val="0D0D0D"/>
              </a:solidFill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144891" y="33085224"/>
            <a:ext cx="9975600" cy="75925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2967950" y="23063124"/>
            <a:ext cx="8348950" cy="94560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Tidbit’s backend was implemented as an API with Python, Flask and </a:t>
            </a:r>
            <a:r>
              <a:rPr lang="en-US" sz="4100" dirty="0" err="1" smtClean="0">
                <a:solidFill>
                  <a:srgbClr val="0D0D0D"/>
                </a:solidFill>
              </a:rPr>
              <a:t>PostgreSQL</a:t>
            </a:r>
            <a:r>
              <a:rPr lang="en-US" sz="4100" dirty="0" smtClean="0">
                <a:solidFill>
                  <a:srgbClr val="0D0D0D"/>
                </a:solidFill>
              </a:rPr>
              <a:t>.</a:t>
            </a:r>
          </a:p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Tidbit’s frontend was developed with HTML, Bootstrap and </a:t>
            </a:r>
            <a:r>
              <a:rPr lang="en-US" sz="4100" dirty="0" err="1" smtClean="0">
                <a:solidFill>
                  <a:srgbClr val="0D0D0D"/>
                </a:solidFill>
              </a:rPr>
              <a:t>React.js</a:t>
            </a:r>
            <a:r>
              <a:rPr lang="en-US" sz="4100" dirty="0" smtClean="0">
                <a:solidFill>
                  <a:srgbClr val="0D0D0D"/>
                </a:solidFill>
              </a:rPr>
              <a:t>.</a:t>
            </a:r>
          </a:p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The system </a:t>
            </a:r>
            <a:r>
              <a:rPr lang="en-US" sz="4100" dirty="0" smtClean="0">
                <a:solidFill>
                  <a:srgbClr val="0D0D0D"/>
                </a:solidFill>
              </a:rPr>
              <a:t>implements t</a:t>
            </a:r>
            <a:r>
              <a:rPr lang="en-US" sz="4100" i="0" u="none" strike="noStrike" cap="none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hree </a:t>
            </a:r>
            <a:r>
              <a:rPr lang="en-US" sz="4100" i="0" u="none" strike="noStrike" cap="none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NLP summarization </a:t>
            </a:r>
            <a:r>
              <a:rPr lang="en-US" sz="4100" i="0" u="none" strike="noStrike" cap="none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algorithms in Python: </a:t>
            </a:r>
            <a:r>
              <a:rPr lang="en-US" sz="4100" i="0" u="none" strike="noStrike" cap="none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frequency-based, </a:t>
            </a:r>
            <a:r>
              <a:rPr lang="en-US" sz="4100" i="0" u="none" strike="noStrike" cap="none" dirty="0" err="1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Luhn’s</a:t>
            </a:r>
            <a:r>
              <a:rPr lang="en-US" sz="4100" i="0" u="none" strike="noStrike" cap="none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algorithm and </a:t>
            </a:r>
            <a:r>
              <a:rPr lang="en-US" sz="4100" i="0" u="none" strike="noStrike" cap="none" dirty="0" err="1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SumBasic</a:t>
            </a:r>
            <a:r>
              <a:rPr lang="en-US" sz="4100" i="0" u="none" strike="noStrike" cap="none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100" i="0" u="none" strike="noStrike" cap="none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2942800" y="13622360"/>
            <a:ext cx="8374500" cy="90833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Implemented the NLP summarization algorithms: </a:t>
            </a:r>
            <a:r>
              <a:rPr lang="en-US" sz="4100" dirty="0">
                <a:solidFill>
                  <a:srgbClr val="0D0D0D"/>
                </a:solidFill>
              </a:rPr>
              <a:t>frequency-based, </a:t>
            </a:r>
            <a:r>
              <a:rPr lang="en-US" sz="4100" dirty="0" err="1">
                <a:solidFill>
                  <a:srgbClr val="0D0D0D"/>
                </a:solidFill>
              </a:rPr>
              <a:t>Luhn’s</a:t>
            </a:r>
            <a:r>
              <a:rPr lang="en-US" sz="4100" dirty="0">
                <a:solidFill>
                  <a:srgbClr val="0D0D0D"/>
                </a:solidFill>
              </a:rPr>
              <a:t> algorithm and </a:t>
            </a:r>
            <a:r>
              <a:rPr lang="en-US" sz="4100" dirty="0" err="1" smtClean="0">
                <a:solidFill>
                  <a:srgbClr val="0D0D0D"/>
                </a:solidFill>
              </a:rPr>
              <a:t>SumBasic</a:t>
            </a:r>
            <a:r>
              <a:rPr lang="en-US" sz="4100" dirty="0" smtClean="0">
                <a:solidFill>
                  <a:srgbClr val="0D0D0D"/>
                </a:solidFill>
              </a:rPr>
              <a:t>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Developed the </a:t>
            </a:r>
            <a:r>
              <a:rPr lang="en-US" sz="4100" dirty="0">
                <a:solidFill>
                  <a:srgbClr val="0D0D0D"/>
                </a:solidFill>
              </a:rPr>
              <a:t>s</a:t>
            </a:r>
            <a:r>
              <a:rPr lang="en-US" sz="4100" dirty="0" smtClean="0">
                <a:solidFill>
                  <a:srgbClr val="0D0D0D"/>
                </a:solidFill>
              </a:rPr>
              <a:t>ummarization functionality to the backend API.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Created comprehensive test suites for the backend functionality.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Coded the article extraction and tokenization algorithms using NLP.</a:t>
            </a: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1" y="13623396"/>
            <a:ext cx="20522573" cy="90822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2967950" y="33020500"/>
            <a:ext cx="8349350" cy="76572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Tidbit is a web application that utilizes advanced NLP algorithms to summarize documents and articles</a:t>
            </a:r>
            <a:r>
              <a:rPr lang="en-US" sz="4100" dirty="0" smtClean="0">
                <a:solidFill>
                  <a:srgbClr val="0D0D0D"/>
                </a:solidFill>
              </a:rPr>
              <a:t>.</a:t>
            </a:r>
          </a:p>
          <a:p>
            <a:pPr marL="571500" indent="-571500">
              <a:buFont typeface="Arial"/>
              <a:buChar char="•"/>
            </a:pPr>
            <a:r>
              <a:rPr lang="en-US" sz="4100" dirty="0">
                <a:solidFill>
                  <a:srgbClr val="0D0D0D"/>
                </a:solidFill>
              </a:rPr>
              <a:t>Robust testing suites ensure Tidbit’s correct functioning</a:t>
            </a:r>
            <a:r>
              <a:rPr lang="en-US" sz="4100" dirty="0" smtClean="0">
                <a:solidFill>
                  <a:srgbClr val="0D0D0D"/>
                </a:solidFill>
              </a:rPr>
              <a:t>.</a:t>
            </a: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This author contributed to the implementation of the backend, NLP algorithms and testing.</a:t>
            </a:r>
            <a:endParaRPr lang="en-US" sz="4100" dirty="0" smtClean="0">
              <a:solidFill>
                <a:srgbClr val="0D0D0D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891610" y="6095924"/>
            <a:ext cx="10267365" cy="71041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>
              <a:buFont typeface="Arial"/>
              <a:buChar char="•"/>
            </a:pP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An application that </a:t>
            </a:r>
            <a:r>
              <a:rPr lang="en-US" sz="4100" dirty="0">
                <a:solidFill>
                  <a:srgbClr val="0D0D0D"/>
                </a:solidFill>
              </a:rPr>
              <a:t>would summarize </a:t>
            </a:r>
            <a:r>
              <a:rPr lang="en-US" sz="4100" dirty="0" smtClean="0">
                <a:solidFill>
                  <a:srgbClr val="0D0D0D"/>
                </a:solidFill>
              </a:rPr>
              <a:t>articles and documents </a:t>
            </a:r>
            <a:r>
              <a:rPr lang="en-US" sz="4100" dirty="0">
                <a:solidFill>
                  <a:srgbClr val="0D0D0D"/>
                </a:solidFill>
              </a:rPr>
              <a:t>would save a tremendous amount of </a:t>
            </a:r>
            <a:r>
              <a:rPr lang="en-US" sz="4100" dirty="0" smtClean="0">
                <a:solidFill>
                  <a:srgbClr val="0D0D0D"/>
                </a:solidFill>
              </a:rPr>
              <a:t>time and energy.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For ease of use and efficiency, the application should allow the user to provide a URL that points to the article.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The system should then present the user with a concise summary of the most important ideas of the document.</a:t>
            </a:r>
          </a:p>
          <a:p>
            <a:pPr marL="571500" lvl="0" indent="-571500" algn="just">
              <a:buFont typeface="Arial"/>
              <a:buChar char="•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lvl="0" indent="-571500" algn="just">
              <a:buFont typeface="Arial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000" dirty="0"/>
              <a:t>The material presented in this poster is based upon the work supported by </a:t>
            </a:r>
            <a:r>
              <a:rPr lang="en-US" sz="3000" dirty="0" smtClean="0"/>
              <a:t>Prof</a:t>
            </a:r>
            <a:r>
              <a:rPr lang="en-US" sz="3000" dirty="0"/>
              <a:t>. </a:t>
            </a:r>
            <a:r>
              <a:rPr lang="en-US" sz="3000" dirty="0" err="1"/>
              <a:t>Nagarajan</a:t>
            </a:r>
            <a:r>
              <a:rPr lang="en-US" sz="3000" dirty="0"/>
              <a:t> </a:t>
            </a:r>
            <a:r>
              <a:rPr lang="en-US" sz="3000" dirty="0" err="1" smtClean="0"/>
              <a:t>Prabakar</a:t>
            </a:r>
            <a:r>
              <a:rPr lang="en-US" sz="3000" dirty="0" smtClean="0"/>
              <a:t>, Prof</a:t>
            </a:r>
            <a:r>
              <a:rPr lang="en-US" sz="3000" dirty="0"/>
              <a:t>. </a:t>
            </a:r>
            <a:r>
              <a:rPr lang="en-US" sz="3000" dirty="0" err="1"/>
              <a:t>Masoud</a:t>
            </a:r>
            <a:r>
              <a:rPr lang="en-US" sz="3000" dirty="0"/>
              <a:t> </a:t>
            </a:r>
            <a:r>
              <a:rPr lang="en-US" sz="3000" dirty="0" err="1" smtClean="0"/>
              <a:t>Sadjadi</a:t>
            </a:r>
            <a:r>
              <a:rPr lang="en-US" sz="3000" dirty="0" smtClean="0"/>
              <a:t> and Ms. Leila </a:t>
            </a:r>
            <a:r>
              <a:rPr lang="en-US" sz="3000" dirty="0" err="1" smtClean="0"/>
              <a:t>Zahedi</a:t>
            </a:r>
            <a:r>
              <a:rPr lang="en-US" sz="3000" dirty="0" smtClean="0"/>
              <a:t>. </a:t>
            </a:r>
            <a:r>
              <a:rPr lang="en-US" sz="3000" dirty="0"/>
              <a:t>I am thankful to the help that I received from my </a:t>
            </a:r>
            <a:r>
              <a:rPr lang="en-US" sz="3000" dirty="0" smtClean="0"/>
              <a:t>teammate Alastair </a:t>
            </a:r>
            <a:r>
              <a:rPr lang="en-US" sz="3000" dirty="0" err="1" smtClean="0"/>
              <a:t>Paragas</a:t>
            </a:r>
            <a:r>
              <a:rPr lang="en-US" sz="3000" dirty="0" smtClean="0"/>
              <a:t>.</a:t>
            </a:r>
            <a:endParaRPr lang="en-US" sz="3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python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4" y="458380"/>
            <a:ext cx="5105599" cy="1724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12" y="3593912"/>
            <a:ext cx="4158601" cy="1627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4790" y="874462"/>
            <a:ext cx="2685103" cy="226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3776" y="2869085"/>
            <a:ext cx="2540000" cy="233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3197" y="3477716"/>
            <a:ext cx="3862514" cy="1565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03776" y="835977"/>
            <a:ext cx="2368179" cy="1970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2682" y="1990857"/>
            <a:ext cx="5015036" cy="1395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6588" y="3847921"/>
            <a:ext cx="3437193" cy="10311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1903" y="612316"/>
            <a:ext cx="3071630" cy="1218060"/>
          </a:xfrm>
          <a:prstGeom prst="rect">
            <a:avLst/>
          </a:prstGeom>
        </p:spPr>
      </p:pic>
      <p:pic>
        <p:nvPicPr>
          <p:cNvPr id="13" name="Picture 12" descr="Model View Controll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325" y="27239363"/>
            <a:ext cx="9197603" cy="1334503"/>
          </a:xfrm>
          <a:prstGeom prst="rect">
            <a:avLst/>
          </a:prstGeom>
        </p:spPr>
      </p:pic>
      <p:pic>
        <p:nvPicPr>
          <p:cNvPr id="14" name="Picture 13" descr="Client-Server Architectur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208" y="28798857"/>
            <a:ext cx="5873775" cy="3468027"/>
          </a:xfrm>
          <a:prstGeom prst="rect">
            <a:avLst/>
          </a:prstGeom>
        </p:spPr>
      </p:pic>
      <p:pic>
        <p:nvPicPr>
          <p:cNvPr id="11" name="Picture 10" descr="Screen Shot 2017-07-17 at 9.47.42 A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00" y="15201249"/>
            <a:ext cx="10034972" cy="5310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82600" y="20806788"/>
            <a:ext cx="6503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Reference: </a:t>
            </a:r>
            <a:r>
              <a:rPr lang="en-US" i="1" dirty="0" err="1" smtClean="0"/>
              <a:t>Vanderwende</a:t>
            </a:r>
            <a:r>
              <a:rPr lang="en-US" i="1" dirty="0"/>
              <a:t>, Lucy, Hisami Suzuki, Chris Brockett, and </a:t>
            </a:r>
            <a:r>
              <a:rPr lang="en-US" i="1" dirty="0" err="1"/>
              <a:t>Ani</a:t>
            </a:r>
            <a:r>
              <a:rPr lang="en-US" i="1" dirty="0"/>
              <a:t> </a:t>
            </a:r>
            <a:r>
              <a:rPr lang="en-US" i="1" dirty="0" err="1"/>
              <a:t>Nenkova</a:t>
            </a:r>
            <a:r>
              <a:rPr lang="en-US" i="1" dirty="0"/>
              <a:t>. "Beyond </a:t>
            </a:r>
            <a:r>
              <a:rPr lang="en-US" i="1" dirty="0" err="1"/>
              <a:t>SumBasic</a:t>
            </a:r>
            <a:r>
              <a:rPr lang="en-US" i="1" dirty="0"/>
              <a:t>: Task-focused Summarization with Sentence Simplification and Lexical Expansion." Information Processing &amp; Management 43.6 (2007): 1606-618. Web.</a:t>
            </a:r>
          </a:p>
        </p:txBody>
      </p:sp>
      <p:pic>
        <p:nvPicPr>
          <p:cNvPr id="16" name="Picture 15" descr="Screen Shot 2017-07-17 at 3.08.37 P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81" y="14711288"/>
            <a:ext cx="8288013" cy="7648505"/>
          </a:xfrm>
          <a:prstGeom prst="rect">
            <a:avLst/>
          </a:prstGeom>
        </p:spPr>
      </p:pic>
      <p:sp>
        <p:nvSpPr>
          <p:cNvPr id="35" name="Rectangle: Top Corners One Rounded and One Snipped 46"/>
          <p:cNvSpPr/>
          <p:nvPr/>
        </p:nvSpPr>
        <p:spPr>
          <a:xfrm>
            <a:off x="1636401" y="6086868"/>
            <a:ext cx="9424500" cy="1109671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Problem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36" name="Rectangle: Top Corners One Rounded and One Snipped 46"/>
          <p:cNvSpPr/>
          <p:nvPr/>
        </p:nvSpPr>
        <p:spPr>
          <a:xfrm>
            <a:off x="11891609" y="6095923"/>
            <a:ext cx="10267365" cy="110061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Solution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38" name="Rectangle: Top Corners One Rounded and One Snipped 46"/>
          <p:cNvSpPr/>
          <p:nvPr/>
        </p:nvSpPr>
        <p:spPr>
          <a:xfrm>
            <a:off x="22967951" y="6095924"/>
            <a:ext cx="8348950" cy="1100614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Current System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39" name="Rectangle: Top Corners One Rounded and One Snipped 46"/>
          <p:cNvSpPr/>
          <p:nvPr/>
        </p:nvSpPr>
        <p:spPr>
          <a:xfrm>
            <a:off x="1734982" y="23063123"/>
            <a:ext cx="9887238" cy="118190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Requirements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40" name="Rectangle: Top Corners One Rounded and One Snipped 46"/>
          <p:cNvSpPr/>
          <p:nvPr/>
        </p:nvSpPr>
        <p:spPr>
          <a:xfrm>
            <a:off x="12183375" y="23063150"/>
            <a:ext cx="9975600" cy="1181878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System Design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41" name="Rectangle: Top Corners One Rounded and One Snipped 46"/>
          <p:cNvSpPr/>
          <p:nvPr/>
        </p:nvSpPr>
        <p:spPr>
          <a:xfrm>
            <a:off x="22942800" y="23063123"/>
            <a:ext cx="8374500" cy="1181878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Implementation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42" name="Rectangle: Top Corners One Rounded and One Snipped 46"/>
          <p:cNvSpPr/>
          <p:nvPr/>
        </p:nvSpPr>
        <p:spPr>
          <a:xfrm>
            <a:off x="22942800" y="13622360"/>
            <a:ext cx="8374500" cy="87400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Contributions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43" name="Rectangle: Top Corners One Rounded and One Snipped 46"/>
          <p:cNvSpPr/>
          <p:nvPr/>
        </p:nvSpPr>
        <p:spPr>
          <a:xfrm>
            <a:off x="12135899" y="33085224"/>
            <a:ext cx="10023076" cy="747576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Object Design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44" name="Rectangle: Top Corners One Rounded and One Snipped 46"/>
          <p:cNvSpPr/>
          <p:nvPr/>
        </p:nvSpPr>
        <p:spPr>
          <a:xfrm>
            <a:off x="22942800" y="33034424"/>
            <a:ext cx="8374500" cy="1117154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Summary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45" name="Rectangle: Top Corners One Rounded and One Snipped 46"/>
          <p:cNvSpPr/>
          <p:nvPr/>
        </p:nvSpPr>
        <p:spPr>
          <a:xfrm>
            <a:off x="925225" y="41615475"/>
            <a:ext cx="5316175" cy="1356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400" b="1" dirty="0" smtClean="0">
                <a:ea typeface="Arial"/>
                <a:cs typeface="Arial"/>
              </a:rPr>
              <a:t>Acknowledgement</a:t>
            </a:r>
            <a:endParaRPr lang="en-US" sz="4400" b="1" dirty="0">
              <a:ea typeface="Arial"/>
              <a:cs typeface="Arial"/>
            </a:endParaRPr>
          </a:p>
        </p:txBody>
      </p:sp>
      <p:sp>
        <p:nvSpPr>
          <p:cNvPr id="46" name="Rectangle: Top Corners One Rounded and One Snipped 46"/>
          <p:cNvSpPr/>
          <p:nvPr/>
        </p:nvSpPr>
        <p:spPr>
          <a:xfrm>
            <a:off x="1636400" y="13661881"/>
            <a:ext cx="20522574" cy="834486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Screenshots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47" name="Shape 101"/>
          <p:cNvSpPr txBox="1"/>
          <p:nvPr/>
        </p:nvSpPr>
        <p:spPr>
          <a:xfrm>
            <a:off x="1811950" y="33020500"/>
            <a:ext cx="9810270" cy="76572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D0D0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lvl="0"/>
            <a:endParaRPr lang="en-US" sz="4100" b="1" dirty="0">
              <a:solidFill>
                <a:srgbClr val="0D0D0D"/>
              </a:solidFill>
            </a:endParaRPr>
          </a:p>
          <a:p>
            <a:pPr lvl="0"/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For backend testing, Python’s default Unit testing framework, </a:t>
            </a:r>
            <a:r>
              <a:rPr lang="en-US" sz="4100" dirty="0" err="1" smtClean="0">
                <a:solidFill>
                  <a:srgbClr val="0D0D0D"/>
                </a:solidFill>
              </a:rPr>
              <a:t>unittest</a:t>
            </a:r>
            <a:r>
              <a:rPr lang="en-US" sz="4100" dirty="0" smtClean="0">
                <a:solidFill>
                  <a:srgbClr val="0D0D0D"/>
                </a:solidFill>
              </a:rPr>
              <a:t>, was </a:t>
            </a:r>
            <a:r>
              <a:rPr lang="en-US" sz="4100" dirty="0" smtClean="0">
                <a:solidFill>
                  <a:srgbClr val="0D0D0D"/>
                </a:solidFill>
              </a:rPr>
              <a:t>utilized and for the frontend, Selenium IDE was used.</a:t>
            </a:r>
            <a:endParaRPr lang="en-US" sz="4100" dirty="0" smtClean="0">
              <a:solidFill>
                <a:srgbClr val="0D0D0D"/>
              </a:solidFill>
            </a:endParaRP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To test the asynchronous sections of the server’s I/O code, Python’s </a:t>
            </a:r>
            <a:r>
              <a:rPr lang="en-US" sz="4100" dirty="0" err="1" smtClean="0">
                <a:solidFill>
                  <a:srgbClr val="0D0D0D"/>
                </a:solidFill>
              </a:rPr>
              <a:t>Asynctest</a:t>
            </a:r>
            <a:r>
              <a:rPr lang="en-US" sz="4100" dirty="0" smtClean="0">
                <a:solidFill>
                  <a:srgbClr val="0D0D0D"/>
                </a:solidFill>
              </a:rPr>
              <a:t> package was used</a:t>
            </a:r>
            <a:r>
              <a:rPr lang="en-US" sz="4100" dirty="0" smtClean="0">
                <a:solidFill>
                  <a:srgbClr val="0D0D0D"/>
                </a:solidFill>
              </a:rPr>
              <a:t>.</a:t>
            </a:r>
          </a:p>
          <a:p>
            <a:pPr marL="571500" lvl="0" indent="-571500">
              <a:buFont typeface="Arial"/>
              <a:buChar char="•"/>
            </a:pPr>
            <a:r>
              <a:rPr lang="en-US" sz="4100" dirty="0" smtClean="0">
                <a:solidFill>
                  <a:srgbClr val="0D0D0D"/>
                </a:solidFill>
              </a:rPr>
              <a:t>The NLP summarization algorithms were thoroughly and rigorously tested on various online websites. </a:t>
            </a:r>
            <a:endParaRPr lang="en-US" sz="4100" dirty="0" smtClean="0">
              <a:solidFill>
                <a:srgbClr val="0D0D0D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Rectangle: Top Corners One Rounded and One Snipped 46"/>
          <p:cNvSpPr/>
          <p:nvPr/>
        </p:nvSpPr>
        <p:spPr>
          <a:xfrm>
            <a:off x="1811950" y="33034424"/>
            <a:ext cx="9810270" cy="798376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800" b="1" dirty="0" smtClean="0">
                <a:solidFill>
                  <a:schemeClr val="accent3"/>
                </a:solidFill>
                <a:latin typeface="+mj-lt"/>
                <a:ea typeface="Arial"/>
                <a:cs typeface="Arial"/>
              </a:rPr>
              <a:t>Verification</a:t>
            </a:r>
            <a:endParaRPr lang="en-US" sz="4800" b="1" dirty="0">
              <a:solidFill>
                <a:schemeClr val="accent3"/>
              </a:solidFill>
              <a:latin typeface="+mj-lt"/>
              <a:ea typeface="Arial"/>
              <a:cs typeface="Arial"/>
            </a:endParaRPr>
          </a:p>
        </p:txBody>
      </p:sp>
      <p:pic>
        <p:nvPicPr>
          <p:cNvPr id="18" name="Picture 17" descr="AM Contributions Object Desig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903" y="33986736"/>
            <a:ext cx="7032537" cy="652619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9433167" y="35997737"/>
            <a:ext cx="2434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Figure.</a:t>
            </a:r>
            <a:r>
              <a:rPr lang="en-US" sz="2400" i="1" dirty="0" smtClean="0"/>
              <a:t> </a:t>
            </a:r>
            <a:r>
              <a:rPr lang="en-US" sz="2400" i="1" dirty="0"/>
              <a:t>T</a:t>
            </a:r>
            <a:r>
              <a:rPr lang="en-US" sz="2400" i="1" dirty="0" smtClean="0"/>
              <a:t>he class diagram of the application. The classes in yellow are the ones this author contributed to.</a:t>
            </a:r>
            <a:endParaRPr lang="en-US" sz="2400" i="1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7825</TotalTime>
  <Words>591</Words>
  <Application>Microsoft Macintosh PowerPoint</Application>
  <PresentationFormat>Custom</PresentationFormat>
  <Paragraphs>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Alberto Mizrahi</cp:lastModifiedBy>
  <cp:revision>37</cp:revision>
  <dcterms:modified xsi:type="dcterms:W3CDTF">2017-07-24T19:00:35Z</dcterms:modified>
</cp:coreProperties>
</file>