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0"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25" d="100"/>
          <a:sy n="25" d="100"/>
        </p:scale>
        <p:origin x="-1086" y="-96"/>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745634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8229600" y="19994880"/>
            <a:ext cx="22219920" cy="12123917"/>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8229600" y="32021261"/>
            <a:ext cx="22219920" cy="8778240"/>
          </a:xfrm>
        </p:spPr>
        <p:txBody>
          <a:bodyPr/>
          <a:lstStyle>
            <a:lvl1pPr marL="0" indent="0" algn="l">
              <a:buNone/>
              <a:defRPr sz="8600" b="1">
                <a:solidFill>
                  <a:schemeClr val="tx2"/>
                </a:solidFill>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24752236" y="8047621"/>
            <a:ext cx="14630400" cy="1371600"/>
          </a:xfrm>
        </p:spPr>
        <p:txBody>
          <a:bodyPr/>
          <a:lstStyle/>
          <a:p>
            <a:endParaRPr lang="en-US"/>
          </a:p>
        </p:txBody>
      </p:sp>
      <p:sp>
        <p:nvSpPr>
          <p:cNvPr id="17" name="Footer Placeholder 16"/>
          <p:cNvSpPr>
            <a:spLocks noGrp="1"/>
          </p:cNvSpPr>
          <p:nvPr>
            <p:ph type="ftr" sz="quarter" idx="11"/>
          </p:nvPr>
        </p:nvSpPr>
        <p:spPr bwMode="auto">
          <a:xfrm rot="5400000">
            <a:off x="20357528" y="27300349"/>
            <a:ext cx="23408640" cy="1382573"/>
          </a:xfrm>
        </p:spPr>
        <p:txBody>
          <a:bodyPr/>
          <a:lstStyle/>
          <a:p>
            <a:endParaRPr lang="en-US"/>
          </a:p>
        </p:txBody>
      </p:sp>
      <p:sp>
        <p:nvSpPr>
          <p:cNvPr id="10" name="Rectangle 9"/>
          <p:cNvSpPr/>
          <p:nvPr/>
        </p:nvSpPr>
        <p:spPr bwMode="auto">
          <a:xfrm>
            <a:off x="1371600" y="0"/>
            <a:ext cx="2194560" cy="438912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2" name="Rectangle 11"/>
          <p:cNvSpPr/>
          <p:nvPr/>
        </p:nvSpPr>
        <p:spPr bwMode="auto">
          <a:xfrm>
            <a:off x="994810" y="0"/>
            <a:ext cx="376790" cy="438912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4" name="Rectangle 13"/>
          <p:cNvSpPr/>
          <p:nvPr/>
        </p:nvSpPr>
        <p:spPr bwMode="auto">
          <a:xfrm>
            <a:off x="3566160" y="0"/>
            <a:ext cx="654739" cy="438912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9" name="Rectangle 18"/>
          <p:cNvSpPr/>
          <p:nvPr/>
        </p:nvSpPr>
        <p:spPr bwMode="auto">
          <a:xfrm>
            <a:off x="4108752" y="0"/>
            <a:ext cx="829008" cy="438912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1" name="Straight Connector 10"/>
          <p:cNvSpPr>
            <a:spLocks noChangeShapeType="1"/>
          </p:cNvSpPr>
          <p:nvPr/>
        </p:nvSpPr>
        <p:spPr bwMode="auto">
          <a:xfrm>
            <a:off x="382838" y="0"/>
            <a:ext cx="0" cy="438912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8" name="Straight Connector 17"/>
          <p:cNvSpPr>
            <a:spLocks noChangeShapeType="1"/>
          </p:cNvSpPr>
          <p:nvPr/>
        </p:nvSpPr>
        <p:spPr bwMode="auto">
          <a:xfrm>
            <a:off x="3291840" y="0"/>
            <a:ext cx="0" cy="438912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20" name="Straight Connector 19"/>
          <p:cNvSpPr>
            <a:spLocks noChangeShapeType="1"/>
          </p:cNvSpPr>
          <p:nvPr/>
        </p:nvSpPr>
        <p:spPr bwMode="auto">
          <a:xfrm>
            <a:off x="3074803" y="0"/>
            <a:ext cx="0" cy="438912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6" name="Straight Connector 15"/>
          <p:cNvSpPr>
            <a:spLocks noChangeShapeType="1"/>
          </p:cNvSpPr>
          <p:nvPr/>
        </p:nvSpPr>
        <p:spPr bwMode="auto">
          <a:xfrm>
            <a:off x="6215904" y="0"/>
            <a:ext cx="0" cy="438912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5" name="Straight Connector 14"/>
          <p:cNvSpPr>
            <a:spLocks noChangeShapeType="1"/>
          </p:cNvSpPr>
          <p:nvPr/>
        </p:nvSpPr>
        <p:spPr bwMode="auto">
          <a:xfrm>
            <a:off x="3840480" y="0"/>
            <a:ext cx="0" cy="438912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22" name="Straight Connector 21"/>
          <p:cNvSpPr>
            <a:spLocks noChangeShapeType="1"/>
          </p:cNvSpPr>
          <p:nvPr/>
        </p:nvSpPr>
        <p:spPr bwMode="auto">
          <a:xfrm>
            <a:off x="32809882" y="0"/>
            <a:ext cx="0" cy="438912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27" name="Rectangle 26"/>
          <p:cNvSpPr/>
          <p:nvPr/>
        </p:nvSpPr>
        <p:spPr bwMode="auto">
          <a:xfrm>
            <a:off x="4389120" y="0"/>
            <a:ext cx="274320" cy="438912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1" name="Oval 20"/>
          <p:cNvSpPr/>
          <p:nvPr/>
        </p:nvSpPr>
        <p:spPr bwMode="auto">
          <a:xfrm>
            <a:off x="2194560" y="21945600"/>
            <a:ext cx="4663440" cy="829056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3" name="Oval 22"/>
          <p:cNvSpPr/>
          <p:nvPr/>
        </p:nvSpPr>
        <p:spPr bwMode="auto">
          <a:xfrm>
            <a:off x="4714675" y="31147213"/>
            <a:ext cx="2309126" cy="410511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4" name="Oval 23"/>
          <p:cNvSpPr/>
          <p:nvPr/>
        </p:nvSpPr>
        <p:spPr bwMode="auto">
          <a:xfrm>
            <a:off x="3927888" y="35204045"/>
            <a:ext cx="493776" cy="87782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6" name="Oval 25"/>
          <p:cNvSpPr/>
          <p:nvPr/>
        </p:nvSpPr>
        <p:spPr bwMode="auto">
          <a:xfrm>
            <a:off x="5991149" y="37044173"/>
            <a:ext cx="987552" cy="175564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5" name="Oval 24"/>
          <p:cNvSpPr/>
          <p:nvPr/>
        </p:nvSpPr>
        <p:spPr>
          <a:xfrm>
            <a:off x="6858000" y="28773120"/>
            <a:ext cx="1316736" cy="234086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4771958" y="31543693"/>
            <a:ext cx="2194560" cy="3312154"/>
          </a:xfrm>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93"/>
            <a:ext cx="6035040" cy="3744976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645920" y="1757686"/>
            <a:ext cx="21671280" cy="37449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645920" y="10241280"/>
            <a:ext cx="26883360" cy="3119201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29600" y="18531840"/>
            <a:ext cx="22219920" cy="13142976"/>
          </a:xfrm>
        </p:spPr>
        <p:txBody>
          <a:bodyPr/>
          <a:lstStyle>
            <a:lvl1pPr algn="l">
              <a:buNone/>
              <a:defRPr sz="144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229600" y="32064960"/>
            <a:ext cx="22219920" cy="8778240"/>
          </a:xfrm>
        </p:spPr>
        <p:txBody>
          <a:bodyPr anchor="t"/>
          <a:lstStyle>
            <a:lvl1pPr marL="0" indent="0">
              <a:buNone/>
              <a:defRPr sz="8600" b="1">
                <a:solidFill>
                  <a:schemeClr val="tx2"/>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24747322" y="8024165"/>
            <a:ext cx="14630400" cy="1371600"/>
          </a:xfrm>
        </p:spPr>
        <p:txBody>
          <a:bodyPr/>
          <a:lstStyle/>
          <a:p>
            <a:endParaRPr lang="en-US"/>
          </a:p>
        </p:txBody>
      </p:sp>
      <p:sp>
        <p:nvSpPr>
          <p:cNvPr id="5" name="Footer Placeholder 4"/>
          <p:cNvSpPr>
            <a:spLocks noGrp="1"/>
          </p:cNvSpPr>
          <p:nvPr>
            <p:ph type="ftr" sz="quarter" idx="11"/>
          </p:nvPr>
        </p:nvSpPr>
        <p:spPr bwMode="auto">
          <a:xfrm rot="5400000">
            <a:off x="20358202" y="27282038"/>
            <a:ext cx="23408640" cy="1382573"/>
          </a:xfrm>
        </p:spPr>
        <p:txBody>
          <a:bodyPr/>
          <a:lstStyle/>
          <a:p>
            <a:endParaRPr lang="en-US"/>
          </a:p>
        </p:txBody>
      </p:sp>
      <p:sp>
        <p:nvSpPr>
          <p:cNvPr id="9" name="Rectangle 8"/>
          <p:cNvSpPr/>
          <p:nvPr/>
        </p:nvSpPr>
        <p:spPr bwMode="auto">
          <a:xfrm>
            <a:off x="1371600" y="0"/>
            <a:ext cx="2194560" cy="438912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0" name="Rectangle 9"/>
          <p:cNvSpPr/>
          <p:nvPr/>
        </p:nvSpPr>
        <p:spPr bwMode="auto">
          <a:xfrm>
            <a:off x="994810" y="0"/>
            <a:ext cx="376790" cy="438912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1" name="Rectangle 10"/>
          <p:cNvSpPr/>
          <p:nvPr/>
        </p:nvSpPr>
        <p:spPr bwMode="auto">
          <a:xfrm>
            <a:off x="3566160" y="0"/>
            <a:ext cx="654739" cy="438912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2" name="Rectangle 11"/>
          <p:cNvSpPr/>
          <p:nvPr/>
        </p:nvSpPr>
        <p:spPr bwMode="auto">
          <a:xfrm>
            <a:off x="4108752" y="0"/>
            <a:ext cx="829008" cy="438912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3" name="Straight Connector 12"/>
          <p:cNvSpPr>
            <a:spLocks noChangeShapeType="1"/>
          </p:cNvSpPr>
          <p:nvPr/>
        </p:nvSpPr>
        <p:spPr bwMode="auto">
          <a:xfrm>
            <a:off x="382838" y="0"/>
            <a:ext cx="0" cy="438912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4" name="Straight Connector 13"/>
          <p:cNvSpPr>
            <a:spLocks noChangeShapeType="1"/>
          </p:cNvSpPr>
          <p:nvPr/>
        </p:nvSpPr>
        <p:spPr bwMode="auto">
          <a:xfrm>
            <a:off x="3291840" y="0"/>
            <a:ext cx="0" cy="438912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5" name="Straight Connector 14"/>
          <p:cNvSpPr>
            <a:spLocks noChangeShapeType="1"/>
          </p:cNvSpPr>
          <p:nvPr/>
        </p:nvSpPr>
        <p:spPr bwMode="auto">
          <a:xfrm>
            <a:off x="3074803" y="0"/>
            <a:ext cx="0" cy="438912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6" name="Straight Connector 15"/>
          <p:cNvSpPr>
            <a:spLocks noChangeShapeType="1"/>
          </p:cNvSpPr>
          <p:nvPr/>
        </p:nvSpPr>
        <p:spPr bwMode="auto">
          <a:xfrm>
            <a:off x="6215904" y="0"/>
            <a:ext cx="0" cy="438912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7" name="Straight Connector 16"/>
          <p:cNvSpPr>
            <a:spLocks noChangeShapeType="1"/>
          </p:cNvSpPr>
          <p:nvPr/>
        </p:nvSpPr>
        <p:spPr bwMode="auto">
          <a:xfrm>
            <a:off x="3840480" y="0"/>
            <a:ext cx="0" cy="438912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8" name="Rectangle 17"/>
          <p:cNvSpPr/>
          <p:nvPr/>
        </p:nvSpPr>
        <p:spPr bwMode="auto">
          <a:xfrm>
            <a:off x="4389120" y="0"/>
            <a:ext cx="274320" cy="438912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19" name="Oval 18"/>
          <p:cNvSpPr/>
          <p:nvPr/>
        </p:nvSpPr>
        <p:spPr bwMode="auto">
          <a:xfrm>
            <a:off x="2194560" y="21945600"/>
            <a:ext cx="4663440" cy="829056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0" name="Oval 19"/>
          <p:cNvSpPr/>
          <p:nvPr/>
        </p:nvSpPr>
        <p:spPr bwMode="auto">
          <a:xfrm>
            <a:off x="4768935" y="31147213"/>
            <a:ext cx="2309126" cy="410511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1" name="Oval 20"/>
          <p:cNvSpPr/>
          <p:nvPr/>
        </p:nvSpPr>
        <p:spPr bwMode="auto">
          <a:xfrm>
            <a:off x="3927888" y="35204045"/>
            <a:ext cx="493776" cy="87782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2" name="Oval 21"/>
          <p:cNvSpPr/>
          <p:nvPr/>
        </p:nvSpPr>
        <p:spPr bwMode="auto">
          <a:xfrm>
            <a:off x="5991149" y="37063680"/>
            <a:ext cx="987552" cy="175564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3" name="Oval 22"/>
          <p:cNvSpPr/>
          <p:nvPr/>
        </p:nvSpPr>
        <p:spPr bwMode="auto">
          <a:xfrm>
            <a:off x="6764544" y="28671283"/>
            <a:ext cx="1316736" cy="234086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6" name="Straight Connector 25"/>
          <p:cNvSpPr>
            <a:spLocks noChangeShapeType="1"/>
          </p:cNvSpPr>
          <p:nvPr/>
        </p:nvSpPr>
        <p:spPr bwMode="auto">
          <a:xfrm>
            <a:off x="32752598" y="0"/>
            <a:ext cx="0" cy="438912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6" name="Slide Number Placeholder 5"/>
          <p:cNvSpPr>
            <a:spLocks noGrp="1"/>
          </p:cNvSpPr>
          <p:nvPr>
            <p:ph type="sldNum" sz="quarter" idx="12"/>
          </p:nvPr>
        </p:nvSpPr>
        <p:spPr bwMode="auto">
          <a:xfrm>
            <a:off x="4826218" y="31543693"/>
            <a:ext cx="2194560" cy="3312154"/>
          </a:xfrm>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
        <p:nvSpPr>
          <p:cNvPr id="9" name="Content Placeholder 8"/>
          <p:cNvSpPr>
            <a:spLocks noGrp="1"/>
          </p:cNvSpPr>
          <p:nvPr>
            <p:ph sz="quarter" idx="1"/>
          </p:nvPr>
        </p:nvSpPr>
        <p:spPr>
          <a:xfrm>
            <a:off x="1645920" y="10241280"/>
            <a:ext cx="13167360" cy="29260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5372893" y="10241280"/>
            <a:ext cx="13167360" cy="29260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47520"/>
            <a:ext cx="27157680" cy="73152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
        <p:nvSpPr>
          <p:cNvPr id="11" name="Content Placeholder 10"/>
          <p:cNvSpPr>
            <a:spLocks noGrp="1"/>
          </p:cNvSpPr>
          <p:nvPr>
            <p:ph sz="quarter" idx="2"/>
          </p:nvPr>
        </p:nvSpPr>
        <p:spPr>
          <a:xfrm>
            <a:off x="1645920" y="15118080"/>
            <a:ext cx="13167360" cy="2487168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5739110" y="15118080"/>
            <a:ext cx="13167360" cy="2487168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1645920" y="10046208"/>
            <a:ext cx="13167360" cy="4213555"/>
          </a:xfrm>
          <a:prstGeom prst="roundRect">
            <a:avLst>
              <a:gd name="adj" fmla="val 16667"/>
            </a:avLst>
          </a:prstGeom>
          <a:solidFill>
            <a:schemeClr val="accent1"/>
          </a:solidFill>
        </p:spPr>
        <p:txBody>
          <a:bodyPr rtlCol="0" anchor="ctr">
            <a:noAutofit/>
          </a:bodyPr>
          <a:lstStyle>
            <a:lvl1pPr marL="0" indent="0">
              <a:buFontTx/>
              <a:buNone/>
              <a:defRPr sz="96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5636240" y="10046208"/>
            <a:ext cx="13167360" cy="4213555"/>
          </a:xfrm>
          <a:prstGeom prst="roundRect">
            <a:avLst>
              <a:gd name="adj" fmla="val 16667"/>
            </a:avLst>
          </a:prstGeom>
          <a:solidFill>
            <a:schemeClr val="accent1"/>
          </a:solidFill>
        </p:spPr>
        <p:txBody>
          <a:bodyPr rtlCol="0" anchor="ctr">
            <a:noAutofit/>
          </a:bodyPr>
          <a:lstStyle>
            <a:lvl1pPr marL="0" indent="0">
              <a:buFontTx/>
              <a:buNone/>
              <a:defRPr sz="96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31546800" y="0"/>
            <a:ext cx="0" cy="438912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38912" tIns="219456" rIns="438912" bIns="219456" anchor="t" compatLnSpc="1"/>
          <a:lstStyle/>
          <a:p>
            <a:endParaRPr kumimoji="0" lang="en-US" dirty="0"/>
          </a:p>
        </p:txBody>
      </p:sp>
      <p:sp>
        <p:nvSpPr>
          <p:cNvPr id="2" name="Title 1"/>
          <p:cNvSpPr>
            <a:spLocks noGrp="1"/>
          </p:cNvSpPr>
          <p:nvPr>
            <p:ph type="title"/>
          </p:nvPr>
        </p:nvSpPr>
        <p:spPr>
          <a:xfrm rot="5400000">
            <a:off x="3305556" y="21122640"/>
            <a:ext cx="40379904" cy="1645920"/>
          </a:xfrm>
        </p:spPr>
        <p:txBody>
          <a:bodyPr anchor="b"/>
          <a:lstStyle>
            <a:lvl1pPr algn="l">
              <a:buNone/>
              <a:defRPr sz="96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4524208" y="1755648"/>
            <a:ext cx="5497373" cy="31894272"/>
          </a:xfrm>
        </p:spPr>
        <p:txBody>
          <a:bodyPr/>
          <a:lstStyle>
            <a:lvl1pPr marL="0" indent="0">
              <a:spcBef>
                <a:spcPts val="1920"/>
              </a:spcBef>
              <a:spcAft>
                <a:spcPts val="4800"/>
              </a:spcAft>
              <a:buNone/>
              <a:defRPr sz="5800"/>
            </a:lvl1pPr>
            <a:lvl2pPr>
              <a:buNone/>
              <a:defRPr sz="5800"/>
            </a:lvl2pPr>
            <a:lvl3pPr>
              <a:buNone/>
              <a:defRPr sz="4800"/>
            </a:lvl3pPr>
            <a:lvl4pPr>
              <a:buNone/>
              <a:defRPr sz="4300"/>
            </a:lvl4pPr>
            <a:lvl5pPr>
              <a:buNone/>
              <a:defRPr sz="43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22494240" y="0"/>
            <a:ext cx="0" cy="438912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dirty="0"/>
          </a:p>
        </p:txBody>
      </p:sp>
      <p:sp>
        <p:nvSpPr>
          <p:cNvPr id="9" name="Straight Connector 8"/>
          <p:cNvSpPr>
            <a:spLocks noChangeShapeType="1"/>
          </p:cNvSpPr>
          <p:nvPr/>
        </p:nvSpPr>
        <p:spPr bwMode="auto">
          <a:xfrm>
            <a:off x="22292266" y="0"/>
            <a:ext cx="0" cy="438912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38912" tIns="219456" rIns="438912" bIns="219456" anchor="t" compatLnSpc="1"/>
          <a:lstStyle/>
          <a:p>
            <a:endParaRPr kumimoji="0" lang="en-US" dirty="0"/>
          </a:p>
        </p:txBody>
      </p:sp>
      <p:sp>
        <p:nvSpPr>
          <p:cNvPr id="11" name="Straight Connector 10"/>
          <p:cNvSpPr>
            <a:spLocks noChangeShapeType="1"/>
          </p:cNvSpPr>
          <p:nvPr/>
        </p:nvSpPr>
        <p:spPr bwMode="auto">
          <a:xfrm>
            <a:off x="32369760" y="0"/>
            <a:ext cx="0" cy="438912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2" name="Rectangle 11"/>
          <p:cNvSpPr/>
          <p:nvPr/>
        </p:nvSpPr>
        <p:spPr bwMode="auto">
          <a:xfrm>
            <a:off x="31821120" y="0"/>
            <a:ext cx="1097280" cy="438912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3" name="Straight Connector 12"/>
          <p:cNvSpPr>
            <a:spLocks noChangeShapeType="1"/>
          </p:cNvSpPr>
          <p:nvPr/>
        </p:nvSpPr>
        <p:spPr bwMode="auto">
          <a:xfrm>
            <a:off x="32095440" y="0"/>
            <a:ext cx="0" cy="43891200"/>
          </a:xfrm>
          <a:prstGeom prst="line">
            <a:avLst/>
          </a:prstGeom>
          <a:noFill/>
          <a:ln w="9525" cap="flat" cmpd="sng" algn="ctr">
            <a:solidFill>
              <a:schemeClr val="accent1"/>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4" name="Oval 13"/>
          <p:cNvSpPr/>
          <p:nvPr/>
        </p:nvSpPr>
        <p:spPr>
          <a:xfrm>
            <a:off x="29363213" y="36576000"/>
            <a:ext cx="1975104" cy="351129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18" name="Content Placeholder 17"/>
          <p:cNvSpPr>
            <a:spLocks noGrp="1"/>
          </p:cNvSpPr>
          <p:nvPr>
            <p:ph sz="quarter" idx="1"/>
          </p:nvPr>
        </p:nvSpPr>
        <p:spPr>
          <a:xfrm>
            <a:off x="1097280" y="1755648"/>
            <a:ext cx="20299680" cy="40496947"/>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31546800" y="0"/>
            <a:ext cx="0" cy="438912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3" name="Oval 12"/>
          <p:cNvSpPr/>
          <p:nvPr/>
        </p:nvSpPr>
        <p:spPr>
          <a:xfrm>
            <a:off x="29363213" y="36576000"/>
            <a:ext cx="1975104" cy="351129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 name="Title 1"/>
          <p:cNvSpPr>
            <a:spLocks noGrp="1"/>
          </p:cNvSpPr>
          <p:nvPr>
            <p:ph type="title"/>
          </p:nvPr>
        </p:nvSpPr>
        <p:spPr>
          <a:xfrm rot="5400000">
            <a:off x="3227375" y="21122640"/>
            <a:ext cx="40379904" cy="1645920"/>
          </a:xfrm>
        </p:spPr>
        <p:txBody>
          <a:bodyPr anchor="b"/>
          <a:lstStyle>
            <a:lvl1pPr algn="l">
              <a:buNone/>
              <a:defRPr sz="9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22219920" cy="438912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54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24356873" y="1694688"/>
            <a:ext cx="5486400" cy="31718707"/>
          </a:xfrm>
        </p:spPr>
        <p:txBody>
          <a:bodyPr rot="0" spcFirstLastPara="0" vertOverflow="overflow" horzOverflow="overflow" vert="horz" wrap="square" lIns="438912" tIns="219456" rIns="438912" bIns="219456" numCol="1" spcCol="1316736" rtlCol="0" fromWordArt="0" anchor="t" anchorCtr="0" forceAA="0" compatLnSpc="1">
            <a:normAutofit/>
          </a:bodyPr>
          <a:lstStyle>
            <a:lvl1pPr marL="0" indent="0">
              <a:spcBef>
                <a:spcPts val="480"/>
              </a:spcBef>
              <a:spcAft>
                <a:spcPts val="1920"/>
              </a:spcAft>
              <a:buFontTx/>
              <a:buNone/>
              <a:defRPr sz="5800"/>
            </a:lvl1pPr>
            <a:lvl2pPr>
              <a:defRPr sz="5800"/>
            </a:lvl2pPr>
            <a:lvl3pPr>
              <a:defRPr sz="4800"/>
            </a:lvl3pPr>
            <a:lvl4pPr>
              <a:defRPr sz="4300"/>
            </a:lvl4pPr>
            <a:lvl5pPr>
              <a:defRPr sz="43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32369760" y="0"/>
            <a:ext cx="0" cy="43891200"/>
          </a:xfrm>
          <a:prstGeom prst="line">
            <a:avLst/>
          </a:prstGeom>
          <a:noFill/>
          <a:ln w="9525" cap="flat" cmpd="sng" algn="ctr">
            <a:solidFill>
              <a:schemeClr val="tx1"/>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1" name="Rectangle 10"/>
          <p:cNvSpPr/>
          <p:nvPr/>
        </p:nvSpPr>
        <p:spPr bwMode="auto">
          <a:xfrm>
            <a:off x="31821120" y="0"/>
            <a:ext cx="1097280" cy="438912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2" name="Straight Connector 11"/>
          <p:cNvSpPr>
            <a:spLocks noChangeShapeType="1"/>
          </p:cNvSpPr>
          <p:nvPr/>
        </p:nvSpPr>
        <p:spPr bwMode="auto">
          <a:xfrm>
            <a:off x="32095440" y="0"/>
            <a:ext cx="0" cy="43891200"/>
          </a:xfrm>
          <a:prstGeom prst="line">
            <a:avLst/>
          </a:prstGeom>
          <a:noFill/>
          <a:ln w="9525" cap="flat" cmpd="sng" algn="ctr">
            <a:solidFill>
              <a:schemeClr val="accent1"/>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9" name="Straight Connector 18"/>
          <p:cNvSpPr>
            <a:spLocks noChangeShapeType="1"/>
          </p:cNvSpPr>
          <p:nvPr/>
        </p:nvSpPr>
        <p:spPr bwMode="auto">
          <a:xfrm>
            <a:off x="22494240" y="0"/>
            <a:ext cx="0" cy="438912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dirty="0"/>
          </a:p>
        </p:txBody>
      </p:sp>
      <p:sp>
        <p:nvSpPr>
          <p:cNvPr id="20" name="Straight Connector 19"/>
          <p:cNvSpPr>
            <a:spLocks noChangeShapeType="1"/>
          </p:cNvSpPr>
          <p:nvPr/>
        </p:nvSpPr>
        <p:spPr bwMode="auto">
          <a:xfrm>
            <a:off x="22292266" y="0"/>
            <a:ext cx="0" cy="438912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38912" tIns="219456" rIns="438912" bIns="219456"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31546800" y="0"/>
            <a:ext cx="0" cy="438912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38912" tIns="219456" rIns="438912" bIns="219456" anchor="t" compatLnSpc="1"/>
          <a:lstStyle/>
          <a:p>
            <a:endParaRPr kumimoji="0" lang="en-US" dirty="0"/>
          </a:p>
        </p:txBody>
      </p:sp>
      <p:sp>
        <p:nvSpPr>
          <p:cNvPr id="22" name="Title Placeholder 21"/>
          <p:cNvSpPr>
            <a:spLocks noGrp="1"/>
          </p:cNvSpPr>
          <p:nvPr>
            <p:ph type="title"/>
          </p:nvPr>
        </p:nvSpPr>
        <p:spPr>
          <a:xfrm>
            <a:off x="1645920" y="1757683"/>
            <a:ext cx="26883360" cy="7315200"/>
          </a:xfrm>
          <a:prstGeom prst="rect">
            <a:avLst/>
          </a:prstGeom>
        </p:spPr>
        <p:txBody>
          <a:bodyPr vert="horz" lIns="438912" tIns="219456" rIns="438912" bIns="219456"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645920" y="10241280"/>
            <a:ext cx="26883360" cy="31192013"/>
          </a:xfrm>
          <a:prstGeom prst="rect">
            <a:avLst/>
          </a:prstGeom>
        </p:spPr>
        <p:txBody>
          <a:bodyPr vert="horz" lIns="438912" tIns="219456" rIns="438912" bIns="219456">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24505920" y="7461514"/>
            <a:ext cx="12874752" cy="1382573"/>
          </a:xfrm>
          <a:prstGeom prst="rect">
            <a:avLst/>
          </a:prstGeom>
        </p:spPr>
        <p:txBody>
          <a:bodyPr vert="horz" lIns="438912" tIns="219456" rIns="438912" bIns="219456" anchor="ctr" anchorCtr="0"/>
          <a:lstStyle>
            <a:lvl1pPr algn="r" eaLnBrk="1" latinLnBrk="0" hangingPunct="1">
              <a:defRPr kumimoji="0" sz="5800">
                <a:solidFill>
                  <a:schemeClr val="tx2"/>
                </a:solidFill>
              </a:defRPr>
            </a:lvl1pPr>
          </a:lstStyle>
          <a:p>
            <a:endParaRPr lang="en-US"/>
          </a:p>
        </p:txBody>
      </p:sp>
      <p:sp>
        <p:nvSpPr>
          <p:cNvPr id="3" name="Footer Placeholder 2"/>
          <p:cNvSpPr>
            <a:spLocks noGrp="1"/>
          </p:cNvSpPr>
          <p:nvPr>
            <p:ph type="ftr" sz="quarter" idx="3"/>
          </p:nvPr>
        </p:nvSpPr>
        <p:spPr>
          <a:xfrm rot="5400000">
            <a:off x="20684110" y="24430400"/>
            <a:ext cx="20482560" cy="1316736"/>
          </a:xfrm>
          <a:prstGeom prst="rect">
            <a:avLst/>
          </a:prstGeom>
        </p:spPr>
        <p:txBody>
          <a:bodyPr vert="horz" lIns="438912" tIns="219456" rIns="438912" bIns="219456" anchor="ctr" anchorCtr="0"/>
          <a:lstStyle>
            <a:lvl1pPr algn="l" eaLnBrk="1" latinLnBrk="0" hangingPunct="1">
              <a:defRPr kumimoji="0" sz="5800">
                <a:solidFill>
                  <a:schemeClr val="tx2"/>
                </a:solidFill>
              </a:defRPr>
            </a:lvl1pPr>
          </a:lstStyle>
          <a:p>
            <a:endParaRPr lang="en-US"/>
          </a:p>
        </p:txBody>
      </p:sp>
      <p:sp>
        <p:nvSpPr>
          <p:cNvPr id="7" name="Straight Connector 6"/>
          <p:cNvSpPr>
            <a:spLocks noChangeShapeType="1"/>
          </p:cNvSpPr>
          <p:nvPr/>
        </p:nvSpPr>
        <p:spPr bwMode="auto">
          <a:xfrm>
            <a:off x="274320" y="0"/>
            <a:ext cx="0" cy="438912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9" name="Straight Connector 8"/>
          <p:cNvSpPr>
            <a:spLocks noChangeShapeType="1"/>
          </p:cNvSpPr>
          <p:nvPr/>
        </p:nvSpPr>
        <p:spPr bwMode="auto">
          <a:xfrm>
            <a:off x="32369760" y="0"/>
            <a:ext cx="0" cy="438912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0" name="Rectangle 9"/>
          <p:cNvSpPr/>
          <p:nvPr/>
        </p:nvSpPr>
        <p:spPr bwMode="auto">
          <a:xfrm>
            <a:off x="31821120" y="0"/>
            <a:ext cx="1097280" cy="438912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1" name="Straight Connector 10"/>
          <p:cNvSpPr>
            <a:spLocks noChangeShapeType="1"/>
          </p:cNvSpPr>
          <p:nvPr/>
        </p:nvSpPr>
        <p:spPr bwMode="auto">
          <a:xfrm>
            <a:off x="32095440" y="0"/>
            <a:ext cx="0" cy="43891200"/>
          </a:xfrm>
          <a:prstGeom prst="line">
            <a:avLst/>
          </a:prstGeom>
          <a:noFill/>
          <a:ln w="9525" cap="flat" cmpd="sng" algn="ctr">
            <a:solidFill>
              <a:schemeClr val="accent1"/>
            </a:solidFill>
            <a:prstDash val="solid"/>
            <a:round/>
            <a:headEnd type="none" w="med" len="med"/>
            <a:tailEnd type="none" w="med" len="med"/>
          </a:ln>
          <a:effectLst/>
        </p:spPr>
        <p:txBody>
          <a:bodyPr vert="horz" wrap="square" lIns="438912" tIns="219456" rIns="438912" bIns="219456" anchor="t" compatLnSpc="1"/>
          <a:lstStyle/>
          <a:p>
            <a:endParaRPr kumimoji="0" lang="en-US"/>
          </a:p>
        </p:txBody>
      </p:sp>
      <p:sp>
        <p:nvSpPr>
          <p:cNvPr id="12" name="Oval 11"/>
          <p:cNvSpPr/>
          <p:nvPr/>
        </p:nvSpPr>
        <p:spPr>
          <a:xfrm>
            <a:off x="29363213" y="36576000"/>
            <a:ext cx="1975104" cy="351129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9264458" y="36697920"/>
            <a:ext cx="2194560" cy="3335731"/>
          </a:xfrm>
          <a:prstGeom prst="rect">
            <a:avLst/>
          </a:prstGeom>
        </p:spPr>
        <p:txBody>
          <a:bodyPr vert="horz" lIns="438912" tIns="219456" rIns="438912" bIns="219456" anchor="ctr"/>
          <a:lstStyle>
            <a:lvl1pPr algn="ctr" eaLnBrk="1" latinLnBrk="0" hangingPunct="1">
              <a:defRPr kumimoji="0" sz="6700" b="1">
                <a:solidFill>
                  <a:srgbClr val="FFFFFF"/>
                </a:solidFill>
              </a:defRPr>
            </a:lvl1p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rtl="0" eaLnBrk="1" latinLnBrk="0" hangingPunct="1">
        <a:spcBef>
          <a:spcPct val="0"/>
        </a:spcBef>
        <a:buNone/>
        <a:defRPr kumimoji="0" sz="14400" b="0" kern="1200" cap="small" baseline="0">
          <a:solidFill>
            <a:schemeClr val="tx2"/>
          </a:solidFill>
          <a:latin typeface="+mj-lt"/>
          <a:ea typeface="+mj-ea"/>
          <a:cs typeface="+mj-cs"/>
        </a:defRPr>
      </a:lvl1pPr>
    </p:titleStyle>
    <p:bodyStyle>
      <a:lvl1pPr marL="1316736" indent="-1316736" algn="l" rtl="0" eaLnBrk="1" latinLnBrk="0" hangingPunct="1">
        <a:spcBef>
          <a:spcPts val="2880"/>
        </a:spcBef>
        <a:buClr>
          <a:schemeClr val="accent1"/>
        </a:buClr>
        <a:buSzPct val="70000"/>
        <a:buFont typeface="Wingdings"/>
        <a:buChar char=""/>
        <a:defRPr kumimoji="0" sz="11500" kern="1200">
          <a:solidFill>
            <a:schemeClr val="tx1"/>
          </a:solidFill>
          <a:latin typeface="+mn-lt"/>
          <a:ea typeface="+mn-ea"/>
          <a:cs typeface="+mn-cs"/>
        </a:defRPr>
      </a:lvl1pPr>
      <a:lvl2pPr marL="3072384" indent="-1316736" algn="l" rtl="0" eaLnBrk="1" latinLnBrk="0" hangingPunct="1">
        <a:spcBef>
          <a:spcPct val="20000"/>
        </a:spcBef>
        <a:buClr>
          <a:schemeClr val="accent1"/>
        </a:buClr>
        <a:buSzPct val="80000"/>
        <a:buFont typeface="Wingdings 2"/>
        <a:buChar char=""/>
        <a:defRPr kumimoji="0" sz="10100" kern="1200">
          <a:solidFill>
            <a:schemeClr val="tx1"/>
          </a:solidFill>
          <a:latin typeface="+mn-lt"/>
          <a:ea typeface="+mn-ea"/>
          <a:cs typeface="+mn-cs"/>
        </a:defRPr>
      </a:lvl2pPr>
      <a:lvl3pPr marL="4389120" indent="-877824" algn="l" rtl="0" eaLnBrk="1" latinLnBrk="0" hangingPunct="1">
        <a:spcBef>
          <a:spcPct val="20000"/>
        </a:spcBef>
        <a:buClr>
          <a:schemeClr val="accent1">
            <a:shade val="75000"/>
          </a:schemeClr>
        </a:buClr>
        <a:buSzPct val="60000"/>
        <a:buFont typeface="Wingdings"/>
        <a:buChar char=""/>
        <a:defRPr kumimoji="0" sz="8600" kern="1200">
          <a:solidFill>
            <a:schemeClr val="tx1"/>
          </a:solidFill>
          <a:latin typeface="+mn-lt"/>
          <a:ea typeface="+mn-ea"/>
          <a:cs typeface="+mn-cs"/>
        </a:defRPr>
      </a:lvl3pPr>
      <a:lvl4pPr marL="5705856" indent="-877824" algn="l" rtl="0" eaLnBrk="1" latinLnBrk="0" hangingPunct="1">
        <a:spcBef>
          <a:spcPct val="20000"/>
        </a:spcBef>
        <a:buClr>
          <a:schemeClr val="accent1">
            <a:tint val="60000"/>
          </a:schemeClr>
        </a:buClr>
        <a:buSzPct val="60000"/>
        <a:buFont typeface="Wingdings"/>
        <a:buChar char=""/>
        <a:defRPr kumimoji="0" sz="8600" kern="1200">
          <a:solidFill>
            <a:schemeClr val="tx1"/>
          </a:solidFill>
          <a:latin typeface="+mn-lt"/>
          <a:ea typeface="+mn-ea"/>
          <a:cs typeface="+mn-cs"/>
        </a:defRPr>
      </a:lvl4pPr>
      <a:lvl5pPr marL="7022592" indent="-877824" algn="l" rtl="0" eaLnBrk="1" latinLnBrk="0" hangingPunct="1">
        <a:spcBef>
          <a:spcPct val="20000"/>
        </a:spcBef>
        <a:buClr>
          <a:schemeClr val="accent2">
            <a:tint val="60000"/>
          </a:schemeClr>
        </a:buClr>
        <a:buSzPct val="68000"/>
        <a:buFont typeface="Wingdings 2"/>
        <a:buChar char=""/>
        <a:defRPr kumimoji="0" sz="7700" kern="1200">
          <a:solidFill>
            <a:schemeClr val="tx1"/>
          </a:solidFill>
          <a:latin typeface="+mn-lt"/>
          <a:ea typeface="+mn-ea"/>
          <a:cs typeface="+mn-cs"/>
        </a:defRPr>
      </a:lvl5pPr>
      <a:lvl6pPr marL="8339328" indent="-877824" algn="l" rtl="0" eaLnBrk="1" latinLnBrk="0" hangingPunct="1">
        <a:spcBef>
          <a:spcPct val="20000"/>
        </a:spcBef>
        <a:buClr>
          <a:schemeClr val="accent1"/>
        </a:buClr>
        <a:buChar char="•"/>
        <a:defRPr kumimoji="0" sz="7700" kern="1200">
          <a:solidFill>
            <a:schemeClr val="tx2"/>
          </a:solidFill>
          <a:latin typeface="+mn-lt"/>
          <a:ea typeface="+mn-ea"/>
          <a:cs typeface="+mn-cs"/>
        </a:defRPr>
      </a:lvl6pPr>
      <a:lvl7pPr marL="9656064" indent="-877824" algn="l" rtl="0" eaLnBrk="1" latinLnBrk="0" hangingPunct="1">
        <a:spcBef>
          <a:spcPct val="20000"/>
        </a:spcBef>
        <a:buClr>
          <a:schemeClr val="accent1">
            <a:tint val="60000"/>
          </a:schemeClr>
        </a:buClr>
        <a:buSzPct val="60000"/>
        <a:buFont typeface="Wingdings"/>
        <a:buChar char=""/>
        <a:defRPr kumimoji="0" sz="6700" kern="1200" baseline="0">
          <a:solidFill>
            <a:schemeClr val="tx2"/>
          </a:solidFill>
          <a:latin typeface="+mn-lt"/>
          <a:ea typeface="+mn-ea"/>
          <a:cs typeface="+mn-cs"/>
        </a:defRPr>
      </a:lvl7pPr>
      <a:lvl8pPr marL="10972800" indent="-877824" algn="l" rtl="0" eaLnBrk="1" latinLnBrk="0" hangingPunct="1">
        <a:spcBef>
          <a:spcPct val="20000"/>
        </a:spcBef>
        <a:buClr>
          <a:schemeClr val="accent2"/>
        </a:buClr>
        <a:buChar char="•"/>
        <a:defRPr kumimoji="0" sz="6700" kern="1200" cap="small" baseline="0">
          <a:solidFill>
            <a:schemeClr val="tx2"/>
          </a:solidFill>
          <a:latin typeface="+mn-lt"/>
          <a:ea typeface="+mn-ea"/>
          <a:cs typeface="+mn-cs"/>
        </a:defRPr>
      </a:lvl8pPr>
      <a:lvl9pPr marL="12289536" indent="-877824" algn="l" rtl="0" eaLnBrk="1" latinLnBrk="0" hangingPunct="1">
        <a:spcBef>
          <a:spcPct val="20000"/>
        </a:spcBef>
        <a:buClr>
          <a:schemeClr val="accent1">
            <a:shade val="75000"/>
          </a:schemeClr>
        </a:buClr>
        <a:buChar char="•"/>
        <a:defRPr kumimoji="0" sz="67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60" algn="l" rtl="0" eaLnBrk="1" latinLnBrk="0" hangingPunct="1">
        <a:defRPr kumimoji="0" kern="1200">
          <a:solidFill>
            <a:schemeClr val="tx1"/>
          </a:solidFill>
          <a:latin typeface="+mn-lt"/>
          <a:ea typeface="+mn-ea"/>
          <a:cs typeface="+mn-cs"/>
        </a:defRPr>
      </a:lvl2pPr>
      <a:lvl3pPr marL="4389120" algn="l" rtl="0" eaLnBrk="1" latinLnBrk="0" hangingPunct="1">
        <a:defRPr kumimoji="0" kern="1200">
          <a:solidFill>
            <a:schemeClr val="tx1"/>
          </a:solidFill>
          <a:latin typeface="+mn-lt"/>
          <a:ea typeface="+mn-ea"/>
          <a:cs typeface="+mn-cs"/>
        </a:defRPr>
      </a:lvl3pPr>
      <a:lvl4pPr marL="6583680" algn="l" rtl="0" eaLnBrk="1" latinLnBrk="0" hangingPunct="1">
        <a:defRPr kumimoji="0" kern="1200">
          <a:solidFill>
            <a:schemeClr val="tx1"/>
          </a:solidFill>
          <a:latin typeface="+mn-lt"/>
          <a:ea typeface="+mn-ea"/>
          <a:cs typeface="+mn-cs"/>
        </a:defRPr>
      </a:lvl4pPr>
      <a:lvl5pPr marL="8778240" algn="l" rtl="0" eaLnBrk="1" latinLnBrk="0" hangingPunct="1">
        <a:defRPr kumimoji="0" kern="1200">
          <a:solidFill>
            <a:schemeClr val="tx1"/>
          </a:solidFill>
          <a:latin typeface="+mn-lt"/>
          <a:ea typeface="+mn-ea"/>
          <a:cs typeface="+mn-cs"/>
        </a:defRPr>
      </a:lvl5pPr>
      <a:lvl6pPr marL="10972800" algn="l" rtl="0" eaLnBrk="1" latinLnBrk="0" hangingPunct="1">
        <a:defRPr kumimoji="0" kern="1200">
          <a:solidFill>
            <a:schemeClr val="tx1"/>
          </a:solidFill>
          <a:latin typeface="+mn-lt"/>
          <a:ea typeface="+mn-ea"/>
          <a:cs typeface="+mn-cs"/>
        </a:defRPr>
      </a:lvl6pPr>
      <a:lvl7pPr marL="13167360" algn="l" rtl="0" eaLnBrk="1" latinLnBrk="0" hangingPunct="1">
        <a:defRPr kumimoji="0" kern="1200">
          <a:solidFill>
            <a:schemeClr val="tx1"/>
          </a:solidFill>
          <a:latin typeface="+mn-lt"/>
          <a:ea typeface="+mn-ea"/>
          <a:cs typeface="+mn-cs"/>
        </a:defRPr>
      </a:lvl7pPr>
      <a:lvl8pPr marL="15361920" algn="l" rtl="0" eaLnBrk="1" latinLnBrk="0" hangingPunct="1">
        <a:defRPr kumimoji="0" kern="1200">
          <a:solidFill>
            <a:schemeClr val="tx1"/>
          </a:solidFill>
          <a:latin typeface="+mn-lt"/>
          <a:ea typeface="+mn-ea"/>
          <a:cs typeface="+mn-cs"/>
        </a:defRPr>
      </a:lvl8pPr>
      <a:lvl9pPr marL="175564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24" name="TextBox 23"/>
          <p:cNvSpPr txBox="1"/>
          <p:nvPr/>
        </p:nvSpPr>
        <p:spPr>
          <a:xfrm>
            <a:off x="28956000" y="36271200"/>
            <a:ext cx="2514600" cy="4185761"/>
          </a:xfrm>
          <a:prstGeom prst="rect">
            <a:avLst/>
          </a:prstGeom>
          <a:solidFill>
            <a:schemeClr val="bg1"/>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90" name="Shape 90"/>
          <p:cNvSpPr txBox="1"/>
          <p:nvPr/>
        </p:nvSpPr>
        <p:spPr>
          <a:xfrm>
            <a:off x="659350" y="6244800"/>
            <a:ext cx="32710150" cy="613200"/>
          </a:xfrm>
          <a:prstGeom prst="rect">
            <a:avLst/>
          </a:prstGeom>
          <a:noFill/>
          <a:ln>
            <a:noFill/>
          </a:ln>
        </p:spPr>
        <p:txBody>
          <a:bodyPr lIns="98650" tIns="49325" rIns="98650" bIns="49325" anchor="t" anchorCtr="0">
            <a:noAutofit/>
          </a:bodyPr>
          <a:lstStyle/>
          <a:p>
            <a:pPr marL="0" marR="0" lvl="0" indent="0" rtl="0">
              <a:lnSpc>
                <a:spcPct val="100000"/>
              </a:lnSpc>
              <a:spcBef>
                <a:spcPts val="0"/>
              </a:spcBef>
              <a:spcAft>
                <a:spcPts val="0"/>
              </a:spcAft>
              <a:buClr>
                <a:srgbClr val="3333CC"/>
              </a:buClr>
              <a:buSzPct val="25000"/>
              <a:buFont typeface="Arial"/>
              <a:buNone/>
            </a:pPr>
            <a:r>
              <a:rPr lang="en-US" sz="3500" b="1" i="0" u="none" strike="noStrike" cap="none" dirty="0" smtClean="0">
                <a:solidFill>
                  <a:srgbClr val="3333FF"/>
                </a:solidFill>
                <a:latin typeface="Arial"/>
                <a:ea typeface="Arial"/>
                <a:cs typeface="Arial"/>
                <a:sym typeface="Arial"/>
              </a:rPr>
              <a:t>			Student</a:t>
            </a:r>
            <a:r>
              <a:rPr lang="en-US" sz="3500" b="1" i="0" u="none" strike="noStrike" cap="none" dirty="0">
                <a:solidFill>
                  <a:srgbClr val="3333FF"/>
                </a:solidFill>
                <a:latin typeface="Arial"/>
                <a:ea typeface="Arial"/>
                <a:cs typeface="Arial"/>
                <a:sym typeface="Arial"/>
              </a:rPr>
              <a:t>: </a:t>
            </a:r>
            <a:r>
              <a:rPr lang="en-US" sz="3500" i="0" u="none" strike="noStrike" cap="none" dirty="0" smtClean="0">
                <a:solidFill>
                  <a:srgbClr val="3333FF"/>
                </a:solidFill>
                <a:latin typeface="Arial"/>
                <a:ea typeface="Arial"/>
                <a:cs typeface="Arial"/>
                <a:sym typeface="Arial"/>
              </a:rPr>
              <a:t>Rachel Hill 	</a:t>
            </a:r>
            <a:r>
              <a:rPr lang="en-US" sz="3500" b="0" i="0" u="none" strike="noStrike" cap="none" dirty="0" smtClean="0">
                <a:solidFill>
                  <a:srgbClr val="3333FF"/>
                </a:solidFill>
                <a:latin typeface="Arial"/>
                <a:ea typeface="Arial"/>
                <a:cs typeface="Arial"/>
                <a:sym typeface="Arial"/>
              </a:rPr>
              <a:t>				</a:t>
            </a:r>
            <a:r>
              <a:rPr lang="en-US" sz="3500" b="1" i="0" u="none" strike="noStrike" cap="none" dirty="0" smtClean="0">
                <a:solidFill>
                  <a:srgbClr val="3333FF"/>
                </a:solidFill>
                <a:latin typeface="Arial"/>
                <a:ea typeface="Arial"/>
                <a:cs typeface="Arial"/>
                <a:sym typeface="Arial"/>
              </a:rPr>
              <a:t>Mentors: </a:t>
            </a:r>
            <a:r>
              <a:rPr lang="en-US" sz="3500" i="0" u="none" strike="noStrike" cap="none" dirty="0" smtClean="0">
                <a:solidFill>
                  <a:srgbClr val="3333FF"/>
                </a:solidFill>
                <a:sym typeface="Arial"/>
              </a:rPr>
              <a:t>Jason Cohen, Frank Alvarado</a:t>
            </a:r>
            <a:r>
              <a:rPr lang="en-US" sz="3500" dirty="0">
                <a:solidFill>
                  <a:srgbClr val="3333FF"/>
                </a:solidFill>
              </a:rPr>
              <a:t> </a:t>
            </a:r>
            <a:r>
              <a:rPr lang="en-US" sz="3500" dirty="0" smtClean="0">
                <a:solidFill>
                  <a:srgbClr val="3333FF"/>
                </a:solidFill>
              </a:rPr>
              <a:t>					</a:t>
            </a:r>
            <a:r>
              <a:rPr lang="en-US" sz="3500" b="1" i="0" u="none" strike="noStrike" cap="none" dirty="0" smtClean="0">
                <a:solidFill>
                  <a:srgbClr val="3333FF"/>
                </a:solidFill>
                <a:latin typeface="Arial"/>
                <a:ea typeface="Arial"/>
                <a:cs typeface="Arial"/>
                <a:sym typeface="Arial"/>
              </a:rPr>
              <a:t>Instructor</a:t>
            </a:r>
            <a:r>
              <a:rPr lang="en-US" sz="3500" b="1" i="0" u="none" strike="noStrike" cap="none" dirty="0">
                <a:solidFill>
                  <a:srgbClr val="3333FF"/>
                </a:solidFill>
                <a:latin typeface="Arial"/>
                <a:ea typeface="Arial"/>
                <a:cs typeface="Arial"/>
                <a:sym typeface="Arial"/>
              </a:rPr>
              <a:t>:</a:t>
            </a:r>
            <a:r>
              <a:rPr lang="en-US" sz="3500" b="1" i="1" u="none" strike="noStrike" cap="none" dirty="0">
                <a:solidFill>
                  <a:srgbClr val="3333FF"/>
                </a:solidFill>
                <a:latin typeface="Arial"/>
                <a:ea typeface="Arial"/>
                <a:cs typeface="Arial"/>
                <a:sym typeface="Arial"/>
              </a:rPr>
              <a:t> </a:t>
            </a:r>
            <a:r>
              <a:rPr lang="en-US" sz="3500" b="0" i="0" u="none" strike="noStrike" cap="none" dirty="0">
                <a:solidFill>
                  <a:srgbClr val="3333FF"/>
                </a:solidFill>
                <a:latin typeface="Arial"/>
                <a:ea typeface="Arial"/>
                <a:cs typeface="Arial"/>
                <a:sym typeface="Arial"/>
              </a:rPr>
              <a:t>Masoud </a:t>
            </a:r>
            <a:r>
              <a:rPr lang="en-US" sz="3500" b="0" i="0" u="none" strike="noStrike" cap="none" dirty="0" smtClean="0">
                <a:solidFill>
                  <a:srgbClr val="3333FF"/>
                </a:solidFill>
                <a:latin typeface="Arial"/>
                <a:ea typeface="Arial"/>
                <a:cs typeface="Arial"/>
                <a:sym typeface="Arial"/>
              </a:rPr>
              <a:t>Sadjadi</a:t>
            </a:r>
            <a:endParaRPr lang="en-US" sz="3500" b="0" i="0" u="none" strike="noStrike" cap="none" dirty="0">
              <a:solidFill>
                <a:srgbClr val="3333FF"/>
              </a:solidFill>
              <a:latin typeface="Arial"/>
              <a:ea typeface="Arial"/>
              <a:cs typeface="Arial"/>
              <a:sym typeface="Arial"/>
            </a:endParaRPr>
          </a:p>
        </p:txBody>
      </p:sp>
      <p:sp>
        <p:nvSpPr>
          <p:cNvPr id="107" name="Shape 107"/>
          <p:cNvSpPr txBox="1"/>
          <p:nvPr/>
        </p:nvSpPr>
        <p:spPr>
          <a:xfrm>
            <a:off x="659350" y="42672000"/>
            <a:ext cx="30887450" cy="1143000"/>
          </a:xfrm>
          <a:prstGeom prst="rect">
            <a:avLst/>
          </a:prstGeom>
          <a:solidFill>
            <a:schemeClr val="bg1"/>
          </a:solidFill>
          <a:ln w="63500" cap="flat" cmpd="sng">
            <a:noFill/>
            <a:prstDash val="solid"/>
            <a:miter/>
            <a:headEnd type="none" w="med" len="med"/>
            <a:tailEnd type="none" w="med" len="med"/>
          </a:ln>
        </p:spPr>
        <p:txBody>
          <a:bodyPr lIns="91425" tIns="91425" rIns="91425" bIns="91425" anchor="t" anchorCtr="0">
            <a:noAutofit/>
          </a:bodyPr>
          <a:lstStyle/>
          <a:p>
            <a:pPr lvl="0">
              <a:buClr>
                <a:schemeClr val="dk1"/>
              </a:buClr>
              <a:buSzPct val="25000"/>
            </a:pPr>
            <a:r>
              <a:rPr lang="en-US" sz="3000" b="1" dirty="0" smtClean="0">
                <a:solidFill>
                  <a:schemeClr val="dk1"/>
                </a:solidFill>
              </a:rPr>
              <a:t>Acknowledgment</a:t>
            </a:r>
            <a:r>
              <a:rPr lang="en-US" sz="3000" dirty="0" smtClean="0">
                <a:solidFill>
                  <a:schemeClr val="dk1"/>
                </a:solidFill>
              </a:rPr>
              <a:t>: The </a:t>
            </a:r>
            <a:r>
              <a:rPr lang="en-US" sz="3000" dirty="0">
                <a:solidFill>
                  <a:schemeClr val="dk1"/>
                </a:solidFill>
              </a:rPr>
              <a:t>material presented in this poster is based upon the work supported </a:t>
            </a:r>
            <a:r>
              <a:rPr lang="en-US" sz="3000" dirty="0" smtClean="0">
                <a:solidFill>
                  <a:schemeClr val="dk1"/>
                </a:solidFill>
              </a:rPr>
              <a:t>by the Village of Pinecrest Police  Department and Florida International University. </a:t>
            </a:r>
            <a:r>
              <a:rPr lang="en-US" sz="3000" dirty="0">
                <a:solidFill>
                  <a:schemeClr val="dk1"/>
                </a:solidFill>
              </a:rPr>
              <a:t>I am thankful to the help that I received from </a:t>
            </a:r>
            <a:r>
              <a:rPr lang="en-US" sz="3000" dirty="0" smtClean="0">
                <a:solidFill>
                  <a:schemeClr val="dk1"/>
                </a:solidFill>
              </a:rPr>
              <a:t> my teammates , Mario Siu and Victor </a:t>
            </a:r>
            <a:r>
              <a:rPr lang="en-US" sz="3000" dirty="0" err="1"/>
              <a:t>Estopiñán</a:t>
            </a:r>
            <a:r>
              <a:rPr lang="en-US" sz="3000" dirty="0" smtClean="0">
                <a:solidFill>
                  <a:schemeClr val="dk1"/>
                </a:solidFill>
              </a:rPr>
              <a:t>. </a:t>
            </a:r>
            <a:endParaRPr lang="en-US" sz="3000" dirty="0">
              <a:solidFill>
                <a:schemeClr val="dk1"/>
              </a:solidFill>
            </a:endParaRPr>
          </a:p>
          <a:p>
            <a:pPr lvl="0">
              <a:spcBef>
                <a:spcPts val="0"/>
              </a:spcBef>
              <a:buNone/>
            </a:pPr>
            <a:endParaRPr dirty="0"/>
          </a:p>
        </p:txBody>
      </p:sp>
      <p:sp>
        <p:nvSpPr>
          <p:cNvPr id="6" name="TextBox 5"/>
          <p:cNvSpPr txBox="1"/>
          <p:nvPr/>
        </p:nvSpPr>
        <p:spPr>
          <a:xfrm>
            <a:off x="9462869" y="3524071"/>
            <a:ext cx="13778131" cy="2308324"/>
          </a:xfrm>
          <a:prstGeom prst="rect">
            <a:avLst/>
          </a:prstGeom>
          <a:noFill/>
        </p:spPr>
        <p:txBody>
          <a:bodyPr wrap="none" rtlCol="0">
            <a:spAutoFit/>
          </a:bodyPr>
          <a:lstStyle/>
          <a:p>
            <a:pPr algn="ctr"/>
            <a:r>
              <a:rPr lang="en-US" sz="7200" dirty="0" smtClean="0"/>
              <a:t>Senior Project, Spring 2017</a:t>
            </a:r>
          </a:p>
          <a:p>
            <a:pPr algn="ctr"/>
            <a:r>
              <a:rPr lang="en-US" sz="7200" b="1" dirty="0" smtClean="0"/>
              <a:t>BOLO Flier Creator – Version 7</a:t>
            </a:r>
            <a:endParaRPr lang="en-US" sz="7200" b="1" dirty="0"/>
          </a:p>
        </p:txBody>
      </p:sp>
      <p:sp>
        <p:nvSpPr>
          <p:cNvPr id="10" name="AutoShape 6" descr="Displaying CompInfSc-vrt-Color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8800" y="475042"/>
            <a:ext cx="5145950" cy="2634728"/>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1303326859"/>
              </p:ext>
            </p:extLst>
          </p:nvPr>
        </p:nvGraphicFramePr>
        <p:xfrm>
          <a:off x="722000" y="7391400"/>
          <a:ext cx="9793600" cy="7075886"/>
        </p:xfrm>
        <a:graphic>
          <a:graphicData uri="http://schemas.openxmlformats.org/drawingml/2006/table">
            <a:tbl>
              <a:tblPr firstRow="1" bandRow="1">
                <a:tableStyleId>{5C22544A-7EE6-4342-B048-85BDC9FD1C3A}</a:tableStyleId>
              </a:tblPr>
              <a:tblGrid>
                <a:gridCol w="9793600"/>
              </a:tblGrid>
              <a:tr h="885398">
                <a:tc>
                  <a:txBody>
                    <a:bodyPr/>
                    <a:lstStyle/>
                    <a:p>
                      <a:pPr algn="ctr"/>
                      <a:r>
                        <a:rPr lang="en-US" sz="4100" dirty="0" smtClean="0"/>
                        <a:t>Problem</a:t>
                      </a:r>
                      <a:endParaRPr lang="en-US" sz="4100" dirty="0"/>
                    </a:p>
                  </a:txBody>
                  <a:tcPr/>
                </a:tc>
              </a:tr>
              <a:tr h="6190488">
                <a:tc>
                  <a:txBody>
                    <a:bodyPr/>
                    <a:lstStyle/>
                    <a:p>
                      <a:pPr marR="0" lvl="0" algn="l" rtl="0">
                        <a:lnSpc>
                          <a:spcPct val="100000"/>
                        </a:lnSpc>
                        <a:spcBef>
                          <a:spcPts val="0"/>
                        </a:spcBef>
                        <a:spcAft>
                          <a:spcPts val="0"/>
                        </a:spcAft>
                        <a:buNone/>
                      </a:pPr>
                      <a:r>
                        <a:rPr lang="en-US" sz="4000" dirty="0" smtClean="0">
                          <a:solidFill>
                            <a:schemeClr val="tx1"/>
                          </a:solidFill>
                        </a:rPr>
                        <a:t>The</a:t>
                      </a:r>
                      <a:r>
                        <a:rPr lang="en-US" sz="4000" baseline="0" dirty="0" smtClean="0">
                          <a:solidFill>
                            <a:schemeClr val="tx1"/>
                          </a:solidFill>
                        </a:rPr>
                        <a:t> Pinecrest Police Department</a:t>
                      </a:r>
                      <a:r>
                        <a:rPr lang="en-US" sz="4000" dirty="0" smtClean="0">
                          <a:solidFill>
                            <a:schemeClr val="tx1"/>
                          </a:solidFill>
                        </a:rPr>
                        <a:t> faces a difficult challenge when it  comes to sending out information</a:t>
                      </a:r>
                      <a:r>
                        <a:rPr lang="en-US" sz="4000" baseline="0" dirty="0" smtClean="0">
                          <a:solidFill>
                            <a:schemeClr val="tx1"/>
                          </a:solidFill>
                        </a:rPr>
                        <a:t> about wanted persons or recent crimes. They rely on the use of fax machines and bulletin boards to distribute “Be On the Look Out” (BOLO) flyers. This process is slow and unreliable, posing a risk to the safety of police officers and the public. </a:t>
                      </a:r>
                      <a:endParaRPr lang="en-US" sz="4000" b="0" i="0" u="none" strike="noStrike" cap="none" dirty="0" smtClean="0">
                        <a:solidFill>
                          <a:schemeClr val="tx1"/>
                        </a:solidFill>
                        <a:latin typeface="Arial"/>
                        <a:ea typeface="Arial"/>
                        <a:cs typeface="Arial"/>
                        <a:sym typeface="Arial"/>
                      </a:endParaRPr>
                    </a:p>
                    <a:p>
                      <a:endParaRPr lang="en-US" dirty="0"/>
                    </a:p>
                  </a:txBody>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467030808"/>
              </p:ext>
            </p:extLst>
          </p:nvPr>
        </p:nvGraphicFramePr>
        <p:xfrm>
          <a:off x="10972800" y="7391400"/>
          <a:ext cx="9793224" cy="7077456"/>
        </p:xfrm>
        <a:graphic>
          <a:graphicData uri="http://schemas.openxmlformats.org/drawingml/2006/table">
            <a:tbl>
              <a:tblPr firstRow="1" bandRow="1">
                <a:tableStyleId>{5C22544A-7EE6-4342-B048-85BDC9FD1C3A}</a:tableStyleId>
              </a:tblPr>
              <a:tblGrid>
                <a:gridCol w="9793224"/>
              </a:tblGrid>
              <a:tr h="886968">
                <a:tc>
                  <a:txBody>
                    <a:bodyPr/>
                    <a:lstStyle/>
                    <a:p>
                      <a:pPr algn="ctr"/>
                      <a:r>
                        <a:rPr lang="en-US" sz="4100" dirty="0" smtClean="0"/>
                        <a:t>Solution</a:t>
                      </a:r>
                      <a:endParaRPr lang="en-US" sz="4100" dirty="0"/>
                    </a:p>
                  </a:txBody>
                  <a:tcPr/>
                </a:tc>
              </a:tr>
              <a:tr h="6190488">
                <a:tc>
                  <a:txBody>
                    <a:bodyPr/>
                    <a:lstStyle/>
                    <a:p>
                      <a:pPr marL="0" marR="0" lvl="0" indent="0" algn="l" rtl="0">
                        <a:lnSpc>
                          <a:spcPct val="100000"/>
                        </a:lnSpc>
                        <a:spcBef>
                          <a:spcPts val="0"/>
                        </a:spcBef>
                        <a:spcAft>
                          <a:spcPts val="0"/>
                        </a:spcAft>
                        <a:buClr>
                          <a:srgbClr val="336699"/>
                        </a:buClr>
                        <a:buSzPct val="25000"/>
                        <a:buFont typeface="Arial"/>
                        <a:buNone/>
                      </a:pPr>
                      <a:r>
                        <a:rPr lang="en-US" sz="4000" b="0" i="0" u="none" strike="noStrike" cap="none" dirty="0" smtClean="0">
                          <a:solidFill>
                            <a:schemeClr val="tx1"/>
                          </a:solidFill>
                          <a:latin typeface="Arial"/>
                          <a:ea typeface="Arial"/>
                          <a:cs typeface="Arial"/>
                          <a:sym typeface="Arial"/>
                        </a:rPr>
                        <a:t>The creation of the BOLO web-application</a:t>
                      </a:r>
                      <a:r>
                        <a:rPr lang="en-US" sz="4000" b="0" i="0" u="none" strike="noStrike" cap="none" baseline="0" dirty="0" smtClean="0">
                          <a:solidFill>
                            <a:schemeClr val="tx1"/>
                          </a:solidFill>
                          <a:latin typeface="Arial"/>
                          <a:ea typeface="Arial"/>
                          <a:cs typeface="Arial"/>
                          <a:sym typeface="Arial"/>
                        </a:rPr>
                        <a:t> will allow police officers to create and update BOLO flyers in real-time using any mobile device. It aims for scalability, security, and efficiency when sending out BOLOs to officers on duty as well as any officers in the neighboring jurisdictions. </a:t>
                      </a:r>
                      <a:endParaRPr lang="en-US" dirty="0"/>
                    </a:p>
                  </a:txBody>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945178365"/>
              </p:ext>
            </p:extLst>
          </p:nvPr>
        </p:nvGraphicFramePr>
        <p:xfrm>
          <a:off x="21183600" y="7315200"/>
          <a:ext cx="9793600" cy="7072838"/>
        </p:xfrm>
        <a:graphic>
          <a:graphicData uri="http://schemas.openxmlformats.org/drawingml/2006/table">
            <a:tbl>
              <a:tblPr firstRow="1" bandRow="1">
                <a:tableStyleId>{5C22544A-7EE6-4342-B048-85BDC9FD1C3A}</a:tableStyleId>
              </a:tblPr>
              <a:tblGrid>
                <a:gridCol w="9793600"/>
              </a:tblGrid>
              <a:tr h="885398">
                <a:tc>
                  <a:txBody>
                    <a:bodyPr/>
                    <a:lstStyle/>
                    <a:p>
                      <a:pPr algn="ctr"/>
                      <a:r>
                        <a:rPr lang="en-US" sz="4100" dirty="0" smtClean="0"/>
                        <a:t>Current System</a:t>
                      </a:r>
                      <a:endParaRPr lang="en-US" sz="4100" dirty="0"/>
                    </a:p>
                  </a:txBody>
                  <a:tcPr/>
                </a:tc>
              </a:tr>
              <a:tr h="5852160">
                <a:tc>
                  <a:txBody>
                    <a:bodyPr/>
                    <a:lstStyle/>
                    <a:p>
                      <a:pPr marL="0" marR="0" lvl="0" indent="0" algn="l" rtl="0">
                        <a:lnSpc>
                          <a:spcPct val="100000"/>
                        </a:lnSpc>
                        <a:spcBef>
                          <a:spcPts val="0"/>
                        </a:spcBef>
                        <a:spcAft>
                          <a:spcPts val="0"/>
                        </a:spcAft>
                        <a:buClr>
                          <a:srgbClr val="336699"/>
                        </a:buClr>
                        <a:buSzPct val="25000"/>
                        <a:buFont typeface="Arial"/>
                        <a:buNone/>
                      </a:pPr>
                      <a:r>
                        <a:rPr lang="en-US" sz="4000" b="0" i="0" u="none" strike="noStrike" cap="none" dirty="0" smtClean="0">
                          <a:solidFill>
                            <a:schemeClr val="dk1"/>
                          </a:solidFill>
                          <a:latin typeface="+mn-lt"/>
                          <a:ea typeface="+mn-ea"/>
                          <a:cs typeface="+mn-cs"/>
                          <a:sym typeface="Arial"/>
                        </a:rPr>
                        <a:t>The current system, BOLO-6.0, works but is not stable enough for deployment. The server could shut down at any moment due</a:t>
                      </a:r>
                      <a:r>
                        <a:rPr lang="en-US" sz="4000" b="0" i="0" u="none" strike="noStrike" cap="none" baseline="0" dirty="0" smtClean="0">
                          <a:solidFill>
                            <a:schemeClr val="dk1"/>
                          </a:solidFill>
                          <a:latin typeface="+mn-lt"/>
                          <a:ea typeface="+mn-ea"/>
                          <a:cs typeface="+mn-cs"/>
                          <a:sym typeface="Arial"/>
                        </a:rPr>
                        <a:t> to the existence of fatal bugs. It is also not user friendly, requiring support from programmers to complete simple tasks such as updating the User Guide. The newer system, BOLO-7.0, looks to correct these issues by redesigning the interface and fixing most bugs. </a:t>
                      </a:r>
                      <a:endParaRPr lang="en-US" sz="4000" b="0" i="0" u="none" strike="noStrike" cap="none" dirty="0" smtClean="0">
                        <a:solidFill>
                          <a:schemeClr val="tx1"/>
                        </a:solidFill>
                        <a:latin typeface="Arial"/>
                        <a:ea typeface="Arial"/>
                        <a:cs typeface="Arial"/>
                        <a:sym typeface="Arial"/>
                      </a:endParaRPr>
                    </a:p>
                  </a:txBody>
                  <a:tcPr/>
                </a:tc>
              </a:tr>
            </a:tbl>
          </a:graphicData>
        </a:graphic>
      </p:graphicFrame>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524000"/>
            <a:ext cx="3273425" cy="383617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8037" y="3048000"/>
            <a:ext cx="2720363" cy="2720363"/>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200" y="659610"/>
            <a:ext cx="6096528" cy="3048264"/>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 y="439856"/>
            <a:ext cx="6076950" cy="1352550"/>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22000" y="1325570"/>
            <a:ext cx="5791200" cy="3147392"/>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003000" y="3524071"/>
            <a:ext cx="7467600" cy="1638345"/>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393400" y="152400"/>
            <a:ext cx="6400800" cy="2372563"/>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1254956165"/>
              </p:ext>
            </p:extLst>
          </p:nvPr>
        </p:nvGraphicFramePr>
        <p:xfrm>
          <a:off x="659350" y="14782800"/>
          <a:ext cx="30277850" cy="7908721"/>
        </p:xfrm>
        <a:graphic>
          <a:graphicData uri="http://schemas.openxmlformats.org/drawingml/2006/table">
            <a:tbl>
              <a:tblPr firstRow="1" bandRow="1">
                <a:tableStyleId>{5C22544A-7EE6-4342-B048-85BDC9FD1C3A}</a:tableStyleId>
              </a:tblPr>
              <a:tblGrid>
                <a:gridCol w="30277850"/>
              </a:tblGrid>
              <a:tr h="886968">
                <a:tc>
                  <a:txBody>
                    <a:bodyPr/>
                    <a:lstStyle/>
                    <a:p>
                      <a:pPr algn="ctr"/>
                      <a:r>
                        <a:rPr lang="en-US" sz="4100" dirty="0" smtClean="0"/>
                        <a:t>Screenshots</a:t>
                      </a:r>
                      <a:endParaRPr lang="en-US" sz="4100" dirty="0"/>
                    </a:p>
                  </a:txBody>
                  <a:tcPr/>
                </a:tc>
              </a:tr>
              <a:tr h="7021753">
                <a:tc>
                  <a:txBody>
                    <a:bodyPr/>
                    <a:lstStyle/>
                    <a:p>
                      <a:endParaRPr lang="en-US" dirty="0"/>
                    </a:p>
                  </a:txBody>
                  <a:tcPr/>
                </a:tc>
              </a:tr>
            </a:tbl>
          </a:graphicData>
        </a:graphic>
      </p:graphicFrame>
      <p:pic>
        <p:nvPicPr>
          <p:cNvPr id="1040" name="Picture 16" descr="https://lh4.googleusercontent.com/Uwaynxxq4hwAWlsM8mBzsX27B_ms1uNgKs-qYeKFoyrDp137AuM8Tr9HsHOvRI8Zka5fax0CoJgXTeMKqzzZCo6F9_BFkjscZR5Xoi2oE-FMgZ9oi1nc9hDiG0IiSXSYaKtu9thi"/>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02600" y="16002000"/>
            <a:ext cx="9785109" cy="63126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lh3.googleusercontent.com/rzmUyyI_Ox7alrIAINpg2pnlzImkCVQVbmS3_YzWXH4Df137BeKj6dQNmJH78rmABi2sIqru4WFuD0ARY4zakxECfMrGIqRMoZ2nUAJOhNx6G1Q11xJ0koAGHp3DSqHfgCye3Ue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16013910"/>
            <a:ext cx="9512979" cy="63126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3.googleusercontent.com/RqXlCrfMdvZNuB5hmhLSIDMCDaKINAPTY7JlvbBcxefDrqFeA6UVbfCaKqCR1YBcbEUNd9xj2kHe6Et05pF1NDMiSby8AwHJ4DHhPtuncT4XgCDTCFIa0UHBpgdhaqg4eo0cNfG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20400" y="16013910"/>
            <a:ext cx="9593946" cy="62364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Table 21"/>
          <p:cNvGraphicFramePr>
            <a:graphicFrameLocks noGrp="1"/>
          </p:cNvGraphicFramePr>
          <p:nvPr>
            <p:extLst>
              <p:ext uri="{D42A27DB-BD31-4B8C-83A1-F6EECF244321}">
                <p14:modId xmlns:p14="http://schemas.microsoft.com/office/powerpoint/2010/main" val="621084682"/>
              </p:ext>
            </p:extLst>
          </p:nvPr>
        </p:nvGraphicFramePr>
        <p:xfrm>
          <a:off x="609600" y="23088600"/>
          <a:ext cx="9793600" cy="10395158"/>
        </p:xfrm>
        <a:graphic>
          <a:graphicData uri="http://schemas.openxmlformats.org/drawingml/2006/table">
            <a:tbl>
              <a:tblPr firstRow="1" bandRow="1">
                <a:tableStyleId>{5C22544A-7EE6-4342-B048-85BDC9FD1C3A}</a:tableStyleId>
              </a:tblPr>
              <a:tblGrid>
                <a:gridCol w="9793600"/>
              </a:tblGrid>
              <a:tr h="885398">
                <a:tc>
                  <a:txBody>
                    <a:bodyPr/>
                    <a:lstStyle/>
                    <a:p>
                      <a:pPr algn="ctr"/>
                      <a:r>
                        <a:rPr lang="en-US" sz="4100" dirty="0" smtClean="0"/>
                        <a:t>Requirements</a:t>
                      </a:r>
                      <a:endParaRPr lang="en-US" sz="4100" dirty="0"/>
                    </a:p>
                  </a:txBody>
                  <a:tcPr/>
                </a:tc>
              </a:tr>
              <a:tr h="4973302">
                <a:tc>
                  <a:txBody>
                    <a:bodyPr/>
                    <a:lstStyle/>
                    <a:p>
                      <a:pPr marR="0" lvl="0" algn="l" rtl="0">
                        <a:lnSpc>
                          <a:spcPct val="100000"/>
                        </a:lnSpc>
                        <a:spcBef>
                          <a:spcPts val="0"/>
                        </a:spcBef>
                        <a:spcAft>
                          <a:spcPts val="0"/>
                        </a:spcAft>
                        <a:buNone/>
                      </a:pPr>
                      <a:r>
                        <a:rPr lang="en-US" sz="4000" dirty="0" smtClean="0">
                          <a:solidFill>
                            <a:schemeClr val="tx1"/>
                          </a:solidFill>
                        </a:rPr>
                        <a:t>The functional requirements for BOLO-7.0 include the following:</a:t>
                      </a:r>
                    </a:p>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The system will allow BOLOs marked as internal to be available strictly within the agency.</a:t>
                      </a:r>
                    </a:p>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The system will not remove the original BOLO until </a:t>
                      </a:r>
                      <a:r>
                        <a:rPr lang="en-US" sz="4000" baseline="0" dirty="0" smtClean="0">
                          <a:solidFill>
                            <a:schemeClr val="tx1"/>
                          </a:solidFill>
                        </a:rPr>
                        <a:t>the updated </a:t>
                      </a:r>
                      <a:r>
                        <a:rPr lang="en-US" sz="4000" baseline="0" dirty="0" smtClean="0">
                          <a:solidFill>
                            <a:schemeClr val="tx1"/>
                          </a:solidFill>
                        </a:rPr>
                        <a:t>BOLO is confirmed. </a:t>
                      </a:r>
                    </a:p>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The system will allow users to reset a forgotten password. </a:t>
                      </a:r>
                    </a:p>
                    <a:p>
                      <a:pPr marL="571500" marR="0" lvl="0" indent="-571500" algn="l" rtl="0">
                        <a:lnSpc>
                          <a:spcPct val="100000"/>
                        </a:lnSpc>
                        <a:spcBef>
                          <a:spcPts val="0"/>
                        </a:spcBef>
                        <a:spcAft>
                          <a:spcPts val="0"/>
                        </a:spcAft>
                        <a:buFont typeface="Arial" panose="020B0604020202020204" pitchFamily="34" charset="0"/>
                        <a:buChar char="•"/>
                      </a:pPr>
                      <a:r>
                        <a:rPr lang="en-US" sz="4000" b="0" i="0" u="none" strike="noStrike" cap="none" baseline="0" dirty="0" smtClean="0">
                          <a:solidFill>
                            <a:schemeClr val="tx1"/>
                          </a:solidFill>
                          <a:latin typeface="Arial"/>
                          <a:ea typeface="Arial"/>
                          <a:cs typeface="Arial"/>
                          <a:sym typeface="Arial"/>
                        </a:rPr>
                        <a:t>The system will allow root users to delete archived BOLOs within a given date range. </a:t>
                      </a:r>
                    </a:p>
                    <a:p>
                      <a:pPr marL="571500" marR="0" lvl="0" indent="-571500" algn="l" rtl="0">
                        <a:lnSpc>
                          <a:spcPct val="100000"/>
                        </a:lnSpc>
                        <a:spcBef>
                          <a:spcPts val="0"/>
                        </a:spcBef>
                        <a:spcAft>
                          <a:spcPts val="0"/>
                        </a:spcAft>
                        <a:buFont typeface="Arial" panose="020B0604020202020204" pitchFamily="34" charset="0"/>
                        <a:buChar char="•"/>
                      </a:pPr>
                      <a:r>
                        <a:rPr lang="en-US" sz="4000" b="0" i="0" u="none" strike="noStrike" cap="none" baseline="0" dirty="0" smtClean="0">
                          <a:solidFill>
                            <a:schemeClr val="tx1"/>
                          </a:solidFill>
                          <a:latin typeface="Arial"/>
                          <a:ea typeface="Arial"/>
                          <a:cs typeface="Arial"/>
                          <a:sym typeface="Arial"/>
                        </a:rPr>
                        <a:t>The system will allow root users to edit the User Guide. </a:t>
                      </a:r>
                      <a:endParaRPr lang="en-US" sz="4000" b="0" i="0" u="none" strike="noStrike" cap="none" dirty="0" smtClean="0">
                        <a:solidFill>
                          <a:schemeClr val="tx1"/>
                        </a:solidFill>
                        <a:latin typeface="Arial"/>
                        <a:ea typeface="Arial"/>
                        <a:cs typeface="Arial"/>
                        <a:sym typeface="Arial"/>
                      </a:endParaRPr>
                    </a:p>
                    <a:p>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735446889"/>
              </p:ext>
            </p:extLst>
          </p:nvPr>
        </p:nvGraphicFramePr>
        <p:xfrm>
          <a:off x="10896600" y="22980442"/>
          <a:ext cx="9793600" cy="10395158"/>
        </p:xfrm>
        <a:graphic>
          <a:graphicData uri="http://schemas.openxmlformats.org/drawingml/2006/table">
            <a:tbl>
              <a:tblPr firstRow="1" bandRow="1">
                <a:tableStyleId>{5C22544A-7EE6-4342-B048-85BDC9FD1C3A}</a:tableStyleId>
              </a:tblPr>
              <a:tblGrid>
                <a:gridCol w="9793600"/>
              </a:tblGrid>
              <a:tr h="885398">
                <a:tc>
                  <a:txBody>
                    <a:bodyPr/>
                    <a:lstStyle/>
                    <a:p>
                      <a:pPr algn="ctr"/>
                      <a:r>
                        <a:rPr lang="en-US" sz="4100" dirty="0" smtClean="0"/>
                        <a:t>System Design</a:t>
                      </a:r>
                      <a:endParaRPr lang="en-US" sz="4100" dirty="0"/>
                    </a:p>
                  </a:txBody>
                  <a:tcPr/>
                </a:tc>
              </a:tr>
              <a:tr h="9509760">
                <a:tc>
                  <a:txBody>
                    <a:bodyPr/>
                    <a:lstStyle/>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endParaRPr lang="en-US" sz="4000" dirty="0" smtClean="0">
                        <a:solidFill>
                          <a:schemeClr val="tx1"/>
                        </a:solidFill>
                      </a:endParaRPr>
                    </a:p>
                    <a:p>
                      <a:pPr marR="0" lvl="0" algn="l" rtl="0">
                        <a:lnSpc>
                          <a:spcPct val="100000"/>
                        </a:lnSpc>
                        <a:spcBef>
                          <a:spcPts val="0"/>
                        </a:spcBef>
                        <a:spcAft>
                          <a:spcPts val="0"/>
                        </a:spcAft>
                        <a:buNone/>
                      </a:pPr>
                      <a:r>
                        <a:rPr lang="en-US" sz="4000" dirty="0" smtClean="0">
                          <a:solidFill>
                            <a:schemeClr val="tx1"/>
                          </a:solidFill>
                        </a:rPr>
                        <a:t>BOLO-7.0 uses a combination of</a:t>
                      </a:r>
                      <a:r>
                        <a:rPr lang="en-US" sz="4000" baseline="0" dirty="0" smtClean="0">
                          <a:solidFill>
                            <a:schemeClr val="tx1"/>
                          </a:solidFill>
                        </a:rPr>
                        <a:t> the three-tier and Model-View-Controller (MVC) architectures. </a:t>
                      </a:r>
                      <a:endParaRPr lang="en-US" dirty="0"/>
                    </a:p>
                  </a:txBody>
                  <a:tcPr/>
                </a:tc>
              </a:tr>
            </a:tbl>
          </a:graphicData>
        </a:graphic>
      </p:graphicFrame>
      <p:pic>
        <p:nvPicPr>
          <p:cNvPr id="1034" name="Picture 10" descr="https://lh3.googleusercontent.com/cD7o1GjyoykCp6fxPSnthFg3ff6paZ9NFGEg8Sb0Sw5iJorvESFJ10E98bbMfR8T7714nCM3Hh_HtPsS2PUzKrcbP_qqYbu1hEfprprhtfEswBXGebVOX9Uvq6Hv0i3RZwStWyrucRw"/>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34775" y="24231600"/>
            <a:ext cx="8429625" cy="53816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 name="Table 50"/>
          <p:cNvGraphicFramePr>
            <a:graphicFrameLocks noGrp="1"/>
          </p:cNvGraphicFramePr>
          <p:nvPr>
            <p:extLst>
              <p:ext uri="{D42A27DB-BD31-4B8C-83A1-F6EECF244321}">
                <p14:modId xmlns:p14="http://schemas.microsoft.com/office/powerpoint/2010/main" val="1460992430"/>
              </p:ext>
            </p:extLst>
          </p:nvPr>
        </p:nvGraphicFramePr>
        <p:xfrm>
          <a:off x="10896600" y="33756600"/>
          <a:ext cx="9793600" cy="8718758"/>
        </p:xfrm>
        <a:graphic>
          <a:graphicData uri="http://schemas.openxmlformats.org/drawingml/2006/table">
            <a:tbl>
              <a:tblPr firstRow="1" bandRow="1">
                <a:tableStyleId>{5C22544A-7EE6-4342-B048-85BDC9FD1C3A}</a:tableStyleId>
              </a:tblPr>
              <a:tblGrid>
                <a:gridCol w="9793600"/>
              </a:tblGrid>
              <a:tr h="742612">
                <a:tc>
                  <a:txBody>
                    <a:bodyPr/>
                    <a:lstStyle/>
                    <a:p>
                      <a:pPr algn="ctr"/>
                      <a:r>
                        <a:rPr lang="en-US" sz="4100" dirty="0" smtClean="0"/>
                        <a:t>Object  Design</a:t>
                      </a:r>
                      <a:endParaRPr lang="en-US" sz="4100" dirty="0"/>
                    </a:p>
                  </a:txBody>
                  <a:tcPr/>
                </a:tc>
              </a:tr>
              <a:tr h="7976146">
                <a:tc>
                  <a:txBody>
                    <a:bodyPr/>
                    <a:lstStyle/>
                    <a:p>
                      <a:pPr marR="0" lvl="0" algn="l" rtl="0">
                        <a:lnSpc>
                          <a:spcPct val="100000"/>
                        </a:lnSpc>
                        <a:spcBef>
                          <a:spcPts val="0"/>
                        </a:spcBef>
                        <a:spcAft>
                          <a:spcPts val="0"/>
                        </a:spcAft>
                        <a:buNone/>
                      </a:pPr>
                      <a:r>
                        <a:rPr lang="en-US" sz="4000" baseline="0" dirty="0" smtClean="0">
                          <a:solidFill>
                            <a:schemeClr val="tx1"/>
                          </a:solidFill>
                        </a:rPr>
                        <a:t> </a:t>
                      </a:r>
                      <a:endParaRPr lang="en-US" dirty="0"/>
                    </a:p>
                  </a:txBody>
                  <a:tcPr/>
                </a:tc>
              </a:tr>
            </a:tbl>
          </a:graphicData>
        </a:graphic>
      </p:graphicFrame>
      <p:pic>
        <p:nvPicPr>
          <p:cNvPr id="1032" name="Picture 8" descr="https://lh4.googleusercontent.com/RBWSQ4CoZ-hUykHpk_VW0Ri-Lt1RgLz0C70vgGBb4yXFrE5G3M6ZN_eqyc5IC9P4NK-FwhjgeILSBXrj76iW6Lqe5Z7hwWniC3EjFnmH3IREuZG0QPr8SIwGExNyL_uSgvk4xGN9AM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73000" y="34747200"/>
            <a:ext cx="6541179" cy="75162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52"/>
          <p:cNvGraphicFramePr>
            <a:graphicFrameLocks noGrp="1"/>
          </p:cNvGraphicFramePr>
          <p:nvPr>
            <p:extLst>
              <p:ext uri="{D42A27DB-BD31-4B8C-83A1-F6EECF244321}">
                <p14:modId xmlns:p14="http://schemas.microsoft.com/office/powerpoint/2010/main" val="2543431896"/>
              </p:ext>
            </p:extLst>
          </p:nvPr>
        </p:nvGraphicFramePr>
        <p:xfrm>
          <a:off x="21107400" y="22904242"/>
          <a:ext cx="9793600" cy="10408138"/>
        </p:xfrm>
        <a:graphic>
          <a:graphicData uri="http://schemas.openxmlformats.org/drawingml/2006/table">
            <a:tbl>
              <a:tblPr firstRow="1" bandRow="1">
                <a:tableStyleId>{5C22544A-7EE6-4342-B048-85BDC9FD1C3A}</a:tableStyleId>
              </a:tblPr>
              <a:tblGrid>
                <a:gridCol w="9793600"/>
              </a:tblGrid>
              <a:tr h="898378">
                <a:tc>
                  <a:txBody>
                    <a:bodyPr/>
                    <a:lstStyle/>
                    <a:p>
                      <a:pPr algn="ctr"/>
                      <a:r>
                        <a:rPr lang="en-US" sz="4100" dirty="0" smtClean="0"/>
                        <a:t>Implementation</a:t>
                      </a:r>
                      <a:endParaRPr lang="en-US" sz="4100" dirty="0"/>
                    </a:p>
                  </a:txBody>
                  <a:tcPr/>
                </a:tc>
              </a:tr>
              <a:tr h="9509760">
                <a:tc>
                  <a:txBody>
                    <a:bodyPr/>
                    <a:lstStyle/>
                    <a:p>
                      <a:pPr marR="0" lvl="0" algn="l" rtl="0">
                        <a:lnSpc>
                          <a:spcPct val="100000"/>
                        </a:lnSpc>
                        <a:spcBef>
                          <a:spcPts val="0"/>
                        </a:spcBef>
                        <a:spcAft>
                          <a:spcPts val="0"/>
                        </a:spcAft>
                        <a:buNone/>
                      </a:pPr>
                      <a:r>
                        <a:rPr lang="en-US" sz="4000" dirty="0" smtClean="0">
                          <a:solidFill>
                            <a:schemeClr val="tx1"/>
                          </a:solidFill>
                        </a:rPr>
                        <a:t>The implementation design for</a:t>
                      </a:r>
                      <a:r>
                        <a:rPr lang="en-US" sz="4000" baseline="0" dirty="0" smtClean="0">
                          <a:solidFill>
                            <a:schemeClr val="tx1"/>
                          </a:solidFill>
                        </a:rPr>
                        <a:t> BOLO-7.0 include the following:</a:t>
                      </a:r>
                      <a:endParaRPr lang="en-US" sz="4000" dirty="0" smtClean="0">
                        <a:solidFill>
                          <a:schemeClr val="tx1"/>
                        </a:solidFill>
                      </a:endParaRPr>
                    </a:p>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The BOLO-7.0 server could run on a Windows- or Linux-based platform. </a:t>
                      </a:r>
                    </a:p>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MongoDB was </a:t>
                      </a:r>
                      <a:r>
                        <a:rPr lang="en-US" sz="4000" baseline="0" dirty="0" smtClean="0">
                          <a:solidFill>
                            <a:schemeClr val="tx1"/>
                          </a:solidFill>
                        </a:rPr>
                        <a:t>the NoSQL </a:t>
                      </a:r>
                      <a:r>
                        <a:rPr lang="en-US" sz="4000" baseline="0" dirty="0" smtClean="0">
                          <a:solidFill>
                            <a:schemeClr val="tx1"/>
                          </a:solidFill>
                        </a:rPr>
                        <a:t>database of choice.</a:t>
                      </a:r>
                    </a:p>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HTML 5 and CSS 3 were used for the frontend, along with Bootstrap and </a:t>
                      </a:r>
                      <a:r>
                        <a:rPr lang="en-US" sz="4000" baseline="0" dirty="0" err="1" smtClean="0">
                          <a:solidFill>
                            <a:schemeClr val="tx1"/>
                          </a:solidFill>
                        </a:rPr>
                        <a:t>Bootswatch</a:t>
                      </a:r>
                      <a:r>
                        <a:rPr lang="en-US" sz="4000" baseline="0" dirty="0" smtClean="0">
                          <a:solidFill>
                            <a:schemeClr val="tx1"/>
                          </a:solidFill>
                        </a:rPr>
                        <a:t> theming.  </a:t>
                      </a:r>
                    </a:p>
                    <a:p>
                      <a:pPr marL="571500" marR="0" lvl="0" indent="-571500" algn="l" rtl="0">
                        <a:lnSpc>
                          <a:spcPct val="100000"/>
                        </a:lnSpc>
                        <a:spcBef>
                          <a:spcPts val="0"/>
                        </a:spcBef>
                        <a:spcAft>
                          <a:spcPts val="0"/>
                        </a:spcAft>
                        <a:buFont typeface="Arial" panose="020B0604020202020204" pitchFamily="34" charset="0"/>
                        <a:buChar char="•"/>
                      </a:pPr>
                      <a:r>
                        <a:rPr kumimoji="0" lang="en-US" sz="4000" b="0" i="0" u="none" strike="noStrike" kern="1200" baseline="0" dirty="0" smtClean="0">
                          <a:solidFill>
                            <a:schemeClr val="dk1"/>
                          </a:solidFill>
                          <a:latin typeface="+mn-lt"/>
                          <a:ea typeface="+mn-ea"/>
                          <a:cs typeface="+mn-cs"/>
                        </a:rPr>
                        <a:t>Pug and JavaScript were used for the backend to display the HTML elements.</a:t>
                      </a:r>
                    </a:p>
                    <a:p>
                      <a:pPr marL="571500" marR="0" lvl="0" indent="-571500" algn="l" rtl="0">
                        <a:lnSpc>
                          <a:spcPct val="100000"/>
                        </a:lnSpc>
                        <a:spcBef>
                          <a:spcPts val="0"/>
                        </a:spcBef>
                        <a:spcAft>
                          <a:spcPts val="0"/>
                        </a:spcAft>
                        <a:buFont typeface="Arial" panose="020B0604020202020204" pitchFamily="34" charset="0"/>
                        <a:buChar char="•"/>
                      </a:pPr>
                      <a:r>
                        <a:rPr kumimoji="0" lang="en-US" sz="4000" b="0" i="0" u="none" strike="noStrike" kern="1200" baseline="0" dirty="0" smtClean="0">
                          <a:solidFill>
                            <a:schemeClr val="dk1"/>
                          </a:solidFill>
                          <a:latin typeface="+mn-lt"/>
                          <a:ea typeface="+mn-ea"/>
                          <a:cs typeface="+mn-cs"/>
                        </a:rPr>
                        <a:t>Node.js, with express, held </a:t>
                      </a:r>
                      <a:r>
                        <a:rPr kumimoji="0" lang="en-US" sz="4000" b="0" i="0" u="none" strike="noStrike" kern="1200" baseline="0" dirty="0" smtClean="0">
                          <a:solidFill>
                            <a:schemeClr val="dk1"/>
                          </a:solidFill>
                          <a:latin typeface="+mn-lt"/>
                          <a:ea typeface="+mn-ea"/>
                          <a:cs typeface="+mn-cs"/>
                        </a:rPr>
                        <a:t>application </a:t>
                      </a:r>
                      <a:r>
                        <a:rPr kumimoji="0" lang="en-US" sz="4000" b="0" i="0" u="none" strike="noStrike" kern="1200" baseline="0" dirty="0" smtClean="0">
                          <a:solidFill>
                            <a:schemeClr val="dk1"/>
                          </a:solidFill>
                          <a:latin typeface="+mn-lt"/>
                          <a:ea typeface="+mn-ea"/>
                          <a:cs typeface="+mn-cs"/>
                        </a:rPr>
                        <a:t>logic </a:t>
                      </a:r>
                      <a:r>
                        <a:rPr kumimoji="0" lang="en-US" sz="4000" b="0" i="0" u="none" strike="noStrike" kern="1200" baseline="0" dirty="0" smtClean="0">
                          <a:solidFill>
                            <a:schemeClr val="dk1"/>
                          </a:solidFill>
                          <a:latin typeface="+mn-lt"/>
                          <a:ea typeface="+mn-ea"/>
                          <a:cs typeface="+mn-cs"/>
                        </a:rPr>
                        <a:t>and </a:t>
                      </a:r>
                      <a:r>
                        <a:rPr kumimoji="0" lang="en-US" sz="4000" b="0" i="0" u="none" strike="noStrike" kern="1200" baseline="0" dirty="0" smtClean="0">
                          <a:solidFill>
                            <a:schemeClr val="dk1"/>
                          </a:solidFill>
                          <a:latin typeface="+mn-lt"/>
                          <a:ea typeface="+mn-ea"/>
                          <a:cs typeface="+mn-cs"/>
                        </a:rPr>
                        <a:t>provided website routing. </a:t>
                      </a:r>
                    </a:p>
                    <a:p>
                      <a:pPr marL="571500" marR="0" lvl="0" indent="-571500" algn="l" rtl="0">
                        <a:lnSpc>
                          <a:spcPct val="100000"/>
                        </a:lnSpc>
                        <a:spcBef>
                          <a:spcPts val="0"/>
                        </a:spcBef>
                        <a:spcAft>
                          <a:spcPts val="0"/>
                        </a:spcAft>
                        <a:buFont typeface="Arial" panose="020B0604020202020204" pitchFamily="34" charset="0"/>
                        <a:buChar char="•"/>
                      </a:pPr>
                      <a:r>
                        <a:rPr kumimoji="0" lang="en-US" sz="4000" b="0" i="0" u="none" strike="noStrike" kern="1200" baseline="0" dirty="0" err="1" smtClean="0">
                          <a:solidFill>
                            <a:schemeClr val="dk1"/>
                          </a:solidFill>
                          <a:latin typeface="+mn-lt"/>
                          <a:ea typeface="+mn-ea"/>
                          <a:cs typeface="+mn-cs"/>
                        </a:rPr>
                        <a:t>SendGrid</a:t>
                      </a:r>
                      <a:r>
                        <a:rPr kumimoji="0" lang="en-US" sz="4000" b="0" i="0" u="none" strike="noStrike" kern="1200" baseline="0" dirty="0" smtClean="0">
                          <a:solidFill>
                            <a:schemeClr val="dk1"/>
                          </a:solidFill>
                          <a:latin typeface="+mn-lt"/>
                          <a:ea typeface="+mn-ea"/>
                          <a:cs typeface="+mn-cs"/>
                        </a:rPr>
                        <a:t> sent out any emails created by the BOLO application. </a:t>
                      </a:r>
                      <a:r>
                        <a:rPr kumimoji="0" lang="en-US" sz="3000" b="0" i="0" u="none" strike="noStrike" kern="1200" baseline="0" dirty="0" smtClean="0">
                          <a:solidFill>
                            <a:schemeClr val="dk1"/>
                          </a:solidFill>
                          <a:latin typeface="+mn-lt"/>
                          <a:ea typeface="+mn-ea"/>
                          <a:cs typeface="+mn-cs"/>
                        </a:rPr>
                        <a:t>	</a:t>
                      </a:r>
                    </a:p>
                    <a:p>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285940281"/>
              </p:ext>
            </p:extLst>
          </p:nvPr>
        </p:nvGraphicFramePr>
        <p:xfrm>
          <a:off x="659350" y="33869496"/>
          <a:ext cx="9793600" cy="8718758"/>
        </p:xfrm>
        <a:graphic>
          <a:graphicData uri="http://schemas.openxmlformats.org/drawingml/2006/table">
            <a:tbl>
              <a:tblPr firstRow="1" bandRow="1">
                <a:tableStyleId>{5C22544A-7EE6-4342-B048-85BDC9FD1C3A}</a:tableStyleId>
              </a:tblPr>
              <a:tblGrid>
                <a:gridCol w="9793600"/>
              </a:tblGrid>
              <a:tr h="742612">
                <a:tc>
                  <a:txBody>
                    <a:bodyPr/>
                    <a:lstStyle/>
                    <a:p>
                      <a:pPr algn="ctr"/>
                      <a:r>
                        <a:rPr lang="en-US" sz="4100" dirty="0" smtClean="0"/>
                        <a:t>Verification</a:t>
                      </a:r>
                      <a:endParaRPr lang="en-US" sz="4100" dirty="0"/>
                    </a:p>
                  </a:txBody>
                  <a:tcPr/>
                </a:tc>
              </a:tr>
              <a:tr h="7976146">
                <a:tc>
                  <a:txBody>
                    <a:bodyPr/>
                    <a:lstStyle/>
                    <a:p>
                      <a:pPr marR="0" lvl="0" algn="l" rtl="0">
                        <a:lnSpc>
                          <a:spcPct val="100000"/>
                        </a:lnSpc>
                        <a:spcBef>
                          <a:spcPts val="0"/>
                        </a:spcBef>
                        <a:spcAft>
                          <a:spcPts val="0"/>
                        </a:spcAft>
                        <a:buNone/>
                      </a:pPr>
                      <a:r>
                        <a:rPr lang="en-US" sz="4000" baseline="0" dirty="0" smtClean="0">
                          <a:solidFill>
                            <a:schemeClr val="tx1"/>
                          </a:solidFill>
                        </a:rPr>
                        <a:t>In order to verify that the system met the requirements, unit tests were created and fully-documented. The unit tests were performed manually, utilizing different user scenarios to test both the normal behavior and the exceptional behavior of each system feature. </a:t>
                      </a:r>
                      <a:endParaRPr lang="en-US" dirty="0"/>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410141416"/>
              </p:ext>
            </p:extLst>
          </p:nvPr>
        </p:nvGraphicFramePr>
        <p:xfrm>
          <a:off x="21183600" y="33800842"/>
          <a:ext cx="9793600" cy="8758852"/>
        </p:xfrm>
        <a:graphic>
          <a:graphicData uri="http://schemas.openxmlformats.org/drawingml/2006/table">
            <a:tbl>
              <a:tblPr firstRow="1" bandRow="1">
                <a:tableStyleId>{5C22544A-7EE6-4342-B048-85BDC9FD1C3A}</a:tableStyleId>
              </a:tblPr>
              <a:tblGrid>
                <a:gridCol w="9793600"/>
              </a:tblGrid>
              <a:tr h="742612">
                <a:tc>
                  <a:txBody>
                    <a:bodyPr/>
                    <a:lstStyle/>
                    <a:p>
                      <a:pPr algn="ctr"/>
                      <a:r>
                        <a:rPr lang="en-US" sz="4100" dirty="0" smtClean="0"/>
                        <a:t>Summary</a:t>
                      </a:r>
                      <a:endParaRPr lang="en-US" sz="4100" dirty="0"/>
                    </a:p>
                  </a:txBody>
                  <a:tcPr/>
                </a:tc>
              </a:tr>
              <a:tr h="7976146">
                <a:tc>
                  <a:txBody>
                    <a:bodyPr/>
                    <a:lstStyle/>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The BOLO Flier Creator can be used on any mobile device, including but not limited to cellphones, laptops, and tablets. </a:t>
                      </a:r>
                    </a:p>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The web application makes it easier for police officers to share information.</a:t>
                      </a:r>
                    </a:p>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Users can now specify whether they want a BOLO to be visible in other agencies. </a:t>
                      </a:r>
                    </a:p>
                    <a:p>
                      <a:pPr marL="571500" marR="0" lvl="0" indent="-571500" algn="l" rtl="0">
                        <a:lnSpc>
                          <a:spcPct val="100000"/>
                        </a:lnSpc>
                        <a:spcBef>
                          <a:spcPts val="0"/>
                        </a:spcBef>
                        <a:spcAft>
                          <a:spcPts val="0"/>
                        </a:spcAft>
                        <a:buFont typeface="Arial" panose="020B0604020202020204" pitchFamily="34" charset="0"/>
                        <a:buChar char="•"/>
                      </a:pPr>
                      <a:r>
                        <a:rPr lang="en-US" sz="4000" baseline="0" dirty="0" smtClean="0">
                          <a:solidFill>
                            <a:schemeClr val="tx1"/>
                          </a:solidFill>
                        </a:rPr>
                        <a:t>BOLO-7.0 is currently running on a server at  the Pinecrest Police Station. We are looking to expand to other jurisdictions within Miami-Dade. </a:t>
                      </a:r>
                      <a:endParaRPr lang="en-US" sz="1800" baseline="0" dirty="0">
                        <a:solidFill>
                          <a:schemeClr val="dk1"/>
                        </a:solidFill>
                      </a:endParaRPr>
                    </a:p>
                  </a:txBody>
                  <a:tcPr/>
                </a:tc>
              </a:tr>
            </a:tbl>
          </a:graphicData>
        </a:graphic>
      </p:graphicFrame>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3136</TotalTime>
  <Words>560</Words>
  <Application>Microsoft Office PowerPoint</Application>
  <PresentationFormat>Custom</PresentationFormat>
  <Paragraphs>65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Oriel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Hill</dc:creator>
  <cp:lastModifiedBy>Toshiba-User</cp:lastModifiedBy>
  <cp:revision>32</cp:revision>
  <dcterms:modified xsi:type="dcterms:W3CDTF">2017-04-17T17:51:27Z</dcterms:modified>
</cp:coreProperties>
</file>