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1AD428A-E52F-4088-9232-65DD55F9E46F}">
  <a:tblStyle styleId="{F1AD428A-E52F-4088-9232-65DD55F9E46F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9.png"/><Relationship Id="rId10" Type="http://schemas.openxmlformats.org/officeDocument/2006/relationships/image" Target="../media/image06.png"/><Relationship Id="rId13" Type="http://schemas.openxmlformats.org/officeDocument/2006/relationships/image" Target="../media/image03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4.png"/><Relationship Id="rId15" Type="http://schemas.openxmlformats.org/officeDocument/2006/relationships/image" Target="../media/image10.png"/><Relationship Id="rId14" Type="http://schemas.openxmlformats.org/officeDocument/2006/relationships/image" Target="../media/image13.png"/><Relationship Id="rId16" Type="http://schemas.openxmlformats.org/officeDocument/2006/relationships/image" Target="../media/image11.png"/><Relationship Id="rId5" Type="http://schemas.openxmlformats.org/officeDocument/2006/relationships/image" Target="../media/image02.png"/><Relationship Id="rId6" Type="http://schemas.openxmlformats.org/officeDocument/2006/relationships/image" Target="../media/image08.png"/><Relationship Id="rId7" Type="http://schemas.openxmlformats.org/officeDocument/2006/relationships/image" Target="../media/image05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 4911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BOLO Flier Creator - Version 7.0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Victor Estopiñán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3500">
                <a:solidFill>
                  <a:srgbClr val="3333CC"/>
                </a:solidFill>
              </a:rPr>
              <a:t>Product Owner</a:t>
            </a: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Jason Cohen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Pinecrest PD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Current Pinecrest Police Department flier distribution method is inefficient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Criminal flier reports must be written in paper and sent to agencies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Officers are unaware of current crimes until they pick the BOLO flier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Older fliers tend to be forgotten and crimes unsolved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Uses Node.js as Backend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Uses MongoDB as Database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Uses Pug as Frontend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Fixes most bugs from previous version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Adds new important features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Improves </a:t>
            </a:r>
            <a:r>
              <a:rPr lang="en-US" sz="4100">
                <a:solidFill>
                  <a:srgbClr val="336699"/>
                </a:solidFill>
              </a:rPr>
              <a:t>previous implementations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Ability for any user to subscribe or unsubscribe from an agency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Notify subscribe users with a pdf when a BOLO is created or updated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Fix password validation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Entering a date should be validated to US date format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PDFs must not show N/A attributes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Impede users from clicking other tabs when resetting password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Ability to delete categories not being used by a BOLO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System uses a combination of three-tier and Model-View-Controller architectures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MVC architectural pattern resides in the application tier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BOLO - 7.0 can run on Windows and Linux systems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MongoDB stores all users, agencies, and BOLOs data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HTML 5, CSS 3, and Pug render the app’s user interface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Bootstrap was used as the application’s theme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 emails notifications are handled by Sendgrid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Node.js and other open source modules manage most of the server requests and logic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      </a:t>
            </a:r>
            <a:r>
              <a:rPr i="1" lang="en-US" sz="4100">
                <a:solidFill>
                  <a:srgbClr val="336699"/>
                </a:solidFill>
              </a:rPr>
              <a:t>                   Unsubscribing from agencies </a:t>
            </a:r>
            <a:r>
              <a:rPr lang="en-US" sz="4100">
                <a:solidFill>
                  <a:srgbClr val="336699"/>
                </a:solidFill>
              </a:rPr>
              <a:t>                                                   </a:t>
            </a:r>
            <a:r>
              <a:rPr i="1" lang="en-US" sz="4100">
                <a:solidFill>
                  <a:srgbClr val="336699"/>
                </a:solidFill>
              </a:rPr>
              <a:t>       Receiving notification of new BOLO  </a:t>
            </a:r>
            <a:r>
              <a:rPr lang="en-US" sz="4100">
                <a:solidFill>
                  <a:srgbClr val="336699"/>
                </a:solidFill>
              </a:rPr>
              <a:t>                                      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BOLO - 7.0 was managed using Scrum development process on 7 springs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Adds more user-friendly features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Fixes most of BOLO - 6 faults and bugs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Ensures a faster response to alerts from Pinecrest Police officers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 A secure and fast Flier Creator web app named BOLO was developed on 2015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Previous iteration, BOLO - 6.0, was buggy and unreliable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BOLO - 7.0, was developed on top of previous version</a:t>
            </a: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Main priority was fixing all errors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Victor Estopiñán, Mario Siu, and Rachel Hill .I am thankful to the help that I received from my group members, Mario Siu and Rachel Hill.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5687" r="0" t="0"/>
          <a:stretch/>
        </p:blipFill>
        <p:spPr>
          <a:xfrm>
            <a:off x="990600" y="381000"/>
            <a:ext cx="4413249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3905250"/>
            <a:ext cx="8115300" cy="14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38250" y="2863900"/>
            <a:ext cx="5441950" cy="7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58625" y="4026400"/>
            <a:ext cx="32512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67100" y="4100450"/>
            <a:ext cx="2792250" cy="93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967950" y="2005761"/>
            <a:ext cx="3251225" cy="14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967950" y="446075"/>
            <a:ext cx="4413249" cy="17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127724" y="152400"/>
            <a:ext cx="3189174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8317" y="1036750"/>
            <a:ext cx="1741943" cy="17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13">
            <a:alphaModFix/>
          </a:blip>
          <a:srcRect b="0" l="1640" r="3536" t="0"/>
          <a:stretch/>
        </p:blipFill>
        <p:spPr>
          <a:xfrm>
            <a:off x="12279800" y="26454100"/>
            <a:ext cx="9825925" cy="54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391175" y="33880425"/>
            <a:ext cx="9662099" cy="6397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Shape 117"/>
          <p:cNvGraphicFramePr/>
          <p:nvPr/>
        </p:nvGraphicFramePr>
        <p:xfrm>
          <a:off x="1991450" y="33801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{F1AD428A-E52F-4088-9232-65DD55F9E46F}</a:tableStyleId>
              </a:tblPr>
              <a:tblGrid>
                <a:gridCol w="8899525"/>
              </a:tblGrid>
              <a:tr h="59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ID: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BOLO_Notifications_4</a:t>
                      </a:r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122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Purpose: </a:t>
                      </a:r>
                    </a:p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Create a BOLO and click confirmation email to check if users subscribed receive notification emails.  </a:t>
                      </a:r>
                    </a:p>
                  </a:txBody>
                  <a:tcPr marT="63500" marB="63500" marR="63500" marL="63500"/>
                </a:tc>
              </a:tr>
              <a:tr h="122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Preconditions: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User must be log in. </a:t>
                      </a:r>
                    </a:p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At least one user must be subscribed to the BOLO’s agency.</a:t>
                      </a:r>
                    </a:p>
                  </a:txBody>
                  <a:tcPr marT="63500" marB="63500" marR="63500" marL="63500"/>
                </a:tc>
              </a:tr>
              <a:tr h="2442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Input:   </a:t>
                      </a: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User receives confirmation email and clicks confirmation link.</a:t>
                      </a:r>
                    </a:p>
                    <a:p>
                      <a:pPr indent="0" lvl="0" marL="45720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System receives confirmation.</a:t>
                      </a:r>
                    </a:p>
                    <a:p>
                      <a:pPr indent="0" lvl="0" marL="45720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System send a notification email to the BOLO author and to any user that is subscribed to the BOLO or to the BOLO’s agency.</a:t>
                      </a:r>
                    </a:p>
                    <a:p>
                      <a:pPr lvl="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	Users receive notification email</a:t>
                      </a:r>
                    </a:p>
                  </a:txBody>
                  <a:tcPr marT="63500" marB="63500" marR="63500" marL="63500"/>
                </a:tc>
              </a:tr>
              <a:tr h="910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Output: </a:t>
                      </a: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 </a:t>
                      </a:r>
                    </a:p>
                    <a:p>
                      <a:pPr indent="0" lvl="0" marL="457200" rtl="0">
                        <a:spcBef>
                          <a:spcPts val="0"/>
                        </a:spcBef>
                        <a:buNone/>
                      </a:pPr>
                      <a:r>
                        <a:rPr lang="en-US" sz="1050">
                          <a:highlight>
                            <a:srgbClr val="FFFFFF"/>
                          </a:highlight>
                        </a:rPr>
                        <a:t>Notifications emails are received for each subscribed user plus the author.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18" name="Shape 118"/>
          <p:cNvPicPr preferRelativeResize="0"/>
          <p:nvPr/>
        </p:nvPicPr>
        <p:blipFill rotWithShape="1">
          <a:blip r:embed="rId15">
            <a:alphaModFix/>
          </a:blip>
          <a:srcRect b="41386" l="0" r="50443" t="14868"/>
          <a:stretch/>
        </p:blipFill>
        <p:spPr>
          <a:xfrm>
            <a:off x="1811950" y="13639875"/>
            <a:ext cx="14113852" cy="73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16">
            <a:alphaModFix/>
          </a:blip>
          <a:srcRect b="25242" l="6096" r="50636" t="15237"/>
          <a:stretch/>
        </p:blipFill>
        <p:spPr>
          <a:xfrm>
            <a:off x="17074250" y="13639875"/>
            <a:ext cx="14113852" cy="73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