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4631" autoAdjust="0"/>
  </p:normalViewPr>
  <p:slideViewPr>
    <p:cSldViewPr>
      <p:cViewPr>
        <p:scale>
          <a:sx n="30" d="100"/>
          <a:sy n="30" d="100"/>
        </p:scale>
        <p:origin x="-686" y="2246"/>
      </p:cViewPr>
      <p:guideLst>
        <p:guide orient="horz" pos="13824"/>
        <p:guide pos="10368"/>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613555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0" i="0" u="none" strike="noStrike" cap="none" smtClean="0"/>
              <a:t>ure</a:t>
            </a: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239025" y="2051850"/>
            <a:ext cx="15357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smtClean="0">
                <a:solidFill>
                  <a:schemeClr val="dk1"/>
                </a:solidFill>
                <a:latin typeface="Times New Roman"/>
                <a:ea typeface="Times New Roman"/>
                <a:cs typeface="Times New Roman"/>
                <a:sym typeface="Times New Roman"/>
              </a:rPr>
              <a:t>Senior Project Spring 2017</a:t>
            </a:r>
          </a:p>
        </p:txBody>
      </p:sp>
      <p:sp>
        <p:nvSpPr>
          <p:cNvPr id="90" name="Shape 90"/>
          <p:cNvSpPr txBox="1"/>
          <p:nvPr/>
        </p:nvSpPr>
        <p:spPr>
          <a:xfrm>
            <a:off x="701887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smtClean="0">
                <a:solidFill>
                  <a:schemeClr val="accent2">
                    <a:lumMod val="75000"/>
                  </a:schemeClr>
                </a:solidFill>
                <a:latin typeface="Arial"/>
                <a:ea typeface="Arial"/>
                <a:cs typeface="Arial"/>
                <a:sym typeface="Arial"/>
              </a:rPr>
              <a:t>BOLO Flier Creator – Version 7.0</a:t>
            </a:r>
            <a:endParaRPr lang="en-US" sz="6000" b="1" i="0" u="none" strike="noStrike" cap="none" dirty="0">
              <a:solidFill>
                <a:schemeClr val="accent2">
                  <a:lumMod val="75000"/>
                </a:schemeClr>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accent2">
                    <a:lumMod val="75000"/>
                  </a:schemeClr>
                </a:solidFill>
                <a:latin typeface="Arial"/>
                <a:ea typeface="Arial"/>
                <a:cs typeface="Arial"/>
                <a:sym typeface="Arial"/>
              </a:rPr>
              <a:t>Student: </a:t>
            </a:r>
            <a:r>
              <a:rPr lang="en-US" sz="3500" b="0" i="0" u="none" strike="noStrike" cap="none" dirty="0" smtClean="0">
                <a:solidFill>
                  <a:schemeClr val="accent2">
                    <a:lumMod val="75000"/>
                  </a:schemeClr>
                </a:solidFill>
                <a:latin typeface="Arial"/>
                <a:ea typeface="Arial"/>
                <a:cs typeface="Arial"/>
                <a:sym typeface="Arial"/>
              </a:rPr>
              <a:t>Mario </a:t>
            </a:r>
            <a:r>
              <a:rPr lang="en-US" sz="3500" b="0" i="0" u="none" strike="noStrike" cap="none" dirty="0" err="1" smtClean="0">
                <a:solidFill>
                  <a:schemeClr val="accent2">
                    <a:lumMod val="75000"/>
                  </a:schemeClr>
                </a:solidFill>
                <a:latin typeface="Arial"/>
                <a:ea typeface="Arial"/>
                <a:cs typeface="Arial"/>
                <a:sym typeface="Arial"/>
              </a:rPr>
              <a:t>Siu</a:t>
            </a:r>
            <a:r>
              <a:rPr lang="en-US" sz="3500" b="0" i="0" u="none" strike="noStrike" cap="none" dirty="0" smtClean="0">
                <a:solidFill>
                  <a:schemeClr val="accent2">
                    <a:lumMod val="75000"/>
                  </a:schemeClr>
                </a:solidFill>
                <a:latin typeface="Arial"/>
                <a:ea typeface="Arial"/>
                <a:cs typeface="Arial"/>
                <a:sym typeface="Arial"/>
              </a:rPr>
              <a:t> Florida </a:t>
            </a:r>
            <a:r>
              <a:rPr lang="en-US" sz="3500" b="0" i="0" u="none" strike="noStrike" cap="none" dirty="0">
                <a:solidFill>
                  <a:schemeClr val="accent2">
                    <a:lumMod val="75000"/>
                  </a:schemeClr>
                </a:solidFill>
                <a:latin typeface="Arial"/>
                <a:ea typeface="Arial"/>
                <a:cs typeface="Arial"/>
                <a:sym typeface="Arial"/>
              </a:rPr>
              <a:t>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accent2">
                    <a:lumMod val="75000"/>
                  </a:schemeClr>
                </a:solidFill>
                <a:latin typeface="Arial"/>
                <a:ea typeface="Arial"/>
                <a:cs typeface="Arial"/>
                <a:sym typeface="Arial"/>
              </a:rPr>
              <a:t>Mentor:</a:t>
            </a:r>
            <a:r>
              <a:rPr lang="en-US" sz="3500" b="1" i="1" u="none" strike="noStrike" cap="none" dirty="0">
                <a:solidFill>
                  <a:schemeClr val="accent2">
                    <a:lumMod val="75000"/>
                  </a:schemeClr>
                </a:solidFill>
                <a:latin typeface="Arial"/>
                <a:ea typeface="Arial"/>
                <a:cs typeface="Arial"/>
                <a:sym typeface="Arial"/>
              </a:rPr>
              <a:t> </a:t>
            </a:r>
            <a:r>
              <a:rPr lang="en-US" sz="3500" i="1" dirty="0" smtClean="0">
                <a:solidFill>
                  <a:schemeClr val="accent2">
                    <a:lumMod val="75000"/>
                  </a:schemeClr>
                </a:solidFill>
              </a:rPr>
              <a:t>Jason Cohen </a:t>
            </a:r>
            <a:r>
              <a:rPr lang="en-US" sz="3500" i="1" dirty="0" err="1" smtClean="0">
                <a:solidFill>
                  <a:schemeClr val="accent2">
                    <a:lumMod val="75000"/>
                  </a:schemeClr>
                </a:solidFill>
              </a:rPr>
              <a:t>Pinencrest</a:t>
            </a:r>
            <a:r>
              <a:rPr lang="en-US" sz="3500" i="1" dirty="0">
                <a:solidFill>
                  <a:schemeClr val="accent2">
                    <a:lumMod val="75000"/>
                  </a:schemeClr>
                </a:solidFill>
              </a:rPr>
              <a:t> </a:t>
            </a:r>
            <a:r>
              <a:rPr lang="en-US" sz="3500" i="1" dirty="0" smtClean="0">
                <a:solidFill>
                  <a:schemeClr val="accent2">
                    <a:lumMod val="75000"/>
                  </a:schemeClr>
                </a:solidFill>
              </a:rPr>
              <a:t>PD</a:t>
            </a:r>
            <a:r>
              <a:rPr lang="en-US" sz="3500" b="0" i="0" u="none" strike="noStrike" cap="none" dirty="0" smtClean="0">
                <a:solidFill>
                  <a:schemeClr val="accent2">
                    <a:lumMod val="75000"/>
                  </a:schemeClr>
                </a:solidFill>
                <a:latin typeface="Arial"/>
                <a:ea typeface="Arial"/>
                <a:cs typeface="Arial"/>
                <a:sym typeface="Arial"/>
              </a:rPr>
              <a:t>,</a:t>
            </a:r>
            <a:r>
              <a:rPr lang="en-US" sz="3500" b="0" i="1" u="none" strike="noStrike" cap="none" dirty="0" smtClean="0">
                <a:solidFill>
                  <a:schemeClr val="accent2">
                    <a:lumMod val="75000"/>
                  </a:schemeClr>
                </a:solidFill>
                <a:latin typeface="Arial"/>
                <a:ea typeface="Arial"/>
                <a:cs typeface="Arial"/>
                <a:sym typeface="Arial"/>
              </a:rPr>
              <a:t>  Frank  Alvarado </a:t>
            </a:r>
            <a:r>
              <a:rPr lang="en-US" sz="3500" b="0" i="1" u="none" strike="noStrike" cap="none" dirty="0" err="1" smtClean="0">
                <a:solidFill>
                  <a:schemeClr val="accent2">
                    <a:lumMod val="75000"/>
                  </a:schemeClr>
                </a:solidFill>
                <a:latin typeface="Arial"/>
                <a:ea typeface="Arial"/>
                <a:cs typeface="Arial"/>
                <a:sym typeface="Arial"/>
              </a:rPr>
              <a:t>Pinencrest</a:t>
            </a:r>
            <a:r>
              <a:rPr lang="en-US" sz="3500" b="0" i="1" u="none" strike="noStrike" cap="none" dirty="0" smtClean="0">
                <a:solidFill>
                  <a:schemeClr val="accent2">
                    <a:lumMod val="75000"/>
                  </a:schemeClr>
                </a:solidFill>
                <a:latin typeface="Arial"/>
                <a:ea typeface="Arial"/>
                <a:cs typeface="Arial"/>
                <a:sym typeface="Arial"/>
              </a:rPr>
              <a:t> PD</a:t>
            </a:r>
            <a:endParaRPr lang="en-US" sz="3500" b="0" i="0" u="none" strike="noStrike" cap="none" dirty="0">
              <a:solidFill>
                <a:schemeClr val="accent2">
                  <a:lumMod val="75000"/>
                </a:schemeClr>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accent2">
                    <a:lumMod val="75000"/>
                  </a:schemeClr>
                </a:solidFill>
                <a:latin typeface="Arial"/>
                <a:ea typeface="Arial"/>
                <a:cs typeface="Arial"/>
                <a:sym typeface="Arial"/>
              </a:rPr>
              <a:t>Instructor:</a:t>
            </a:r>
            <a:r>
              <a:rPr lang="en-US" sz="3500" b="1" i="1" u="none" strike="noStrike" cap="none" dirty="0">
                <a:solidFill>
                  <a:schemeClr val="accent2">
                    <a:lumMod val="75000"/>
                  </a:schemeClr>
                </a:solidFill>
                <a:latin typeface="Arial"/>
                <a:ea typeface="Arial"/>
                <a:cs typeface="Arial"/>
                <a:sym typeface="Arial"/>
              </a:rPr>
              <a:t> </a:t>
            </a:r>
            <a:r>
              <a:rPr lang="en-US" sz="3500" b="0" i="0" u="none" strike="noStrike" cap="none" dirty="0" err="1">
                <a:solidFill>
                  <a:schemeClr val="accent2">
                    <a:lumMod val="75000"/>
                  </a:schemeClr>
                </a:solidFill>
                <a:latin typeface="Arial"/>
                <a:ea typeface="Arial"/>
                <a:cs typeface="Arial"/>
                <a:sym typeface="Arial"/>
              </a:rPr>
              <a:t>Masoud</a:t>
            </a:r>
            <a:r>
              <a:rPr lang="en-US" sz="3500" b="0" i="0" u="none" strike="noStrike" cap="none" dirty="0">
                <a:solidFill>
                  <a:schemeClr val="accent2">
                    <a:lumMod val="75000"/>
                  </a:schemeClr>
                </a:solidFill>
                <a:latin typeface="Arial"/>
                <a:ea typeface="Arial"/>
                <a:cs typeface="Arial"/>
                <a:sym typeface="Arial"/>
              </a:rPr>
              <a:t> </a:t>
            </a:r>
            <a:r>
              <a:rPr lang="en-US" sz="3500" b="0" i="0" u="none" strike="noStrike" cap="none" dirty="0" err="1">
                <a:solidFill>
                  <a:schemeClr val="accent2">
                    <a:lumMod val="75000"/>
                  </a:schemeClr>
                </a:solidFill>
                <a:latin typeface="Arial"/>
                <a:ea typeface="Arial"/>
                <a:cs typeface="Arial"/>
                <a:sym typeface="Arial"/>
              </a:rPr>
              <a:t>Sadjadi</a:t>
            </a:r>
            <a:r>
              <a:rPr lang="en-US" sz="3500" b="0" i="0" u="none" strike="noStrike" cap="none" dirty="0">
                <a:solidFill>
                  <a:schemeClr val="accent2">
                    <a:lumMod val="75000"/>
                  </a:schemeClr>
                </a:solidFill>
                <a:latin typeface="Arial"/>
                <a:ea typeface="Arial"/>
                <a:cs typeface="Arial"/>
                <a:sym typeface="Arial"/>
              </a:rPr>
              <a:t>, Florida International University</a:t>
            </a:r>
          </a:p>
        </p:txBody>
      </p:sp>
      <p:sp>
        <p:nvSpPr>
          <p:cNvPr id="91" name="Shape 91"/>
          <p:cNvSpPr txBox="1"/>
          <p:nvPr/>
        </p:nvSpPr>
        <p:spPr>
          <a:xfrm>
            <a:off x="990812" y="5493600"/>
            <a:ext cx="31089600" cy="35661600"/>
          </a:xfrm>
          <a:prstGeom prst="rect">
            <a:avLst/>
          </a:prstGeom>
          <a:solidFill>
            <a:schemeClr val="accent6">
              <a:lumMod val="40000"/>
              <a:lumOff val="60000"/>
            </a:schemeClr>
          </a:solidFill>
          <a:ln w="63500" cap="flat" cmpd="sng">
            <a:no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ln>
                <a:solidFill>
                  <a:schemeClr val="accent1"/>
                </a:solidFill>
              </a:ln>
              <a:solidFill>
                <a:schemeClr val="dk1"/>
              </a:solidFill>
              <a:latin typeface="Arial"/>
              <a:ea typeface="Arial"/>
              <a:cs typeface="Arial"/>
              <a:sym typeface="Arial"/>
            </a:endParaRPr>
          </a:p>
        </p:txBody>
      </p:sp>
      <p:sp>
        <p:nvSpPr>
          <p:cNvPr id="92" name="Shape 92"/>
          <p:cNvSpPr txBox="1"/>
          <p:nvPr/>
        </p:nvSpPr>
        <p:spPr>
          <a:xfrm>
            <a:off x="1219200" y="5715000"/>
            <a:ext cx="10515600" cy="7620000"/>
          </a:xfrm>
          <a:prstGeom prst="rect">
            <a:avLst/>
          </a:prstGeom>
          <a:solidFill>
            <a:schemeClr val="accent1"/>
          </a:solidFill>
          <a:ln w="12700" cap="flat" cmpd="sng">
            <a:solidFill>
              <a:schemeClr val="accent1"/>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400" b="1" i="0" u="none" strike="noStrike" cap="none" dirty="0">
                <a:solidFill>
                  <a:schemeClr val="accent6">
                    <a:lumMod val="75000"/>
                  </a:schemeClr>
                </a:solidFill>
                <a:latin typeface="Arial"/>
                <a:ea typeface="Arial"/>
                <a:cs typeface="Arial"/>
                <a:sym typeface="Arial"/>
              </a:rPr>
              <a:t>Problem</a:t>
            </a:r>
          </a:p>
          <a:p>
            <a:pPr marR="0" lvl="0" algn="l" rtl="0">
              <a:lnSpc>
                <a:spcPct val="100000"/>
              </a:lnSpc>
              <a:spcBef>
                <a:spcPts val="0"/>
              </a:spcBef>
              <a:spcAft>
                <a:spcPts val="0"/>
              </a:spcAft>
              <a:buNone/>
            </a:pPr>
            <a:r>
              <a:rPr lang="en-US" sz="4000" dirty="0" smtClean="0">
                <a:solidFill>
                  <a:schemeClr val="accent2">
                    <a:lumMod val="75000"/>
                  </a:schemeClr>
                </a:solidFill>
              </a:rPr>
              <a:t>Misconducts, thefts and crimes are targets of police officers of </a:t>
            </a:r>
            <a:r>
              <a:rPr lang="en-US" sz="4000" dirty="0" err="1" smtClean="0">
                <a:solidFill>
                  <a:schemeClr val="accent2">
                    <a:lumMod val="75000"/>
                  </a:schemeClr>
                </a:solidFill>
              </a:rPr>
              <a:t>Pinecrest</a:t>
            </a:r>
            <a:r>
              <a:rPr lang="en-US" sz="4000" dirty="0" smtClean="0">
                <a:solidFill>
                  <a:schemeClr val="accent2">
                    <a:lumMod val="75000"/>
                  </a:schemeClr>
                </a:solidFill>
              </a:rPr>
              <a:t> Police Department 24 hours a day 7 days a week. The faster and more secure the information is distributed through all officers, the most efficiently they can work and our community will be safer. Be On the Look Out (BOLO) is a solution to this problem, allowing officers to obtain all the required information in a world where the technology and the community services must be done together.   </a:t>
            </a:r>
            <a:endParaRPr lang="en-US" sz="4000" b="0" i="0" u="none" strike="noStrike" cap="none" dirty="0">
              <a:solidFill>
                <a:schemeClr val="accent2">
                  <a:lumMod val="75000"/>
                </a:schemeClr>
              </a:solidFill>
              <a:sym typeface="Arial"/>
            </a:endParaRPr>
          </a:p>
        </p:txBody>
      </p:sp>
      <p:sp>
        <p:nvSpPr>
          <p:cNvPr id="93" name="Shape 93"/>
          <p:cNvSpPr txBox="1"/>
          <p:nvPr/>
        </p:nvSpPr>
        <p:spPr>
          <a:xfrm>
            <a:off x="990612" y="41924400"/>
            <a:ext cx="5194388" cy="730200"/>
          </a:xfrm>
          <a:prstGeom prst="rect">
            <a:avLst/>
          </a:prstGeom>
          <a:solidFill>
            <a:schemeClr val="accent1"/>
          </a:solidFill>
          <a:ln w="12700" cap="flat" cmpd="sng">
            <a:solidFill>
              <a:schemeClr val="accent6">
                <a:lumMod val="40000"/>
                <a:lumOff val="60000"/>
              </a:schemeClr>
            </a:solidFill>
            <a:prstDash val="solid"/>
            <a:miter/>
            <a:headEnd type="none" w="med" len="med"/>
            <a:tailEnd type="none" w="med" len="med"/>
          </a:ln>
        </p:spPr>
        <p:txBody>
          <a:bodyPr lIns="98650" tIns="49325" rIns="98650" bIns="49325" anchor="t" anchorCtr="0">
            <a:noAutofit/>
          </a:bodyPr>
          <a:lstStyle/>
          <a:p>
            <a:pPr marL="0" lvl="0" indent="0" algn="ctr">
              <a:buClr>
                <a:srgbClr val="336699"/>
              </a:buClr>
              <a:buSzPct val="25000"/>
            </a:pPr>
            <a:r>
              <a:rPr lang="en-US" sz="4400" b="1" dirty="0" smtClean="0">
                <a:solidFill>
                  <a:schemeClr val="accent6">
                    <a:lumMod val="75000"/>
                  </a:schemeClr>
                </a:solidFill>
              </a:rPr>
              <a:t>Acknowledgement</a:t>
            </a:r>
            <a:endParaRPr lang="en-US" sz="4400" b="1" dirty="0">
              <a:solidFill>
                <a:schemeClr val="accent6">
                  <a:lumMod val="75000"/>
                </a:schemeClr>
              </a:solidFill>
            </a:endParaRP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lumMod val="75000"/>
                  </a:schemeClr>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021700" y="5715000"/>
            <a:ext cx="9906318" cy="4953000"/>
          </a:xfrm>
          <a:prstGeom prst="rect">
            <a:avLst/>
          </a:prstGeom>
          <a:solidFill>
            <a:schemeClr val="accent1"/>
          </a:solidFill>
          <a:ln w="12700" cap="flat" cmpd="sng">
            <a:noFill/>
            <a:prstDash val="solid"/>
            <a:miter/>
            <a:headEnd type="none" w="med" len="med"/>
            <a:tailEnd type="none" w="med" len="med"/>
          </a:ln>
        </p:spPr>
        <p:txBody>
          <a:bodyPr lIns="98650" tIns="49325" rIns="98650" bIns="49325" anchor="t" anchorCtr="0">
            <a:noAutofit/>
          </a:bodyPr>
          <a:lstStyle/>
          <a:p>
            <a:pPr marL="0" lvl="0" indent="0" algn="ctr">
              <a:buClr>
                <a:srgbClr val="336699"/>
              </a:buClr>
              <a:buSzPct val="25000"/>
            </a:pPr>
            <a:r>
              <a:rPr lang="en-US" sz="4400" b="1" dirty="0">
                <a:solidFill>
                  <a:schemeClr val="accent6">
                    <a:lumMod val="75000"/>
                  </a:schemeClr>
                </a:solidFill>
              </a:rPr>
              <a:t>Current System</a:t>
            </a:r>
          </a:p>
          <a:p>
            <a:r>
              <a:rPr lang="en-US" sz="3700" dirty="0" smtClean="0">
                <a:solidFill>
                  <a:schemeClr val="accent2">
                    <a:lumMod val="75000"/>
                  </a:schemeClr>
                </a:solidFill>
              </a:rPr>
              <a:t>BOLO System is hosted on a Linux or Windows server running </a:t>
            </a:r>
            <a:endParaRPr lang="en-US" sz="3700" dirty="0">
              <a:solidFill>
                <a:schemeClr val="accent2">
                  <a:lumMod val="75000"/>
                </a:schemeClr>
              </a:solidFill>
            </a:endParaRPr>
          </a:p>
          <a:p>
            <a:pPr marL="571500" indent="-571500">
              <a:buFont typeface="Wingdings" pitchFamily="2" charset="2"/>
              <a:buChar char="ü"/>
            </a:pPr>
            <a:r>
              <a:rPr lang="en-US" sz="3700" dirty="0">
                <a:solidFill>
                  <a:schemeClr val="accent2">
                    <a:lumMod val="75000"/>
                  </a:schemeClr>
                </a:solidFill>
              </a:rPr>
              <a:t>Node.js 6.10 for the Backend</a:t>
            </a:r>
          </a:p>
          <a:p>
            <a:pPr marL="571500" indent="-571500">
              <a:buFont typeface="Wingdings" pitchFamily="2" charset="2"/>
              <a:buChar char="ü"/>
            </a:pPr>
            <a:r>
              <a:rPr lang="en-US" sz="3700" dirty="0" smtClean="0">
                <a:solidFill>
                  <a:schemeClr val="accent2">
                    <a:lumMod val="75000"/>
                  </a:schemeClr>
                </a:solidFill>
              </a:rPr>
              <a:t>Express</a:t>
            </a:r>
            <a:endParaRPr lang="en-US" sz="3700" dirty="0">
              <a:solidFill>
                <a:schemeClr val="accent2">
                  <a:lumMod val="75000"/>
                </a:schemeClr>
              </a:solidFill>
            </a:endParaRPr>
          </a:p>
          <a:p>
            <a:pPr marL="571500" indent="-571500">
              <a:buFont typeface="Wingdings" pitchFamily="2" charset="2"/>
              <a:buChar char="ü"/>
            </a:pPr>
            <a:r>
              <a:rPr lang="en-US" sz="3700" dirty="0" smtClean="0">
                <a:solidFill>
                  <a:schemeClr val="accent2">
                    <a:lumMod val="75000"/>
                  </a:schemeClr>
                </a:solidFill>
              </a:rPr>
              <a:t>Pug for Frontend </a:t>
            </a:r>
            <a:endParaRPr lang="en-US" sz="3700" dirty="0">
              <a:solidFill>
                <a:schemeClr val="accent2">
                  <a:lumMod val="75000"/>
                </a:schemeClr>
              </a:solidFill>
            </a:endParaRPr>
          </a:p>
          <a:p>
            <a:pPr marL="571500" indent="-571500">
              <a:buFont typeface="Wingdings" pitchFamily="2" charset="2"/>
              <a:buChar char="ü"/>
            </a:pPr>
            <a:r>
              <a:rPr lang="en-US" sz="3700" dirty="0" err="1" smtClean="0">
                <a:solidFill>
                  <a:schemeClr val="accent2">
                    <a:lumMod val="75000"/>
                  </a:schemeClr>
                </a:solidFill>
              </a:rPr>
              <a:t>MongoDB</a:t>
            </a:r>
            <a:r>
              <a:rPr lang="en-US" sz="3700" dirty="0" smtClean="0">
                <a:solidFill>
                  <a:schemeClr val="accent2">
                    <a:lumMod val="75000"/>
                  </a:schemeClr>
                </a:solidFill>
              </a:rPr>
              <a:t> that is a </a:t>
            </a:r>
            <a:r>
              <a:rPr lang="en-US" sz="3700" dirty="0" err="1" smtClean="0">
                <a:solidFill>
                  <a:schemeClr val="accent2">
                    <a:lumMod val="75000"/>
                  </a:schemeClr>
                </a:solidFill>
              </a:rPr>
              <a:t>noSQL</a:t>
            </a:r>
            <a:r>
              <a:rPr lang="en-US" sz="3700" dirty="0" smtClean="0">
                <a:solidFill>
                  <a:schemeClr val="accent2">
                    <a:lumMod val="75000"/>
                  </a:schemeClr>
                </a:solidFill>
              </a:rPr>
              <a:t> database that can be hosted in a private server </a:t>
            </a:r>
          </a:p>
          <a:p>
            <a:endParaRPr lang="en-US" sz="4000" dirty="0">
              <a:solidFill>
                <a:srgbClr val="336699"/>
              </a:solidFill>
            </a:endParaRPr>
          </a:p>
          <a:p>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219200" y="20980400"/>
            <a:ext cx="10515600" cy="8890000"/>
          </a:xfrm>
          <a:prstGeom prst="rect">
            <a:avLst/>
          </a:prstGeom>
          <a:solidFill>
            <a:schemeClr val="accent1"/>
          </a:solidFill>
          <a:ln w="12700" cap="flat" cmpd="sng">
            <a:noFill/>
            <a:prstDash val="solid"/>
            <a:miter/>
            <a:headEnd type="none" w="med" len="med"/>
            <a:tailEnd type="none" w="med" len="med"/>
          </a:ln>
        </p:spPr>
        <p:txBody>
          <a:bodyPr lIns="98650" tIns="49325" rIns="98650" bIns="49325" anchor="t" anchorCtr="0">
            <a:noAutofit/>
          </a:bodyPr>
          <a:lstStyle/>
          <a:p>
            <a:pPr marL="0" lvl="0" indent="0" algn="ctr">
              <a:buClr>
                <a:srgbClr val="336699"/>
              </a:buClr>
              <a:buSzPct val="25000"/>
            </a:pPr>
            <a:r>
              <a:rPr lang="en-US" sz="4400" b="1" dirty="0">
                <a:solidFill>
                  <a:schemeClr val="accent6">
                    <a:lumMod val="75000"/>
                  </a:schemeClr>
                </a:solidFill>
              </a:rPr>
              <a:t>Requirements</a:t>
            </a:r>
          </a:p>
          <a:p>
            <a:r>
              <a:rPr lang="en-US" sz="4100" dirty="0" smtClean="0">
                <a:solidFill>
                  <a:schemeClr val="accent2">
                    <a:lumMod val="75000"/>
                  </a:schemeClr>
                </a:solidFill>
              </a:rPr>
              <a:t>Requirements </a:t>
            </a:r>
            <a:r>
              <a:rPr lang="en-US" sz="4100" dirty="0">
                <a:solidFill>
                  <a:schemeClr val="accent2">
                    <a:lumMod val="75000"/>
                  </a:schemeClr>
                </a:solidFill>
              </a:rPr>
              <a:t>on the web application </a:t>
            </a:r>
            <a:r>
              <a:rPr lang="en-US" sz="4100" dirty="0" smtClean="0">
                <a:solidFill>
                  <a:schemeClr val="accent2">
                    <a:lumMod val="75000"/>
                  </a:schemeClr>
                </a:solidFill>
              </a:rPr>
              <a:t>includes </a:t>
            </a:r>
            <a:r>
              <a:rPr lang="en-US" sz="4100" dirty="0">
                <a:solidFill>
                  <a:schemeClr val="accent2">
                    <a:lumMod val="75000"/>
                  </a:schemeClr>
                </a:solidFill>
              </a:rPr>
              <a:t>the </a:t>
            </a:r>
            <a:r>
              <a:rPr lang="en-US" sz="4100" dirty="0" smtClean="0">
                <a:solidFill>
                  <a:schemeClr val="accent2">
                    <a:lumMod val="75000"/>
                  </a:schemeClr>
                </a:solidFill>
              </a:rPr>
              <a:t>following</a:t>
            </a:r>
            <a:r>
              <a:rPr lang="en-US" sz="4100" dirty="0">
                <a:solidFill>
                  <a:schemeClr val="accent2">
                    <a:lumMod val="75000"/>
                  </a:schemeClr>
                </a:solidFill>
              </a:rPr>
              <a:t>: </a:t>
            </a:r>
          </a:p>
          <a:p>
            <a:pPr marL="571500" indent="-571500">
              <a:buFont typeface="Wingdings" pitchFamily="2" charset="2"/>
              <a:buChar char="ü"/>
            </a:pPr>
            <a:r>
              <a:rPr lang="en-US" sz="3700" dirty="0">
                <a:solidFill>
                  <a:schemeClr val="accent2">
                    <a:lumMod val="75000"/>
                  </a:schemeClr>
                </a:solidFill>
              </a:rPr>
              <a:t>Login with a user account </a:t>
            </a:r>
          </a:p>
          <a:p>
            <a:pPr marL="571500" indent="-571500">
              <a:buFont typeface="Wingdings" pitchFamily="2" charset="2"/>
              <a:buChar char="ü"/>
            </a:pPr>
            <a:r>
              <a:rPr lang="en-US" sz="3700" dirty="0">
                <a:solidFill>
                  <a:schemeClr val="accent2">
                    <a:lumMod val="75000"/>
                  </a:schemeClr>
                </a:solidFill>
              </a:rPr>
              <a:t>Create, search</a:t>
            </a:r>
            <a:r>
              <a:rPr lang="en-US" sz="3700" dirty="0" smtClean="0">
                <a:solidFill>
                  <a:schemeClr val="accent2">
                    <a:lumMod val="75000"/>
                  </a:schemeClr>
                </a:solidFill>
              </a:rPr>
              <a:t>,  </a:t>
            </a:r>
            <a:r>
              <a:rPr lang="en-US" sz="3700" dirty="0">
                <a:solidFill>
                  <a:schemeClr val="accent2">
                    <a:lumMod val="75000"/>
                  </a:schemeClr>
                </a:solidFill>
              </a:rPr>
              <a:t>and View </a:t>
            </a:r>
            <a:r>
              <a:rPr lang="en-US" sz="3700" dirty="0" smtClean="0">
                <a:solidFill>
                  <a:schemeClr val="accent2">
                    <a:lumMod val="75000"/>
                  </a:schemeClr>
                </a:solidFill>
              </a:rPr>
              <a:t>BOLOs</a:t>
            </a:r>
          </a:p>
          <a:p>
            <a:pPr marL="571500" indent="-571500">
              <a:buFont typeface="Wingdings" pitchFamily="2" charset="2"/>
              <a:buChar char="ü"/>
            </a:pPr>
            <a:r>
              <a:rPr lang="en-US" sz="3700" dirty="0" smtClean="0">
                <a:solidFill>
                  <a:schemeClr val="accent2">
                    <a:lumMod val="75000"/>
                  </a:schemeClr>
                </a:solidFill>
              </a:rPr>
              <a:t>Filter active and archived BOLOs </a:t>
            </a:r>
            <a:endParaRPr lang="en-US" sz="3700" dirty="0">
              <a:solidFill>
                <a:schemeClr val="accent2">
                  <a:lumMod val="75000"/>
                </a:schemeClr>
              </a:solidFill>
            </a:endParaRPr>
          </a:p>
          <a:p>
            <a:pPr marL="571500" indent="-571500">
              <a:buFont typeface="Wingdings" pitchFamily="2" charset="2"/>
              <a:buChar char="ü"/>
            </a:pPr>
            <a:r>
              <a:rPr lang="en-US" sz="3700" dirty="0">
                <a:solidFill>
                  <a:schemeClr val="accent2">
                    <a:lumMod val="75000"/>
                  </a:schemeClr>
                </a:solidFill>
              </a:rPr>
              <a:t>Upload Photos for BOLOs and Agencies </a:t>
            </a:r>
          </a:p>
          <a:p>
            <a:pPr marL="571500" indent="-571500">
              <a:buFont typeface="Wingdings" pitchFamily="2" charset="2"/>
              <a:buChar char="ü"/>
            </a:pPr>
            <a:r>
              <a:rPr lang="en-US" sz="3700" dirty="0">
                <a:solidFill>
                  <a:schemeClr val="accent2">
                    <a:lumMod val="75000"/>
                  </a:schemeClr>
                </a:solidFill>
              </a:rPr>
              <a:t>Ability To create different categories for different bolos </a:t>
            </a:r>
            <a:endParaRPr lang="en-US" sz="3700" dirty="0" smtClean="0">
              <a:solidFill>
                <a:schemeClr val="accent2">
                  <a:lumMod val="75000"/>
                </a:schemeClr>
              </a:solidFill>
            </a:endParaRPr>
          </a:p>
          <a:p>
            <a:pPr marL="571500" indent="-571500">
              <a:buFont typeface="Wingdings" pitchFamily="2" charset="2"/>
              <a:buChar char="ü"/>
            </a:pPr>
            <a:r>
              <a:rPr lang="en-US" sz="3700" dirty="0" smtClean="0">
                <a:solidFill>
                  <a:schemeClr val="accent2">
                    <a:lumMod val="75000"/>
                  </a:schemeClr>
                </a:solidFill>
              </a:rPr>
              <a:t>Add internal option to create BOLO form</a:t>
            </a:r>
            <a:endParaRPr lang="en-US" sz="3700" dirty="0">
              <a:solidFill>
                <a:schemeClr val="accent2">
                  <a:lumMod val="75000"/>
                </a:schemeClr>
              </a:solidFill>
            </a:endParaRPr>
          </a:p>
          <a:p>
            <a:pPr marL="571500" indent="-571500">
              <a:buFont typeface="Wingdings" pitchFamily="2" charset="2"/>
              <a:buChar char="ü"/>
            </a:pPr>
            <a:r>
              <a:rPr lang="en-US" sz="3700" dirty="0">
                <a:solidFill>
                  <a:schemeClr val="accent2">
                    <a:lumMod val="75000"/>
                  </a:schemeClr>
                </a:solidFill>
              </a:rPr>
              <a:t>Can Activate / Deactivate Users and Agencies </a:t>
            </a:r>
          </a:p>
          <a:p>
            <a:pPr marL="571500" indent="-571500">
              <a:buFont typeface="Wingdings" pitchFamily="2" charset="2"/>
              <a:buChar char="ü"/>
            </a:pPr>
            <a:r>
              <a:rPr lang="en-US" sz="3700" dirty="0">
                <a:solidFill>
                  <a:schemeClr val="accent2">
                    <a:lumMod val="75000"/>
                  </a:schemeClr>
                </a:solidFill>
              </a:rPr>
              <a:t>Have a permanent Root user that has full control </a:t>
            </a:r>
          </a:p>
          <a:p>
            <a:pPr marL="571500" indent="-571500">
              <a:buFont typeface="Wingdings" pitchFamily="2" charset="2"/>
              <a:buChar char="ü"/>
            </a:pPr>
            <a:r>
              <a:rPr lang="en-US" sz="3700" dirty="0">
                <a:solidFill>
                  <a:schemeClr val="accent2">
                    <a:lumMod val="75000"/>
                  </a:schemeClr>
                </a:solidFill>
              </a:rPr>
              <a:t>Edit webpages, such as “About Us</a:t>
            </a:r>
            <a:r>
              <a:rPr lang="en-US" sz="3700" dirty="0" smtClean="0">
                <a:solidFill>
                  <a:schemeClr val="accent2">
                    <a:lumMod val="75000"/>
                  </a:schemeClr>
                </a:solidFill>
              </a:rPr>
              <a:t>”, “User Guide” and “Edit Login Page”</a:t>
            </a:r>
            <a:r>
              <a:rPr lang="en-US" sz="3700" dirty="0">
                <a:solidFill>
                  <a:srgbClr val="336699"/>
                </a:solidFill>
              </a:rPr>
              <a:t>	</a:t>
            </a: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1963601" y="20980401"/>
            <a:ext cx="9881874" cy="9652000"/>
          </a:xfrm>
          <a:prstGeom prst="rect">
            <a:avLst/>
          </a:prstGeom>
          <a:solidFill>
            <a:schemeClr val="accent1"/>
          </a:solidFill>
          <a:ln w="12700" cap="flat" cmpd="sng">
            <a:noFill/>
            <a:prstDash val="solid"/>
            <a:miter/>
            <a:headEnd type="none" w="med" len="med"/>
            <a:tailEnd type="none" w="med" len="med"/>
          </a:ln>
        </p:spPr>
        <p:txBody>
          <a:bodyPr lIns="98650" tIns="49325" rIns="98650" bIns="49325" anchor="t" anchorCtr="0">
            <a:noAutofit/>
          </a:bodyPr>
          <a:lstStyle/>
          <a:p>
            <a:pPr algn="ctr">
              <a:buClr>
                <a:srgbClr val="336699"/>
              </a:buClr>
              <a:buSzPct val="25000"/>
            </a:pPr>
            <a:r>
              <a:rPr lang="en-US" sz="4400" b="1" dirty="0">
                <a:solidFill>
                  <a:schemeClr val="accent6">
                    <a:lumMod val="75000"/>
                  </a:schemeClr>
                </a:solidFill>
              </a:rPr>
              <a:t>System Design</a:t>
            </a:r>
          </a:p>
          <a:p>
            <a:pPr marL="0" marR="0" lvl="0" indent="0" rtl="0">
              <a:lnSpc>
                <a:spcPct val="100000"/>
              </a:lnSpc>
              <a:spcBef>
                <a:spcPts val="0"/>
              </a:spcBef>
              <a:spcAft>
                <a:spcPts val="0"/>
              </a:spcAft>
              <a:buClr>
                <a:srgbClr val="336699"/>
              </a:buClr>
              <a:buSzPct val="25000"/>
              <a:buFont typeface="Arial"/>
              <a:buNone/>
            </a:pPr>
            <a:r>
              <a:rPr lang="en-US" sz="4100" dirty="0" smtClean="0">
                <a:solidFill>
                  <a:schemeClr val="accent2">
                    <a:lumMod val="75000"/>
                  </a:schemeClr>
                </a:solidFill>
              </a:rPr>
              <a:t>The system is designed using the Model-View-Controller  and 3-tier architecture.</a:t>
            </a:r>
            <a:endParaRPr lang="en-US" sz="4100" i="0" u="none" strike="noStrike" cap="none" dirty="0">
              <a:solidFill>
                <a:schemeClr val="accent2">
                  <a:lumMod val="75000"/>
                </a:schemeClr>
              </a:solidFill>
              <a:sym typeface="Arial"/>
            </a:endParaRPr>
          </a:p>
        </p:txBody>
      </p:sp>
      <p:sp>
        <p:nvSpPr>
          <p:cNvPr id="99" name="Shape 99"/>
          <p:cNvSpPr txBox="1"/>
          <p:nvPr/>
        </p:nvSpPr>
        <p:spPr>
          <a:xfrm>
            <a:off x="11455400" y="30873699"/>
            <a:ext cx="12471400" cy="10121901"/>
          </a:xfrm>
          <a:prstGeom prst="rect">
            <a:avLst/>
          </a:prstGeom>
          <a:solidFill>
            <a:schemeClr val="accent1"/>
          </a:solidFill>
          <a:ln w="12700" cap="flat" cmpd="sng">
            <a:noFill/>
            <a:prstDash val="solid"/>
            <a:miter/>
            <a:headEnd type="none" w="med" len="med"/>
            <a:tailEnd type="none" w="med" len="med"/>
          </a:ln>
        </p:spPr>
        <p:txBody>
          <a:bodyPr lIns="98650" tIns="49325" rIns="98650" bIns="49325" anchor="t" anchorCtr="0">
            <a:noAutofit/>
          </a:bodyPr>
          <a:lstStyle/>
          <a:p>
            <a:pPr marL="0" lvl="0" indent="0" algn="ctr">
              <a:buClr>
                <a:srgbClr val="336699"/>
              </a:buClr>
              <a:buSzPct val="25000"/>
            </a:pPr>
            <a:r>
              <a:rPr lang="en-US" sz="4400" b="1" dirty="0">
                <a:solidFill>
                  <a:schemeClr val="accent6">
                    <a:lumMod val="75000"/>
                  </a:schemeClr>
                </a:solidFill>
              </a:rPr>
              <a:t>Object Design</a:t>
            </a:r>
          </a:p>
          <a:p>
            <a:pPr marL="0" marR="0" lvl="0" indent="0" algn="ctr" rtl="0">
              <a:lnSpc>
                <a:spcPct val="100000"/>
              </a:lnSpc>
              <a:spcBef>
                <a:spcPts val="0"/>
              </a:spcBef>
              <a:spcAft>
                <a:spcPts val="0"/>
              </a:spcAft>
              <a:buClr>
                <a:srgbClr val="336699"/>
              </a:buClr>
              <a:buSzPct val="25000"/>
              <a:buFont typeface="Arial"/>
              <a:buNone/>
            </a:pPr>
            <a:r>
              <a:rPr lang="en-US" sz="3700" b="1" dirty="0" smtClean="0">
                <a:solidFill>
                  <a:schemeClr val="accent2">
                    <a:lumMod val="75000"/>
                  </a:schemeClr>
                </a:solidFill>
              </a:rPr>
              <a:t>BOLO System Functionality</a:t>
            </a:r>
            <a:endParaRPr lang="en-US" sz="3700" b="1" i="0" u="none" strike="noStrike" cap="none" dirty="0">
              <a:solidFill>
                <a:schemeClr val="accent2">
                  <a:lumMod val="75000"/>
                </a:schemeClr>
              </a:solidFill>
              <a:sym typeface="Arial"/>
            </a:endParaRPr>
          </a:p>
        </p:txBody>
      </p:sp>
      <p:sp>
        <p:nvSpPr>
          <p:cNvPr id="100" name="Shape 100"/>
          <p:cNvSpPr txBox="1"/>
          <p:nvPr/>
        </p:nvSpPr>
        <p:spPr>
          <a:xfrm>
            <a:off x="22021700" y="20980400"/>
            <a:ext cx="9906318" cy="9652001"/>
          </a:xfrm>
          <a:prstGeom prst="rect">
            <a:avLst/>
          </a:prstGeom>
          <a:solidFill>
            <a:schemeClr val="accent1"/>
          </a:solidFill>
          <a:ln w="12700" cap="flat" cmpd="sng">
            <a:noFill/>
            <a:prstDash val="solid"/>
            <a:miter/>
            <a:headEnd type="none" w="med" len="med"/>
            <a:tailEnd type="none" w="med" len="med"/>
          </a:ln>
        </p:spPr>
        <p:txBody>
          <a:bodyPr lIns="98650" tIns="49325" rIns="98650" bIns="49325" anchor="t" anchorCtr="0">
            <a:noAutofit/>
          </a:bodyPr>
          <a:lstStyle/>
          <a:p>
            <a:pPr marL="0" lvl="0" indent="0" algn="ctr">
              <a:buClr>
                <a:srgbClr val="336699"/>
              </a:buClr>
              <a:buSzPct val="25000"/>
            </a:pPr>
            <a:r>
              <a:rPr lang="en-US" sz="4400" b="1" dirty="0">
                <a:solidFill>
                  <a:schemeClr val="accent6">
                    <a:lumMod val="75000"/>
                  </a:schemeClr>
                </a:solidFill>
              </a:rPr>
              <a:t>Implementation</a:t>
            </a:r>
          </a:p>
          <a:p>
            <a:pPr marL="571500" lvl="5" indent="-571500">
              <a:buFont typeface="Wingdings" pitchFamily="2" charset="2"/>
              <a:buChar char="ü"/>
            </a:pPr>
            <a:r>
              <a:rPr lang="en-US" sz="3700" dirty="0" smtClean="0">
                <a:solidFill>
                  <a:schemeClr val="accent2">
                    <a:lumMod val="75000"/>
                  </a:schemeClr>
                </a:solidFill>
              </a:rPr>
              <a:t>BOLO-7.0 </a:t>
            </a:r>
            <a:r>
              <a:rPr lang="en-US" sz="3700" dirty="0">
                <a:solidFill>
                  <a:schemeClr val="accent2">
                    <a:lumMod val="75000"/>
                  </a:schemeClr>
                </a:solidFill>
              </a:rPr>
              <a:t>the update to the previous version (BOLO-6.0) and can run in Windows or Linux platform </a:t>
            </a:r>
          </a:p>
          <a:p>
            <a:pPr marL="571500" lvl="5" indent="-571500">
              <a:buFont typeface="Wingdings" pitchFamily="2" charset="2"/>
              <a:buChar char="ü"/>
            </a:pPr>
            <a:r>
              <a:rPr lang="en-US" sz="3700" dirty="0" smtClean="0">
                <a:solidFill>
                  <a:schemeClr val="accent2">
                    <a:lumMod val="75000"/>
                  </a:schemeClr>
                </a:solidFill>
              </a:rPr>
              <a:t>BOLO-7.0 </a:t>
            </a:r>
            <a:r>
              <a:rPr lang="en-US" sz="3700" dirty="0">
                <a:solidFill>
                  <a:schemeClr val="accent2">
                    <a:lumMod val="75000"/>
                  </a:schemeClr>
                </a:solidFill>
              </a:rPr>
              <a:t>is managed by the root user to add several user interfaces for administrators, supervisors and officers. </a:t>
            </a:r>
            <a:endParaRPr lang="en-US" sz="3700" b="1" dirty="0">
              <a:solidFill>
                <a:schemeClr val="accent2">
                  <a:lumMod val="75000"/>
                </a:schemeClr>
              </a:solidFill>
            </a:endParaRPr>
          </a:p>
          <a:p>
            <a:pPr marL="571500" lvl="5" indent="-571500">
              <a:buFont typeface="Wingdings" pitchFamily="2" charset="2"/>
              <a:buChar char="ü"/>
            </a:pPr>
            <a:r>
              <a:rPr lang="en-US" sz="3700" dirty="0" smtClean="0">
                <a:solidFill>
                  <a:schemeClr val="accent2">
                    <a:lumMod val="75000"/>
                  </a:schemeClr>
                </a:solidFill>
              </a:rPr>
              <a:t>The </a:t>
            </a:r>
            <a:r>
              <a:rPr lang="en-US" sz="3700" dirty="0">
                <a:solidFill>
                  <a:schemeClr val="accent2">
                    <a:lumMod val="75000"/>
                  </a:schemeClr>
                </a:solidFill>
              </a:rPr>
              <a:t>database used in BOLO-7.0 is </a:t>
            </a:r>
            <a:r>
              <a:rPr lang="en-US" sz="3700" dirty="0" err="1">
                <a:solidFill>
                  <a:schemeClr val="accent2">
                    <a:lumMod val="75000"/>
                  </a:schemeClr>
                </a:solidFill>
              </a:rPr>
              <a:t>MongoDB</a:t>
            </a:r>
            <a:r>
              <a:rPr lang="en-US" sz="3700" dirty="0">
                <a:solidFill>
                  <a:schemeClr val="accent2">
                    <a:lumMod val="75000"/>
                  </a:schemeClr>
                </a:solidFill>
              </a:rPr>
              <a:t>, which is an open source and </a:t>
            </a:r>
            <a:r>
              <a:rPr lang="en-US" sz="3700" dirty="0" err="1">
                <a:solidFill>
                  <a:schemeClr val="accent2">
                    <a:lumMod val="75000"/>
                  </a:schemeClr>
                </a:solidFill>
              </a:rPr>
              <a:t>fulfils</a:t>
            </a:r>
            <a:r>
              <a:rPr lang="en-US" sz="3700" dirty="0">
                <a:solidFill>
                  <a:schemeClr val="accent2">
                    <a:lumMod val="75000"/>
                  </a:schemeClr>
                </a:solidFill>
              </a:rPr>
              <a:t> the secure storage requirement.</a:t>
            </a:r>
          </a:p>
          <a:p>
            <a:pPr marL="571500" indent="-571500">
              <a:buFont typeface="Wingdings" pitchFamily="2" charset="2"/>
              <a:buChar char="ü"/>
            </a:pPr>
            <a:r>
              <a:rPr lang="en-US" sz="3700" dirty="0" smtClean="0">
                <a:solidFill>
                  <a:schemeClr val="accent2">
                    <a:lumMod val="75000"/>
                  </a:schemeClr>
                </a:solidFill>
              </a:rPr>
              <a:t>The </a:t>
            </a:r>
            <a:r>
              <a:rPr lang="en-US" sz="3700" dirty="0">
                <a:solidFill>
                  <a:schemeClr val="accent2">
                    <a:lumMod val="75000"/>
                  </a:schemeClr>
                </a:solidFill>
              </a:rPr>
              <a:t>client side requirements are implemented by </a:t>
            </a:r>
            <a:r>
              <a:rPr lang="en-US" sz="3700" dirty="0" err="1">
                <a:solidFill>
                  <a:schemeClr val="accent2">
                    <a:lumMod val="75000"/>
                  </a:schemeClr>
                </a:solidFill>
              </a:rPr>
              <a:t>Javascript</a:t>
            </a:r>
            <a:r>
              <a:rPr lang="en-US" sz="3700" dirty="0">
                <a:solidFill>
                  <a:schemeClr val="accent2">
                    <a:lumMod val="75000"/>
                  </a:schemeClr>
                </a:solidFill>
              </a:rPr>
              <a:t>, </a:t>
            </a:r>
            <a:r>
              <a:rPr lang="en-US" sz="3700" dirty="0" err="1">
                <a:solidFill>
                  <a:schemeClr val="accent2">
                    <a:lumMod val="75000"/>
                  </a:schemeClr>
                </a:solidFill>
              </a:rPr>
              <a:t>CSVtoJSON</a:t>
            </a:r>
            <a:r>
              <a:rPr lang="en-US" sz="3700" dirty="0">
                <a:solidFill>
                  <a:schemeClr val="accent2">
                    <a:lumMod val="75000"/>
                  </a:schemeClr>
                </a:solidFill>
              </a:rPr>
              <a:t> and Pug, while the server side requirements are fulfilled by Node.js  and </a:t>
            </a:r>
            <a:r>
              <a:rPr lang="en-US" sz="3700" dirty="0" smtClean="0">
                <a:solidFill>
                  <a:schemeClr val="accent2">
                    <a:lumMod val="75000"/>
                  </a:schemeClr>
                </a:solidFill>
              </a:rPr>
              <a:t>Express.</a:t>
            </a:r>
          </a:p>
          <a:p>
            <a:pPr marL="571500" indent="-571500">
              <a:buFont typeface="Wingdings" pitchFamily="2" charset="2"/>
              <a:buChar char="ü"/>
            </a:pPr>
            <a:r>
              <a:rPr lang="en-US" sz="3700" dirty="0" err="1" smtClean="0">
                <a:solidFill>
                  <a:schemeClr val="accent2">
                    <a:lumMod val="75000"/>
                  </a:schemeClr>
                </a:solidFill>
              </a:rPr>
              <a:t>Sengrind</a:t>
            </a:r>
            <a:r>
              <a:rPr lang="en-US" sz="3700" dirty="0" smtClean="0">
                <a:solidFill>
                  <a:schemeClr val="accent2">
                    <a:lumMod val="75000"/>
                  </a:schemeClr>
                </a:solidFill>
              </a:rPr>
              <a:t> handles in a safely way any email for BOLO confirmation or creation</a:t>
            </a:r>
            <a:endParaRPr lang="en-US" sz="3700" dirty="0">
              <a:solidFill>
                <a:schemeClr val="accent2">
                  <a:lumMod val="75000"/>
                </a:schemeClr>
              </a:solidFill>
            </a:endParaRPr>
          </a:p>
        </p:txBody>
      </p:sp>
      <p:sp>
        <p:nvSpPr>
          <p:cNvPr id="101" name="Shape 101"/>
          <p:cNvSpPr txBox="1"/>
          <p:nvPr/>
        </p:nvSpPr>
        <p:spPr>
          <a:xfrm>
            <a:off x="1219200" y="30098999"/>
            <a:ext cx="9931600" cy="10896601"/>
          </a:xfrm>
          <a:prstGeom prst="rect">
            <a:avLst/>
          </a:prstGeom>
          <a:solidFill>
            <a:schemeClr val="accent1"/>
          </a:solidFill>
          <a:ln w="12700" cap="flat" cmpd="sng">
            <a:noFill/>
            <a:prstDash val="solid"/>
            <a:miter/>
            <a:headEnd type="none" w="med" len="med"/>
            <a:tailEnd type="none" w="med" len="med"/>
          </a:ln>
        </p:spPr>
        <p:txBody>
          <a:bodyPr lIns="98650" tIns="49325" rIns="98650" bIns="49325" anchor="t" anchorCtr="0">
            <a:noAutofit/>
          </a:bodyPr>
          <a:lstStyle/>
          <a:p>
            <a:pPr algn="ctr">
              <a:buClr>
                <a:srgbClr val="336699"/>
              </a:buClr>
              <a:buSzPct val="25000"/>
            </a:pPr>
            <a:r>
              <a:rPr lang="en-US" sz="4400" b="1" dirty="0">
                <a:solidFill>
                  <a:schemeClr val="accent6">
                    <a:lumMod val="75000"/>
                  </a:schemeClr>
                </a:solidFill>
              </a:rPr>
              <a:t>Verification</a:t>
            </a:r>
          </a:p>
          <a:p>
            <a:pPr marL="0" marR="0" lvl="0" indent="0" algn="ctr" rtl="0">
              <a:lnSpc>
                <a:spcPct val="100000"/>
              </a:lnSpc>
              <a:spcBef>
                <a:spcPts val="0"/>
              </a:spcBef>
              <a:spcAft>
                <a:spcPts val="0"/>
              </a:spcAft>
              <a:buClr>
                <a:srgbClr val="336699"/>
              </a:buClr>
              <a:buSzPct val="25000"/>
              <a:buFont typeface="Arial"/>
              <a:buNone/>
            </a:pPr>
            <a:r>
              <a:rPr lang="en-US" sz="3800" b="1" dirty="0" smtClean="0">
                <a:solidFill>
                  <a:schemeClr val="accent2">
                    <a:lumMod val="75000"/>
                  </a:schemeClr>
                </a:solidFill>
              </a:rPr>
              <a:t>Unit Test</a:t>
            </a:r>
          </a:p>
          <a:p>
            <a:pPr lvl="0">
              <a:buClr>
                <a:srgbClr val="336699"/>
              </a:buClr>
              <a:buSzPct val="25000"/>
            </a:pPr>
            <a:r>
              <a:rPr lang="en-US" sz="3700" b="1" dirty="0">
                <a:solidFill>
                  <a:schemeClr val="accent2">
                    <a:lumMod val="75000"/>
                  </a:schemeClr>
                </a:solidFill>
              </a:rPr>
              <a:t>ID</a:t>
            </a:r>
            <a:r>
              <a:rPr lang="en-US" sz="3700" b="1" dirty="0" smtClean="0">
                <a:solidFill>
                  <a:schemeClr val="accent2">
                    <a:lumMod val="75000"/>
                  </a:schemeClr>
                </a:solidFill>
              </a:rPr>
              <a:t>: </a:t>
            </a:r>
            <a:r>
              <a:rPr lang="en-US" sz="3400" dirty="0" smtClean="0">
                <a:solidFill>
                  <a:schemeClr val="accent2">
                    <a:lumMod val="75000"/>
                  </a:schemeClr>
                </a:solidFill>
              </a:rPr>
              <a:t>BOLO_EditLogin_4</a:t>
            </a:r>
            <a:endParaRPr lang="en-US" sz="3400" dirty="0">
              <a:solidFill>
                <a:schemeClr val="accent2">
                  <a:lumMod val="75000"/>
                </a:schemeClr>
              </a:solidFill>
            </a:endParaRPr>
          </a:p>
          <a:p>
            <a:r>
              <a:rPr lang="en-US" sz="3700" b="1" dirty="0">
                <a:solidFill>
                  <a:schemeClr val="accent2">
                    <a:lumMod val="75000"/>
                  </a:schemeClr>
                </a:solidFill>
              </a:rPr>
              <a:t>Purpose:</a:t>
            </a:r>
            <a:r>
              <a:rPr lang="en-US" sz="3400" b="1" dirty="0">
                <a:solidFill>
                  <a:schemeClr val="accent2">
                    <a:lumMod val="75000"/>
                  </a:schemeClr>
                </a:solidFill>
              </a:rPr>
              <a:t> </a:t>
            </a:r>
            <a:r>
              <a:rPr lang="en-US" sz="3400" dirty="0">
                <a:solidFill>
                  <a:schemeClr val="accent2">
                    <a:lumMod val="75000"/>
                  </a:schemeClr>
                </a:solidFill>
              </a:rPr>
              <a:t>Edit Logo or Title or Subtitle of </a:t>
            </a:r>
            <a:r>
              <a:rPr lang="en-US" sz="3400" dirty="0" err="1">
                <a:solidFill>
                  <a:schemeClr val="accent2">
                    <a:lumMod val="75000"/>
                  </a:schemeClr>
                </a:solidFill>
              </a:rPr>
              <a:t>LogIn</a:t>
            </a:r>
            <a:r>
              <a:rPr lang="en-US" sz="3400" dirty="0">
                <a:solidFill>
                  <a:schemeClr val="accent2">
                    <a:lumMod val="75000"/>
                  </a:schemeClr>
                </a:solidFill>
              </a:rPr>
              <a:t> Page</a:t>
            </a:r>
          </a:p>
          <a:p>
            <a:r>
              <a:rPr lang="en-US" sz="3700" b="1" dirty="0">
                <a:solidFill>
                  <a:schemeClr val="accent2">
                    <a:lumMod val="75000"/>
                  </a:schemeClr>
                </a:solidFill>
              </a:rPr>
              <a:t>Preconditions: </a:t>
            </a:r>
          </a:p>
          <a:p>
            <a:r>
              <a:rPr lang="en-US" sz="3400" dirty="0">
                <a:solidFill>
                  <a:schemeClr val="accent2">
                    <a:lumMod val="75000"/>
                  </a:schemeClr>
                </a:solidFill>
              </a:rPr>
              <a:t>The user should has root access</a:t>
            </a:r>
          </a:p>
          <a:p>
            <a:r>
              <a:rPr lang="en-US" sz="3400" dirty="0">
                <a:solidFill>
                  <a:schemeClr val="accent2">
                    <a:lumMod val="75000"/>
                  </a:schemeClr>
                </a:solidFill>
              </a:rPr>
              <a:t>The root should be Logged In </a:t>
            </a:r>
          </a:p>
          <a:p>
            <a:r>
              <a:rPr lang="en-US" sz="3400" dirty="0">
                <a:solidFill>
                  <a:schemeClr val="accent2">
                    <a:lumMod val="75000"/>
                  </a:schemeClr>
                </a:solidFill>
              </a:rPr>
              <a:t>The root should get into the Admin menu</a:t>
            </a:r>
          </a:p>
          <a:p>
            <a:r>
              <a:rPr lang="en-US" sz="3700" b="1" dirty="0">
                <a:solidFill>
                  <a:schemeClr val="accent2">
                    <a:lumMod val="75000"/>
                  </a:schemeClr>
                </a:solidFill>
              </a:rPr>
              <a:t>Input:  </a:t>
            </a:r>
            <a:r>
              <a:rPr lang="en-US" sz="3700" dirty="0">
                <a:solidFill>
                  <a:schemeClr val="accent2">
                    <a:lumMod val="75000"/>
                  </a:schemeClr>
                </a:solidFill>
              </a:rPr>
              <a:t>  </a:t>
            </a:r>
          </a:p>
          <a:p>
            <a:r>
              <a:rPr lang="en-US" sz="3400" dirty="0">
                <a:solidFill>
                  <a:schemeClr val="accent2">
                    <a:lumMod val="75000"/>
                  </a:schemeClr>
                </a:solidFill>
              </a:rPr>
              <a:t>The root should log In</a:t>
            </a:r>
          </a:p>
          <a:p>
            <a:r>
              <a:rPr lang="en-US" sz="3400" dirty="0">
                <a:solidFill>
                  <a:schemeClr val="accent2">
                    <a:lumMod val="75000"/>
                  </a:schemeClr>
                </a:solidFill>
              </a:rPr>
              <a:t>The root should get into the Admin menu</a:t>
            </a:r>
          </a:p>
          <a:p>
            <a:r>
              <a:rPr lang="en-US" sz="3400" dirty="0">
                <a:solidFill>
                  <a:schemeClr val="accent2">
                    <a:lumMod val="75000"/>
                  </a:schemeClr>
                </a:solidFill>
              </a:rPr>
              <a:t>The root should click on the Edit Log In Page</a:t>
            </a:r>
          </a:p>
          <a:p>
            <a:r>
              <a:rPr lang="en-US" sz="3400" dirty="0">
                <a:solidFill>
                  <a:schemeClr val="accent2">
                    <a:lumMod val="75000"/>
                  </a:schemeClr>
                </a:solidFill>
              </a:rPr>
              <a:t>The root should change the title, subtitle, logo or any combination of them </a:t>
            </a:r>
          </a:p>
          <a:p>
            <a:r>
              <a:rPr lang="en-US" sz="3400" dirty="0">
                <a:solidFill>
                  <a:schemeClr val="accent2">
                    <a:lumMod val="75000"/>
                  </a:schemeClr>
                </a:solidFill>
              </a:rPr>
              <a:t>The root should save the changes by clicking in the SAVE button</a:t>
            </a:r>
          </a:p>
          <a:p>
            <a:r>
              <a:rPr lang="en-US" sz="3700" b="1" dirty="0">
                <a:solidFill>
                  <a:schemeClr val="accent2">
                    <a:lumMod val="75000"/>
                  </a:schemeClr>
                </a:solidFill>
              </a:rPr>
              <a:t>Expected Output:</a:t>
            </a:r>
          </a:p>
          <a:p>
            <a:r>
              <a:rPr lang="en-US" sz="3400" dirty="0">
                <a:solidFill>
                  <a:schemeClr val="accent2">
                    <a:lumMod val="75000"/>
                  </a:schemeClr>
                </a:solidFill>
              </a:rPr>
              <a:t>The root should be able to edit the Title, Subtitle or logo or any combination of them of the login </a:t>
            </a:r>
            <a:r>
              <a:rPr lang="en-US" sz="3700" dirty="0">
                <a:solidFill>
                  <a:schemeClr val="accent2">
                    <a:lumMod val="75000"/>
                  </a:schemeClr>
                </a:solidFill>
              </a:rPr>
              <a:t>page</a:t>
            </a:r>
          </a:p>
          <a:p>
            <a:pPr lvl="0">
              <a:buClr>
                <a:srgbClr val="336699"/>
              </a:buClr>
              <a:buSzPct val="25000"/>
            </a:pPr>
            <a:endParaRPr lang="en-US" sz="4100" b="1" i="0" u="none" strike="noStrike" cap="none" dirty="0" smtClean="0">
              <a:solidFill>
                <a:schemeClr val="accent2"/>
              </a:solidFill>
              <a:latin typeface="Arial"/>
              <a:ea typeface="Arial"/>
              <a:cs typeface="Arial"/>
              <a:sym typeface="Arial"/>
            </a:endParaRPr>
          </a:p>
        </p:txBody>
      </p:sp>
      <p:sp>
        <p:nvSpPr>
          <p:cNvPr id="102" name="Shape 102"/>
          <p:cNvSpPr txBox="1"/>
          <p:nvPr/>
        </p:nvSpPr>
        <p:spPr>
          <a:xfrm>
            <a:off x="11963399" y="10566400"/>
            <a:ext cx="20116600" cy="10414000"/>
          </a:xfrm>
          <a:prstGeom prst="rect">
            <a:avLst/>
          </a:prstGeom>
          <a:solidFill>
            <a:schemeClr val="accent6">
              <a:lumMod val="40000"/>
              <a:lumOff val="60000"/>
            </a:schemeClr>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chemeClr val="accent2"/>
              </a:solidFill>
              <a:latin typeface="Arial"/>
              <a:ea typeface="Arial"/>
              <a:cs typeface="Arial"/>
              <a:sym typeface="Arial"/>
            </a:endParaRPr>
          </a:p>
        </p:txBody>
      </p:sp>
      <p:sp>
        <p:nvSpPr>
          <p:cNvPr id="103" name="Shape 103"/>
          <p:cNvSpPr txBox="1"/>
          <p:nvPr/>
        </p:nvSpPr>
        <p:spPr>
          <a:xfrm>
            <a:off x="24079200" y="30873699"/>
            <a:ext cx="7848818" cy="10121901"/>
          </a:xfrm>
          <a:prstGeom prst="rect">
            <a:avLst/>
          </a:prstGeom>
          <a:solidFill>
            <a:schemeClr val="accent1"/>
          </a:solidFill>
          <a:ln w="12700" cap="flat" cmpd="sng">
            <a:noFill/>
            <a:prstDash val="solid"/>
            <a:miter/>
            <a:headEnd type="none" w="med" len="med"/>
            <a:tailEnd type="none" w="med" len="med"/>
          </a:ln>
        </p:spPr>
        <p:txBody>
          <a:bodyPr lIns="98650" tIns="49325" rIns="98650" bIns="49325" anchor="t" anchorCtr="0">
            <a:noAutofit/>
          </a:bodyPr>
          <a:lstStyle/>
          <a:p>
            <a:pPr marL="0" lvl="0" indent="0" algn="ctr">
              <a:buClr>
                <a:srgbClr val="336699"/>
              </a:buClr>
              <a:buSzPct val="25000"/>
            </a:pPr>
            <a:r>
              <a:rPr lang="en-US" sz="4400" b="1" dirty="0" smtClean="0">
                <a:solidFill>
                  <a:schemeClr val="accent6">
                    <a:lumMod val="75000"/>
                  </a:schemeClr>
                </a:solidFill>
              </a:rPr>
              <a:t>Web Usability</a:t>
            </a:r>
          </a:p>
          <a:p>
            <a:pPr marL="0" lvl="0" indent="0">
              <a:buClr>
                <a:srgbClr val="336699"/>
              </a:buClr>
              <a:buSzPct val="25000"/>
            </a:pPr>
            <a:r>
              <a:rPr lang="en-US" sz="3700" dirty="0" smtClean="0">
                <a:solidFill>
                  <a:schemeClr val="accent2">
                    <a:lumMod val="75000"/>
                  </a:schemeClr>
                </a:solidFill>
              </a:rPr>
              <a:t>BOLO </a:t>
            </a:r>
            <a:r>
              <a:rPr lang="en-US" sz="3700" dirty="0">
                <a:solidFill>
                  <a:schemeClr val="accent2">
                    <a:lumMod val="75000"/>
                  </a:schemeClr>
                </a:solidFill>
              </a:rPr>
              <a:t>app shows strong usability with respect to the elements of its design. The app itself is a novel idea for helping improve communication </a:t>
            </a:r>
            <a:r>
              <a:rPr lang="en-US" sz="3700" dirty="0" smtClean="0">
                <a:solidFill>
                  <a:schemeClr val="accent2">
                    <a:lumMod val="75000"/>
                  </a:schemeClr>
                </a:solidFill>
              </a:rPr>
              <a:t>between users on the </a:t>
            </a:r>
            <a:r>
              <a:rPr lang="en-US" sz="3700" dirty="0">
                <a:solidFill>
                  <a:schemeClr val="accent2">
                    <a:lumMod val="75000"/>
                  </a:schemeClr>
                </a:solidFill>
              </a:rPr>
              <a:t>police </a:t>
            </a:r>
            <a:r>
              <a:rPr lang="en-US" sz="3700" dirty="0" smtClean="0">
                <a:solidFill>
                  <a:schemeClr val="accent2">
                    <a:lumMod val="75000"/>
                  </a:schemeClr>
                </a:solidFill>
              </a:rPr>
              <a:t>departments. With some </a:t>
            </a:r>
            <a:r>
              <a:rPr lang="en-US" sz="3700" dirty="0">
                <a:solidFill>
                  <a:schemeClr val="accent2">
                    <a:lumMod val="75000"/>
                  </a:schemeClr>
                </a:solidFill>
              </a:rPr>
              <a:t>minor improvements could even represent an ideal application of web usability for a clearly defined user base.</a:t>
            </a:r>
          </a:p>
          <a:p>
            <a:pPr algn="ctr">
              <a:buClr>
                <a:srgbClr val="336699"/>
              </a:buClr>
              <a:buSzPct val="25000"/>
            </a:pPr>
            <a:r>
              <a:rPr lang="en-US" sz="4400" b="1" dirty="0">
                <a:solidFill>
                  <a:schemeClr val="accent6">
                    <a:lumMod val="75000"/>
                  </a:schemeClr>
                </a:solidFill>
              </a:rPr>
              <a:t>Summary</a:t>
            </a:r>
          </a:p>
          <a:p>
            <a:pPr lvl="0">
              <a:buClr>
                <a:srgbClr val="336699"/>
              </a:buClr>
              <a:buSzPct val="25000"/>
            </a:pPr>
            <a:r>
              <a:rPr lang="en-US" sz="3700" dirty="0" smtClean="0">
                <a:solidFill>
                  <a:schemeClr val="accent2">
                    <a:lumMod val="75000"/>
                  </a:schemeClr>
                </a:solidFill>
              </a:rPr>
              <a:t>BOLO-7.0 will </a:t>
            </a:r>
            <a:r>
              <a:rPr lang="en-US" sz="3700" dirty="0">
                <a:solidFill>
                  <a:schemeClr val="accent2">
                    <a:lumMod val="75000"/>
                  </a:schemeClr>
                </a:solidFill>
              </a:rPr>
              <a:t>allow the police department to interact with the application quickly and easier. We contributed to develop the functionality and hope the future versions will do it in the same way.</a:t>
            </a:r>
          </a:p>
          <a:p>
            <a:pPr marL="0" marR="0" lvl="0" indent="0" algn="l" rtl="0">
              <a:lnSpc>
                <a:spcPct val="100000"/>
              </a:lnSpc>
              <a:spcBef>
                <a:spcPts val="0"/>
              </a:spcBef>
              <a:spcAft>
                <a:spcPts val="0"/>
              </a:spcAft>
              <a:buClr>
                <a:srgbClr val="336699"/>
              </a:buClr>
              <a:buSzPct val="25000"/>
              <a:buFont typeface="Arial"/>
              <a:buNone/>
            </a:pPr>
            <a:endParaRPr lang="en-US" sz="4100" b="0" i="0" u="none" strike="noStrike" cap="none" dirty="0">
              <a:solidFill>
                <a:srgbClr val="336699"/>
              </a:solidFill>
              <a:latin typeface="Arial"/>
              <a:ea typeface="Arial"/>
              <a:cs typeface="Arial"/>
              <a:sym typeface="Arial"/>
            </a:endParaRPr>
          </a:p>
        </p:txBody>
      </p:sp>
      <p:sp>
        <p:nvSpPr>
          <p:cNvPr id="106" name="Shape 106"/>
          <p:cNvSpPr txBox="1"/>
          <p:nvPr/>
        </p:nvSpPr>
        <p:spPr>
          <a:xfrm>
            <a:off x="11963400" y="5715000"/>
            <a:ext cx="9882075" cy="4800600"/>
          </a:xfrm>
          <a:prstGeom prst="rect">
            <a:avLst/>
          </a:prstGeom>
          <a:solidFill>
            <a:schemeClr val="accent1"/>
          </a:solidFill>
          <a:ln>
            <a:solidFill>
              <a:schemeClr val="accent1">
                <a:lumMod val="9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8650" tIns="49325" rIns="98650" bIns="49325" anchor="t" anchorCtr="0">
            <a:noAutofit/>
          </a:bodyPr>
          <a:lstStyle/>
          <a:p>
            <a:pPr algn="ctr">
              <a:buClr>
                <a:srgbClr val="336699"/>
              </a:buClr>
              <a:buSzPct val="25000"/>
            </a:pPr>
            <a:r>
              <a:rPr lang="en-US" sz="4400" b="1" dirty="0">
                <a:solidFill>
                  <a:schemeClr val="accent6">
                    <a:lumMod val="75000"/>
                  </a:schemeClr>
                </a:solidFill>
                <a:effectLst>
                  <a:glow rad="63500">
                    <a:schemeClr val="accent3">
                      <a:satMod val="175000"/>
                      <a:alpha val="40000"/>
                    </a:schemeClr>
                  </a:glow>
                </a:effectLst>
              </a:rPr>
              <a:t>Solution</a:t>
            </a:r>
          </a:p>
          <a:p>
            <a:pPr marL="0" marR="0" lvl="0" indent="0" algn="l" rtl="0">
              <a:lnSpc>
                <a:spcPct val="100000"/>
              </a:lnSpc>
              <a:spcBef>
                <a:spcPts val="0"/>
              </a:spcBef>
              <a:spcAft>
                <a:spcPts val="0"/>
              </a:spcAft>
              <a:buClr>
                <a:srgbClr val="336699"/>
              </a:buClr>
              <a:buSzPct val="25000"/>
              <a:buFont typeface="Arial"/>
              <a:buNone/>
            </a:pPr>
            <a:r>
              <a:rPr lang="en-US" sz="4000" dirty="0" smtClean="0">
                <a:solidFill>
                  <a:schemeClr val="accent2">
                    <a:lumMod val="75000"/>
                  </a:schemeClr>
                </a:solidFill>
                <a:effectLst>
                  <a:glow rad="63500">
                    <a:schemeClr val="accent3">
                      <a:satMod val="175000"/>
                      <a:alpha val="40000"/>
                    </a:schemeClr>
                  </a:glow>
                </a:effectLst>
              </a:rPr>
              <a:t>The solution is to provide students and faculty a way to develop BOLO system and improve it as much as the needs of </a:t>
            </a:r>
            <a:r>
              <a:rPr lang="en-US" sz="4000" dirty="0" err="1" smtClean="0">
                <a:solidFill>
                  <a:schemeClr val="accent2">
                    <a:lumMod val="75000"/>
                  </a:schemeClr>
                </a:solidFill>
                <a:effectLst>
                  <a:glow rad="63500">
                    <a:schemeClr val="accent3">
                      <a:satMod val="175000"/>
                      <a:alpha val="40000"/>
                    </a:schemeClr>
                  </a:glow>
                </a:effectLst>
              </a:rPr>
              <a:t>Pinencrest</a:t>
            </a:r>
            <a:r>
              <a:rPr lang="en-US" sz="4000" dirty="0" smtClean="0">
                <a:solidFill>
                  <a:schemeClr val="accent2">
                    <a:lumMod val="75000"/>
                  </a:schemeClr>
                </a:solidFill>
                <a:effectLst>
                  <a:glow rad="63500">
                    <a:schemeClr val="accent3">
                      <a:satMod val="175000"/>
                      <a:alpha val="40000"/>
                    </a:schemeClr>
                  </a:glow>
                </a:effectLst>
              </a:rPr>
              <a:t> Police Department are required.</a:t>
            </a:r>
            <a:endParaRPr lang="en-US" sz="4000" b="0" i="0" u="none" strike="noStrike" cap="none" dirty="0" smtClean="0">
              <a:solidFill>
                <a:schemeClr val="accent2">
                  <a:lumMod val="75000"/>
                </a:schemeClr>
              </a:solidFill>
              <a:effectLst>
                <a:glow rad="63500">
                  <a:schemeClr val="accent3">
                    <a:satMod val="175000"/>
                    <a:alpha val="40000"/>
                  </a:schemeClr>
                </a:glow>
              </a:effectLst>
              <a:sym typeface="Arial"/>
            </a:endParaRPr>
          </a:p>
          <a:p>
            <a:pPr marL="0" marR="0" lvl="0" indent="0" algn="l" rtl="0">
              <a:lnSpc>
                <a:spcPct val="100000"/>
              </a:lnSpc>
              <a:spcBef>
                <a:spcPts val="0"/>
              </a:spcBef>
              <a:spcAft>
                <a:spcPts val="0"/>
              </a:spcAft>
              <a:buClr>
                <a:srgbClr val="336699"/>
              </a:buClr>
              <a:buFont typeface="Arial"/>
              <a:buNone/>
            </a:pPr>
            <a:r>
              <a:rPr lang="en-US" sz="4100" b="0" i="0" u="none" strike="noStrike" cap="none" dirty="0" smtClean="0">
                <a:solidFill>
                  <a:srgbClr val="336699"/>
                </a:solidFill>
                <a:effectLst>
                  <a:glow rad="63500">
                    <a:schemeClr val="accent3">
                      <a:satMod val="175000"/>
                      <a:alpha val="40000"/>
                    </a:schemeClr>
                  </a:glow>
                </a:effectLst>
                <a:latin typeface="Arial"/>
                <a:ea typeface="Arial"/>
                <a:cs typeface="Arial"/>
                <a:sym typeface="Arial"/>
              </a:rPr>
              <a:t>				</a:t>
            </a:r>
            <a:endParaRPr sz="4100" b="0" i="0" u="none" strike="noStrike" cap="none" dirty="0">
              <a:solidFill>
                <a:srgbClr val="336699"/>
              </a:solidFill>
              <a:effectLst>
                <a:glow rad="63500">
                  <a:schemeClr val="accent3">
                    <a:satMod val="175000"/>
                    <a:alpha val="40000"/>
                  </a:schemeClr>
                </a:glow>
              </a:effectLst>
              <a:latin typeface="Arial"/>
              <a:ea typeface="Arial"/>
              <a:cs typeface="Arial"/>
              <a:sym typeface="Arial"/>
            </a:endParaRPr>
          </a:p>
        </p:txBody>
      </p:sp>
      <p:sp>
        <p:nvSpPr>
          <p:cNvPr id="107" name="Shape 107"/>
          <p:cNvSpPr txBox="1"/>
          <p:nvPr/>
        </p:nvSpPr>
        <p:spPr>
          <a:xfrm>
            <a:off x="6343000" y="41615474"/>
            <a:ext cx="25737000" cy="1589925"/>
          </a:xfrm>
          <a:prstGeom prst="rect">
            <a:avLst/>
          </a:prstGeom>
          <a:solidFill>
            <a:schemeClr val="accent1"/>
          </a:solidFill>
          <a:ln w="63500" cap="flat" cmpd="sng">
            <a:solidFill>
              <a:schemeClr val="accent6">
                <a:lumMod val="40000"/>
                <a:lumOff val="60000"/>
              </a:schemeClr>
            </a:solidFill>
            <a:prstDash val="solid"/>
            <a:miter/>
            <a:headEnd type="none" w="med" len="med"/>
            <a:tailEnd type="none" w="med" len="med"/>
          </a:ln>
        </p:spPr>
        <p:txBody>
          <a:bodyPr lIns="91425" tIns="91425" rIns="91425" bIns="91425" anchor="t" anchorCtr="0">
            <a:noAutofit/>
          </a:bodyPr>
          <a:lstStyle/>
          <a:p>
            <a:r>
              <a:rPr lang="en-US" sz="3000" b="1" dirty="0">
                <a:solidFill>
                  <a:schemeClr val="accent2">
                    <a:lumMod val="75000"/>
                  </a:schemeClr>
                </a:solidFill>
              </a:rPr>
              <a:t>The material presented in this poster is based upon the work supported </a:t>
            </a:r>
            <a:r>
              <a:rPr lang="en-US" sz="3000" b="1" dirty="0" smtClean="0">
                <a:solidFill>
                  <a:schemeClr val="accent2">
                    <a:lumMod val="75000"/>
                  </a:schemeClr>
                </a:solidFill>
              </a:rPr>
              <a:t>by Rachel Hill, </a:t>
            </a:r>
            <a:r>
              <a:rPr lang="en-US" sz="3000" b="1" dirty="0">
                <a:solidFill>
                  <a:schemeClr val="accent2">
                    <a:lumMod val="75000"/>
                  </a:schemeClr>
                </a:solidFill>
              </a:rPr>
              <a:t>Victor </a:t>
            </a:r>
            <a:r>
              <a:rPr lang="en-US" sz="3000" b="1" dirty="0" err="1">
                <a:solidFill>
                  <a:schemeClr val="accent2">
                    <a:lumMod val="75000"/>
                  </a:schemeClr>
                </a:solidFill>
              </a:rPr>
              <a:t>Estopinan</a:t>
            </a:r>
            <a:r>
              <a:rPr lang="en-US" sz="3000" b="1" dirty="0">
                <a:solidFill>
                  <a:schemeClr val="accent2">
                    <a:lumMod val="75000"/>
                  </a:schemeClr>
                </a:solidFill>
              </a:rPr>
              <a:t> and Mario </a:t>
            </a:r>
            <a:r>
              <a:rPr lang="en-US" sz="3000" b="1" dirty="0" err="1">
                <a:solidFill>
                  <a:schemeClr val="accent2">
                    <a:lumMod val="75000"/>
                  </a:schemeClr>
                </a:solidFill>
              </a:rPr>
              <a:t>Siu</a:t>
            </a:r>
            <a:r>
              <a:rPr lang="en-US" sz="3000" b="1" dirty="0">
                <a:solidFill>
                  <a:schemeClr val="accent2">
                    <a:lumMod val="75000"/>
                  </a:schemeClr>
                </a:solidFill>
              </a:rPr>
              <a:t>. I am thankful to the help that I received from my group members, the </a:t>
            </a:r>
            <a:r>
              <a:rPr lang="en-US" sz="3000" b="1" dirty="0" smtClean="0">
                <a:solidFill>
                  <a:schemeClr val="accent2">
                    <a:lumMod val="75000"/>
                  </a:schemeClr>
                </a:solidFill>
              </a:rPr>
              <a:t>Village </a:t>
            </a:r>
            <a:r>
              <a:rPr lang="en-US" sz="3000" b="1" dirty="0">
                <a:solidFill>
                  <a:schemeClr val="accent2">
                    <a:lumMod val="75000"/>
                  </a:schemeClr>
                </a:solidFill>
              </a:rPr>
              <a:t>of </a:t>
            </a:r>
            <a:r>
              <a:rPr lang="en-US" sz="3000" b="1" dirty="0" err="1">
                <a:solidFill>
                  <a:schemeClr val="accent2">
                    <a:lumMod val="75000"/>
                  </a:schemeClr>
                </a:solidFill>
              </a:rPr>
              <a:t>Pinecrest</a:t>
            </a:r>
            <a:r>
              <a:rPr lang="en-US" sz="3000" b="1" dirty="0">
                <a:solidFill>
                  <a:schemeClr val="accent2">
                    <a:lumMod val="75000"/>
                  </a:schemeClr>
                </a:solidFill>
              </a:rPr>
              <a:t> Police Department, Chief Samuel </a:t>
            </a:r>
            <a:r>
              <a:rPr lang="en-US" sz="3000" b="1" dirty="0" err="1" smtClean="0">
                <a:solidFill>
                  <a:schemeClr val="accent2">
                    <a:lumMod val="75000"/>
                  </a:schemeClr>
                </a:solidFill>
              </a:rPr>
              <a:t>Ceballos</a:t>
            </a:r>
            <a:r>
              <a:rPr lang="en-US" sz="3000" b="1" dirty="0" smtClean="0">
                <a:solidFill>
                  <a:schemeClr val="accent2">
                    <a:lumMod val="75000"/>
                  </a:schemeClr>
                </a:solidFill>
              </a:rPr>
              <a:t> </a:t>
            </a:r>
            <a:r>
              <a:rPr lang="en-US" sz="3000" b="1" dirty="0" err="1" smtClean="0">
                <a:solidFill>
                  <a:schemeClr val="accent2">
                    <a:lumMod val="75000"/>
                  </a:schemeClr>
                </a:solidFill>
              </a:rPr>
              <a:t>Jr</a:t>
            </a:r>
            <a:r>
              <a:rPr lang="en-US" sz="3000" b="1" dirty="0" smtClean="0">
                <a:solidFill>
                  <a:schemeClr val="accent2">
                    <a:lumMod val="75000"/>
                  </a:schemeClr>
                </a:solidFill>
              </a:rPr>
              <a:t>, Major </a:t>
            </a:r>
            <a:r>
              <a:rPr lang="en-US" sz="3000" b="1" dirty="0">
                <a:solidFill>
                  <a:schemeClr val="accent2">
                    <a:lumMod val="75000"/>
                  </a:schemeClr>
                </a:solidFill>
              </a:rPr>
              <a:t>Jason </a:t>
            </a:r>
            <a:r>
              <a:rPr lang="en-US" sz="3000" b="1" dirty="0" smtClean="0">
                <a:solidFill>
                  <a:schemeClr val="accent2">
                    <a:lumMod val="75000"/>
                  </a:schemeClr>
                </a:solidFill>
              </a:rPr>
              <a:t>Cohen and IT Administrator Frank Alvarado. </a:t>
            </a:r>
            <a:r>
              <a:rPr lang="en-US" sz="3000" b="1" dirty="0">
                <a:solidFill>
                  <a:schemeClr val="accent2">
                    <a:lumMod val="75000"/>
                  </a:schemeClr>
                </a:solidFill>
              </a:rPr>
              <a:t>Special thanks go to our </a:t>
            </a:r>
            <a:r>
              <a:rPr lang="en-US" sz="3000" b="1" dirty="0" smtClean="0">
                <a:solidFill>
                  <a:schemeClr val="accent2">
                    <a:lumMod val="75000"/>
                  </a:schemeClr>
                </a:solidFill>
              </a:rPr>
              <a:t>instructors Francisco Ortega, </a:t>
            </a:r>
            <a:r>
              <a:rPr lang="en-US" sz="3000" b="1" dirty="0">
                <a:solidFill>
                  <a:schemeClr val="accent2">
                    <a:lumMod val="75000"/>
                  </a:schemeClr>
                </a:solidFill>
              </a:rPr>
              <a:t>Mohsen </a:t>
            </a:r>
            <a:r>
              <a:rPr lang="en-US" sz="3000" b="1" dirty="0" err="1" smtClean="0">
                <a:solidFill>
                  <a:schemeClr val="accent2">
                    <a:lumMod val="75000"/>
                  </a:schemeClr>
                </a:solidFill>
              </a:rPr>
              <a:t>Taheri</a:t>
            </a:r>
            <a:r>
              <a:rPr lang="en-US" sz="3000" b="1" dirty="0" smtClean="0">
                <a:solidFill>
                  <a:schemeClr val="accent2">
                    <a:lumMod val="75000"/>
                  </a:schemeClr>
                </a:solidFill>
              </a:rPr>
              <a:t> and </a:t>
            </a:r>
            <a:r>
              <a:rPr lang="en-US" sz="3000" b="1" dirty="0" err="1">
                <a:solidFill>
                  <a:schemeClr val="accent2">
                    <a:lumMod val="75000"/>
                  </a:schemeClr>
                </a:solidFill>
              </a:rPr>
              <a:t>Masoud</a:t>
            </a:r>
            <a:r>
              <a:rPr lang="en-US" sz="3000" b="1" dirty="0">
                <a:solidFill>
                  <a:schemeClr val="accent2">
                    <a:lumMod val="75000"/>
                  </a:schemeClr>
                </a:solidFill>
              </a:rPr>
              <a:t> </a:t>
            </a:r>
            <a:r>
              <a:rPr lang="en-US" sz="3000" b="1" dirty="0" err="1" smtClean="0">
                <a:solidFill>
                  <a:schemeClr val="accent2">
                    <a:lumMod val="75000"/>
                  </a:schemeClr>
                </a:solidFill>
              </a:rPr>
              <a:t>Sadjadi</a:t>
            </a:r>
            <a:r>
              <a:rPr lang="en-US" sz="3000" b="1" dirty="0" smtClean="0">
                <a:solidFill>
                  <a:schemeClr val="accent2">
                    <a:lumMod val="75000"/>
                  </a:schemeClr>
                </a:solidFill>
              </a:rPr>
              <a:t>.</a:t>
            </a:r>
            <a:endParaRPr b="1" dirty="0">
              <a:solidFill>
                <a:schemeClr val="accent2">
                  <a:lumMod val="7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4250" y="2940899"/>
            <a:ext cx="5587150" cy="17526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914" y="2618749"/>
            <a:ext cx="3521494" cy="2743201"/>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84299" y="615639"/>
            <a:ext cx="4343718" cy="115039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019" y="1593724"/>
            <a:ext cx="3903389" cy="841746"/>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83100" y="70650"/>
            <a:ext cx="3262711" cy="3262711"/>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45811" y="1482123"/>
            <a:ext cx="5816591" cy="1590251"/>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96325" y="3072374"/>
            <a:ext cx="7041196" cy="1897754"/>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99816" y="845567"/>
            <a:ext cx="5587150" cy="1641000"/>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55400" y="32435800"/>
            <a:ext cx="12471400" cy="8534400"/>
          </a:xfrm>
          <a:prstGeom prst="rect">
            <a:avLst/>
          </a:prstGeom>
        </p:spPr>
      </p:pic>
      <p:pic>
        <p:nvPicPr>
          <p:cNvPr id="3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963601" y="10744200"/>
            <a:ext cx="9882073" cy="100541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21700" y="10744200"/>
            <a:ext cx="9906318" cy="1005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1" y="13563600"/>
            <a:ext cx="10515600" cy="723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455401" y="32461200"/>
            <a:ext cx="12471399" cy="8534400"/>
          </a:xfrm>
          <a:prstGeom prst="rect">
            <a:avLst/>
          </a:prstGeom>
        </p:spPr>
      </p:pic>
      <p:pic>
        <p:nvPicPr>
          <p:cNvPr id="12" name="Picture 4" descr="https://lh5.googleusercontent.com/N0zFXqDBs1flggta-DuMm-YOUcLxHwO6CADrDN3VawK56GoHrhRisltFD9rTJ3k-cU5zCbPDxPVc926DXjrIIS7s_c2-EN3VZRA-Dac7qsh7nXvg0chFbrePNJ9GDkYXwCCWgR5oDQ"/>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63601" y="23115585"/>
            <a:ext cx="9881874" cy="7516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4612</TotalTime>
  <Words>598</Words>
  <Application>Microsoft Office PowerPoint</Application>
  <PresentationFormat>Custom</PresentationFormat>
  <Paragraphs>62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Mario</cp:lastModifiedBy>
  <cp:revision>52</cp:revision>
  <dcterms:modified xsi:type="dcterms:W3CDTF">2017-04-17T02:46:50Z</dcterms:modified>
</cp:coreProperties>
</file>