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14" r:id="rId1"/>
  </p:sldMasterIdLst>
  <p:notesMasterIdLst>
    <p:notesMasterId r:id="rId11"/>
  </p:notesMasterIdLst>
  <p:handoutMasterIdLst>
    <p:handoutMasterId r:id="rId12"/>
  </p:handoutMasterIdLst>
  <p:sldIdLst>
    <p:sldId id="256" r:id="rId2"/>
    <p:sldId id="343" r:id="rId3"/>
    <p:sldId id="350" r:id="rId4"/>
    <p:sldId id="345" r:id="rId5"/>
    <p:sldId id="359" r:id="rId6"/>
    <p:sldId id="358" r:id="rId7"/>
    <p:sldId id="355" r:id="rId8"/>
    <p:sldId id="356" r:id="rId9"/>
    <p:sldId id="357" r:id="rId10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D4D"/>
    <a:srgbClr val="AC8800"/>
    <a:srgbClr val="B27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26" autoAdjust="0"/>
    <p:restoredTop sz="91176" autoAdjust="0"/>
  </p:normalViewPr>
  <p:slideViewPr>
    <p:cSldViewPr snapToObjects="1">
      <p:cViewPr varScale="1">
        <p:scale>
          <a:sx n="102" d="100"/>
          <a:sy n="102" d="100"/>
        </p:scale>
        <p:origin x="102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19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8673A1D-CA7C-2142-B4A7-2120819DBEF7}" type="datetime1">
              <a:rPr lang="en-US"/>
              <a:pPr>
                <a:defRPr/>
              </a:pPr>
              <a:t>12/10/2015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fld id="{1485053A-06DE-4098-9318-500CD16FC6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79117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pitchFamily="-111" charset="0"/>
                <a:ea typeface="ＭＳ Ｐゴシック" pitchFamily="-111" charset="-128"/>
                <a:cs typeface="ＭＳ Ｐゴシック" pitchFamily="-111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pitchFamily="-111" charset="0"/>
                <a:ea typeface="ＭＳ Ｐゴシック" pitchFamily="-111" charset="-128"/>
                <a:cs typeface="ＭＳ Ｐゴシック" pitchFamily="-111" charset="-128"/>
              </a:defRPr>
            </a:lvl1pPr>
          </a:lstStyle>
          <a:p>
            <a:pPr>
              <a:defRPr/>
            </a:pPr>
            <a:fld id="{7E0628F4-B50B-49E8-83AB-39D50AFED8CD}" type="datetimeFigureOut">
              <a:rPr lang="en-US"/>
              <a:pPr>
                <a:defRPr/>
              </a:pPr>
              <a:t>12/10/2015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pitchFamily="-111" charset="0"/>
                <a:ea typeface="ＭＳ Ｐゴシック" pitchFamily="-111" charset="-128"/>
                <a:cs typeface="ＭＳ Ｐゴシック" pitchFamily="-111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A6446FAC-226B-4115-960C-7B2E97248D6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33065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46FAC-226B-4115-960C-7B2E97248D67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7741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46FAC-226B-4115-960C-7B2E97248D67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92872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46FAC-226B-4115-960C-7B2E97248D67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08574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46FAC-226B-4115-960C-7B2E97248D67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55958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46FAC-226B-4115-960C-7B2E97248D67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48022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46FAC-226B-4115-960C-7B2E97248D67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56704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best way to contact me is email,</a:t>
            </a:r>
            <a:r>
              <a:rPr lang="en-US" baseline="0" dirty="0" smtClean="0"/>
              <a:t> but feel free to try me on LinkedIn or Twitter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46FAC-226B-4115-960C-7B2E97248D67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0178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Overlay-TitleSli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0" y="187325"/>
            <a:ext cx="8826500" cy="648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492375"/>
            <a:ext cx="6762749" cy="1470025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1" y="3966882"/>
            <a:ext cx="6762749" cy="1752600"/>
          </a:xfrm>
        </p:spPr>
        <p:txBody>
          <a:bodyPr>
            <a:normAutofit/>
          </a:bodyPr>
          <a:lstStyle>
            <a:lvl1pPr marL="0" indent="0" algn="r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4C94BC1-1497-4BDC-A1E5-B32793525C1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F4C51E-94FE-4EA3-9632-37695468AD72}" type="datetime1">
              <a:rPr lang="en-US"/>
              <a:pPr>
                <a:defRPr/>
              </a:pPr>
              <a:t>12/10/2015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366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 descr="Overlay-ContentSlid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3" y="187325"/>
            <a:ext cx="8828087" cy="648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A44D78-FCC2-40B4-987C-246307192CE6}" type="datetime1">
              <a:rPr lang="en-US"/>
              <a:pPr>
                <a:defRPr/>
              </a:pPr>
              <a:t>12/10/2015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CA3598-FCF8-48A4-9FF5-EF2B5DDBAA8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980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Overlay-ContentCap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0" y="187325"/>
            <a:ext cx="8826500" cy="648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4" y="590550"/>
            <a:ext cx="3657600" cy="1162050"/>
          </a:xfrm>
        </p:spPr>
        <p:txBody>
          <a:bodyPr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3023" y="739588"/>
            <a:ext cx="3657600" cy="53087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464" y="1816100"/>
            <a:ext cx="3657600" cy="38227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60CBCA-7388-4E1A-BAF6-17486ACF2434}" type="datetime1">
              <a:rPr lang="en-US"/>
              <a:pPr>
                <a:defRPr/>
              </a:pPr>
              <a:t>12/10/2015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3ECB25-1E4F-4A8B-8783-EC7587DDB69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26477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Overlay-PictureCap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3" y="187325"/>
            <a:ext cx="8535987" cy="648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533400"/>
            <a:ext cx="4476750" cy="1252538"/>
          </a:xfrm>
        </p:spPr>
        <p:txBody>
          <a:bodyPr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124" y="1828800"/>
            <a:ext cx="4474539" cy="38100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188253" y="179292"/>
            <a:ext cx="3281087" cy="6483096"/>
          </a:xfrm>
          <a:prstGeom prst="round1Rect">
            <a:avLst>
              <a:gd name="adj" fmla="val 17325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noProof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3886200" y="6288088"/>
            <a:ext cx="18875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CF3A49-14E6-442A-8033-A8225B229CA5}" type="datetime1">
              <a:rPr lang="en-US"/>
              <a:pPr>
                <a:defRPr/>
              </a:pPr>
              <a:t>12/10/2015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400" y="6288088"/>
            <a:ext cx="26765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DAC369-66D3-4EFC-BB3B-678C81E215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36192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Overlay-PictureCaption-Extra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0" y="187325"/>
            <a:ext cx="8826500" cy="648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953" y="533400"/>
            <a:ext cx="3657600" cy="1252538"/>
          </a:xfrm>
        </p:spPr>
        <p:txBody>
          <a:bodyPr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596153" y="1600199"/>
            <a:ext cx="3657600" cy="3657601"/>
          </a:xfrm>
          <a:prstGeom prst="ellipse">
            <a:avLst/>
          </a:prstGeom>
          <a:blipFill dpi="0" rotWithShape="0">
            <a:blip r:embed="rId3" cstate="print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0412" y="1828800"/>
            <a:ext cx="3657600" cy="38100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088"/>
            <a:ext cx="18653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12A322-CABC-4460-A606-AB4BCCCBEACD}" type="datetime1">
              <a:rPr lang="en-US"/>
              <a:pPr>
                <a:defRPr/>
              </a:pPr>
              <a:t>12/10/2015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088"/>
            <a:ext cx="521811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D93BB5-5A86-4E4F-8673-ADE41ED1BC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70529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Overlay-PictureCaption-Extra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0" y="187325"/>
            <a:ext cx="8826500" cy="648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38" y="3778624"/>
            <a:ext cx="7560515" cy="1102658"/>
          </a:xfrm>
        </p:spPr>
        <p:txBody>
          <a:bodyPr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871584" y="762000"/>
            <a:ext cx="7427726" cy="2989730"/>
          </a:xfrm>
          <a:prstGeom prst="roundRect">
            <a:avLst>
              <a:gd name="adj" fmla="val 7476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8034" y="4827493"/>
            <a:ext cx="7559977" cy="122088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088"/>
            <a:ext cx="18653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685573-B59F-4A40-8715-17FA852A1259}" type="datetime1">
              <a:rPr lang="en-US"/>
              <a:pPr>
                <a:defRPr/>
              </a:pPr>
              <a:t>12/10/2015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088"/>
            <a:ext cx="521811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D5BC46-E68C-4DA3-94B3-06FB2468F9A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626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Overlay-ContentSlid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3" y="187325"/>
            <a:ext cx="8828087" cy="648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FC08AD-425F-4775-B4E0-BB115F66D29C}" type="datetime1">
              <a:rPr lang="en-US"/>
              <a:pPr>
                <a:defRPr/>
              </a:pPr>
              <a:t>12/10/2015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355F54-7FB7-4864-A52B-2722A7103E1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79082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Overlay-ContentSlid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3" y="187325"/>
            <a:ext cx="8828087" cy="648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8646" y="779463"/>
            <a:ext cx="1358153" cy="52689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779464"/>
            <a:ext cx="6170613" cy="526891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7D29FD-4BC1-4E48-B7DD-BCBA95BC7AF9}" type="datetime1">
              <a:rPr lang="en-US"/>
              <a:pPr>
                <a:defRPr/>
              </a:pPr>
              <a:t>12/10/2015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14C96F-308B-488D-8EB8-53D98611049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6501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Overlay-ContentSlid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3" y="187325"/>
            <a:ext cx="8828087" cy="648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15597D-6130-464B-9D3E-3A1D0D3CB7DB}" type="datetime1">
              <a:rPr lang="en-US"/>
              <a:pPr>
                <a:defRPr/>
              </a:pPr>
              <a:t>12/10/2015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D668F5-6BE9-42B2-89D8-E57480DDCA9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328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Overlay-SectionHea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0"/>
            <a:ext cx="8826500" cy="648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591360"/>
            <a:ext cx="7583487" cy="1362075"/>
          </a:xfrm>
        </p:spPr>
        <p:txBody>
          <a:bodyPr>
            <a:noAutofit/>
          </a:bodyPr>
          <a:lstStyle>
            <a:lvl1pPr algn="l">
              <a:defRPr sz="4400" b="1" cap="none" baseline="0">
                <a:solidFill>
                  <a:srgbClr val="001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3950354"/>
            <a:ext cx="7583487" cy="1500187"/>
          </a:xfrm>
        </p:spPr>
        <p:txBody>
          <a:bodyPr/>
          <a:lstStyle>
            <a:lvl1pPr marL="0" indent="0" algn="l">
              <a:spcBef>
                <a:spcPts val="600"/>
              </a:spcBef>
              <a:buNone/>
              <a:defRPr sz="2000" cap="none" baseline="0">
                <a:solidFill>
                  <a:srgbClr val="001D4D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716B0D-9E78-4000-9B46-108CCFA59DB2}" type="datetime1">
              <a:rPr lang="en-US"/>
              <a:pPr>
                <a:defRPr/>
              </a:pPr>
              <a:t>12/10/2015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8455A5-A4A9-468F-A1D3-4785F870EBD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7998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Overlay-ContentSlid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3" y="187325"/>
            <a:ext cx="8828087" cy="648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8541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3457D7-E072-4C6B-85A3-FC101812524D}" type="datetime1">
              <a:rPr lang="en-US"/>
              <a:pPr>
                <a:defRPr/>
              </a:pPr>
              <a:t>12/10/2015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FC070B-E897-4FE2-87D3-937C19FE74A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1742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9" descr="Overlay-ContentSlid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3" y="187325"/>
            <a:ext cx="8828087" cy="648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874713" y="2286000"/>
            <a:ext cx="356235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816475" y="2286000"/>
            <a:ext cx="3565525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874713" y="2286000"/>
            <a:ext cx="356235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816475" y="2286000"/>
            <a:ext cx="3565525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0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0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2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521417-C2DD-4C9C-9B7F-24A4905C0EAD}" type="datetime1">
              <a:rPr lang="en-US"/>
              <a:pPr>
                <a:defRPr/>
              </a:pPr>
              <a:t>12/10/2015</a:t>
            </a:fld>
            <a:endParaRPr lang="en-US"/>
          </a:p>
        </p:txBody>
      </p:sp>
      <p:sp>
        <p:nvSpPr>
          <p:cNvPr id="13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79F1A1-38E2-4BE0-8480-E43DB31206E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4560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Overlay-ContentSlid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3" y="187325"/>
            <a:ext cx="8828087" cy="648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1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779462" y="3991816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14E409-C98F-4836-AB37-F938F6FE38A7}" type="datetime1">
              <a:rPr lang="en-US"/>
              <a:pPr>
                <a:defRPr/>
              </a:pPr>
              <a:t>12/10/2015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EA9BF686-F77E-47DC-BAD5-34ADE684F9C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6811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9" descr="Overlay-ContentSlid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3" y="187325"/>
            <a:ext cx="8828087" cy="648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8EB1C2-62C7-4F1A-9DF0-1804097D74BC}" type="datetime1">
              <a:rPr lang="en-US"/>
              <a:pPr>
                <a:defRPr/>
              </a:pPr>
              <a:t>12/10/2015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fld id="{2C3E92E7-5F71-48EF-B9A7-7D646EA2EEC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7725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9" descr="Overlay-ContentSlid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3" y="187325"/>
            <a:ext cx="8828087" cy="648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77946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3" name="Content Placeholder 2"/>
          <p:cNvSpPr>
            <a:spLocks noGrp="1"/>
          </p:cNvSpPr>
          <p:nvPr>
            <p:ph sz="half" idx="15"/>
          </p:nvPr>
        </p:nvSpPr>
        <p:spPr>
          <a:xfrm>
            <a:off x="77946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5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28EFB1-89E3-4517-A18C-02DD58AA2D7B}" type="datetime1">
              <a:rPr lang="en-US"/>
              <a:pPr>
                <a:defRPr/>
              </a:pPr>
              <a:t>12/10/2015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742D7D0C-8D30-4A66-A10F-512DACA83C1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403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9" descr="Overlay-ContentSlid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3" y="187325"/>
            <a:ext cx="8828087" cy="648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71B9FD-5F84-40EE-BE92-5187585C0991}" type="datetime1">
              <a:rPr lang="en-US"/>
              <a:pPr>
                <a:defRPr/>
              </a:pPr>
              <a:t>12/10/2015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91F6D4-B72F-4031-BB13-DF465A8C787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3029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/>
          <p:cNvSpPr/>
          <p:nvPr/>
        </p:nvSpPr>
        <p:spPr>
          <a:xfrm>
            <a:off x="190500" y="190500"/>
            <a:ext cx="8764588" cy="6478588"/>
          </a:xfrm>
          <a:prstGeom prst="round2DiagRect">
            <a:avLst>
              <a:gd name="adj1" fmla="val 9416"/>
              <a:gd name="adj2" fmla="val 0"/>
            </a:avLst>
          </a:prstGeom>
          <a:gradFill>
            <a:gsLst>
              <a:gs pos="13000">
                <a:srgbClr val="B27A00"/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779463" y="381000"/>
            <a:ext cx="7583487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79463" y="1828800"/>
            <a:ext cx="7583487" cy="420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288088"/>
            <a:ext cx="18875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9BB3EB8-314F-4CE3-939A-F78A6BE43B76}" type="datetime1">
              <a:rPr lang="en-US"/>
              <a:pPr>
                <a:defRPr/>
              </a:pPr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05175" y="6288088"/>
            <a:ext cx="5238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4225" y="219075"/>
            <a:ext cx="493713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2"/>
                </a:solidFill>
                <a:latin typeface="Trebuchet MS" pitchFamily="34" charset="0"/>
              </a:defRPr>
            </a:lvl1pPr>
          </a:lstStyle>
          <a:p>
            <a:fld id="{12B113F0-A774-4A14-AA2C-3A403885806F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1032" name="Picture 8" descr="FIULogo_H_CMYK_fx.png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3938" y="5959475"/>
            <a:ext cx="2430462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82" r:id="rId1"/>
    <p:sldLayoutId id="2147484683" r:id="rId2"/>
    <p:sldLayoutId id="2147484684" r:id="rId3"/>
    <p:sldLayoutId id="2147484685" r:id="rId4"/>
    <p:sldLayoutId id="2147484686" r:id="rId5"/>
    <p:sldLayoutId id="2147484687" r:id="rId6"/>
    <p:sldLayoutId id="2147484688" r:id="rId7"/>
    <p:sldLayoutId id="2147484689" r:id="rId8"/>
    <p:sldLayoutId id="2147484690" r:id="rId9"/>
    <p:sldLayoutId id="2147484691" r:id="rId10"/>
    <p:sldLayoutId id="2147484692" r:id="rId11"/>
    <p:sldLayoutId id="2147484693" r:id="rId12"/>
    <p:sldLayoutId id="2147484694" r:id="rId13"/>
    <p:sldLayoutId id="2147484695" r:id="rId14"/>
    <p:sldLayoutId id="2147484696" r:id="rId15"/>
    <p:sldLayoutId id="2147484697" r:id="rId1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rgbClr val="001D4D"/>
          </a:solidFill>
          <a:latin typeface="+mj-lt"/>
          <a:ea typeface="ＭＳ Ｐゴシック" pitchFamily="-111" charset="-128"/>
          <a:cs typeface="ＭＳ Ｐゴシック" pitchFamily="-111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rgbClr val="001D4D"/>
          </a:solidFill>
          <a:latin typeface="Trebuchet MS" pitchFamily="-111" charset="0"/>
          <a:ea typeface="ＭＳ Ｐゴシック" pitchFamily="-111" charset="-128"/>
          <a:cs typeface="ＭＳ Ｐゴシック" pitchFamily="-11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rgbClr val="001D4D"/>
          </a:solidFill>
          <a:latin typeface="Trebuchet MS" pitchFamily="-111" charset="0"/>
          <a:ea typeface="ＭＳ Ｐゴシック" pitchFamily="-111" charset="-128"/>
          <a:cs typeface="ＭＳ Ｐゴシック" pitchFamily="-11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rgbClr val="001D4D"/>
          </a:solidFill>
          <a:latin typeface="Trebuchet MS" pitchFamily="-111" charset="0"/>
          <a:ea typeface="ＭＳ Ｐゴシック" pitchFamily="-111" charset="-128"/>
          <a:cs typeface="ＭＳ Ｐゴシック" pitchFamily="-11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rgbClr val="001D4D"/>
          </a:solidFill>
          <a:latin typeface="Trebuchet MS" pitchFamily="-111" charset="0"/>
          <a:ea typeface="ＭＳ Ｐゴシック" pitchFamily="-111" charset="-128"/>
          <a:cs typeface="ＭＳ Ｐゴシック" pitchFamily="-111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800">
          <a:solidFill>
            <a:srgbClr val="001D4D"/>
          </a:solidFill>
          <a:latin typeface="Trebuchet MS" pitchFamily="-111" charset="0"/>
          <a:ea typeface="ＭＳ Ｐゴシック" pitchFamily="-111" charset="-128"/>
          <a:cs typeface="ＭＳ Ｐゴシック" pitchFamily="-111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800">
          <a:solidFill>
            <a:srgbClr val="001D4D"/>
          </a:solidFill>
          <a:latin typeface="Trebuchet MS" pitchFamily="-111" charset="0"/>
          <a:ea typeface="ＭＳ Ｐゴシック" pitchFamily="-111" charset="-128"/>
          <a:cs typeface="ＭＳ Ｐゴシック" pitchFamily="-111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800">
          <a:solidFill>
            <a:srgbClr val="001D4D"/>
          </a:solidFill>
          <a:latin typeface="Trebuchet MS" pitchFamily="-111" charset="0"/>
          <a:ea typeface="ＭＳ Ｐゴシック" pitchFamily="-111" charset="-128"/>
          <a:cs typeface="ＭＳ Ｐゴシック" pitchFamily="-111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800">
          <a:solidFill>
            <a:srgbClr val="001D4D"/>
          </a:solidFill>
          <a:latin typeface="Trebuchet MS" pitchFamily="-111" charset="0"/>
          <a:ea typeface="ＭＳ Ｐゴシック" pitchFamily="-111" charset="-128"/>
          <a:cs typeface="ＭＳ Ｐゴシック" pitchFamily="-111" charset="-128"/>
        </a:defRPr>
      </a:lvl9pPr>
    </p:titleStyle>
    <p:bodyStyle>
      <a:lvl1pPr marL="282575" indent="-282575" algn="l" rtl="0" eaLnBrk="0" fontAlgn="base" hangingPunct="0">
        <a:spcBef>
          <a:spcPts val="2000"/>
        </a:spcBef>
        <a:spcAft>
          <a:spcPct val="0"/>
        </a:spcAft>
        <a:buFont typeface="Wingdings 2" pitchFamily="18" charset="2"/>
        <a:buChar char=""/>
        <a:defRPr sz="2200" kern="1200">
          <a:solidFill>
            <a:srgbClr val="001D4D"/>
          </a:solidFill>
          <a:latin typeface="+mn-lt"/>
          <a:ea typeface="ＭＳ Ｐゴシック" pitchFamily="-111" charset="-128"/>
          <a:cs typeface="ＭＳ Ｐゴシック" pitchFamily="-111" charset="-128"/>
        </a:defRPr>
      </a:lvl1pPr>
      <a:lvl2pPr marL="577850" indent="-295275" algn="l" rtl="0" eaLnBrk="0" fontAlgn="base" hangingPunct="0">
        <a:spcBef>
          <a:spcPts val="600"/>
        </a:spcBef>
        <a:spcAft>
          <a:spcPct val="0"/>
        </a:spcAft>
        <a:buFont typeface="Wingdings 2" pitchFamily="18" charset="2"/>
        <a:buChar char=""/>
        <a:defRPr sz="2000" kern="1200">
          <a:solidFill>
            <a:srgbClr val="001D4D"/>
          </a:solidFill>
          <a:latin typeface="+mn-lt"/>
          <a:ea typeface="ＭＳ Ｐゴシック" pitchFamily="-111" charset="-128"/>
          <a:cs typeface="+mn-cs"/>
        </a:defRPr>
      </a:lvl2pPr>
      <a:lvl3pPr marL="860425" indent="-282575" algn="l" rtl="0" eaLnBrk="0" fontAlgn="base" hangingPunct="0">
        <a:spcBef>
          <a:spcPts val="600"/>
        </a:spcBef>
        <a:spcAft>
          <a:spcPct val="0"/>
        </a:spcAft>
        <a:buFont typeface="Wingdings 2" pitchFamily="18" charset="2"/>
        <a:buChar char=""/>
        <a:defRPr kern="1200">
          <a:solidFill>
            <a:srgbClr val="001D4D"/>
          </a:solidFill>
          <a:latin typeface="+mn-lt"/>
          <a:ea typeface="ＭＳ Ｐゴシック" pitchFamily="-111" charset="-128"/>
          <a:cs typeface="+mn-cs"/>
        </a:defRPr>
      </a:lvl3pPr>
      <a:lvl4pPr marL="1143000" indent="-282575" algn="l" rtl="0" eaLnBrk="0" fontAlgn="base" hangingPunct="0">
        <a:spcBef>
          <a:spcPts val="600"/>
        </a:spcBef>
        <a:spcAft>
          <a:spcPct val="0"/>
        </a:spcAft>
        <a:buFont typeface="Wingdings 2" pitchFamily="18" charset="2"/>
        <a:buChar char=""/>
        <a:defRPr kern="1200">
          <a:solidFill>
            <a:srgbClr val="001D4D"/>
          </a:solidFill>
          <a:latin typeface="+mn-lt"/>
          <a:ea typeface="ＭＳ Ｐゴシック" pitchFamily="-111" charset="-128"/>
          <a:cs typeface="+mn-cs"/>
        </a:defRPr>
      </a:lvl4pPr>
      <a:lvl5pPr marL="1425575" indent="-282575" algn="l" rtl="0" eaLnBrk="0" fontAlgn="base" hangingPunct="0">
        <a:spcBef>
          <a:spcPts val="600"/>
        </a:spcBef>
        <a:spcAft>
          <a:spcPct val="0"/>
        </a:spcAft>
        <a:buFont typeface="Wingdings 2" pitchFamily="18" charset="2"/>
        <a:buChar char=""/>
        <a:defRPr kern="1200">
          <a:solidFill>
            <a:srgbClr val="001D4D"/>
          </a:solidFill>
          <a:latin typeface="+mn-lt"/>
          <a:ea typeface="ＭＳ Ｐゴシック" pitchFamily="-111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ctrTitle"/>
          </p:nvPr>
        </p:nvSpPr>
        <p:spPr>
          <a:xfrm>
            <a:off x="245327" y="1524000"/>
            <a:ext cx="8686800" cy="3429000"/>
          </a:xfrm>
        </p:spPr>
        <p:txBody>
          <a:bodyPr anchor="t"/>
          <a:lstStyle/>
          <a:p>
            <a:pPr algn="ctr" eaLnBrk="1" hangingPunct="1"/>
            <a:r>
              <a:rPr lang="en-US" altLang="en-US" dirty="0" smtClean="0">
                <a:ea typeface="ＭＳ Ｐゴシック" pitchFamily="34" charset="-128"/>
              </a:rPr>
              <a:t>BOLO Version 3.0</a:t>
            </a:r>
            <a:br>
              <a:rPr lang="en-US" altLang="en-US" dirty="0" smtClean="0">
                <a:ea typeface="ＭＳ Ｐゴシック" pitchFamily="34" charset="-128"/>
              </a:rPr>
            </a:br>
            <a:r>
              <a:rPr lang="en-US" altLang="en-US" sz="2800" dirty="0" smtClean="0">
                <a:ea typeface="ＭＳ Ｐゴシック" pitchFamily="34" charset="-128"/>
              </a:rPr>
              <a:t>Team Member(s):</a:t>
            </a:r>
            <a:br>
              <a:rPr lang="en-US" altLang="en-US" sz="2800" dirty="0" smtClean="0">
                <a:ea typeface="ＭＳ Ｐゴシック" pitchFamily="34" charset="-128"/>
              </a:rPr>
            </a:br>
            <a:r>
              <a:rPr lang="en-US" altLang="en-US" sz="2800" dirty="0" smtClean="0">
                <a:ea typeface="ＭＳ Ｐゴシック" pitchFamily="34" charset="-128"/>
              </a:rPr>
              <a:t>Ryan del Rosario, Rodney Sanchez</a:t>
            </a:r>
            <a:br>
              <a:rPr lang="en-US" altLang="en-US" sz="2800" dirty="0" smtClean="0">
                <a:ea typeface="ＭＳ Ｐゴシック" pitchFamily="34" charset="-128"/>
              </a:rPr>
            </a:br>
            <a:r>
              <a:rPr lang="en-US" altLang="en-US" sz="2800" dirty="0" smtClean="0">
                <a:ea typeface="ＭＳ Ｐゴシック" pitchFamily="34" charset="-128"/>
              </a:rPr>
              <a:t>Product Owner(s):</a:t>
            </a:r>
            <a:br>
              <a:rPr lang="en-US" altLang="en-US" sz="2800" dirty="0" smtClean="0">
                <a:ea typeface="ＭＳ Ｐゴシック" pitchFamily="34" charset="-128"/>
              </a:rPr>
            </a:br>
            <a:r>
              <a:rPr lang="en-US" altLang="en-US" sz="2800" dirty="0" smtClean="0">
                <a:ea typeface="ＭＳ Ｐゴシック" pitchFamily="34" charset="-128"/>
              </a:rPr>
              <a:t>Chief Samuel Ceballos, Major Jason Cohen</a:t>
            </a:r>
            <a:br>
              <a:rPr lang="en-US" altLang="en-US" sz="2800" dirty="0" smtClean="0">
                <a:ea typeface="ＭＳ Ｐゴシック" pitchFamily="34" charset="-128"/>
              </a:rPr>
            </a:br>
            <a:r>
              <a:rPr lang="en-US" altLang="en-US" sz="2800" dirty="0" smtClean="0">
                <a:ea typeface="ＭＳ Ｐゴシック" pitchFamily="34" charset="-128"/>
              </a:rPr>
              <a:t>Instructor</a:t>
            </a:r>
            <a:r>
              <a:rPr lang="en-US" altLang="en-US" sz="2800" dirty="0" smtClean="0">
                <a:ea typeface="ＭＳ Ｐゴシック" pitchFamily="34" charset="-128"/>
              </a:rPr>
              <a:t>: </a:t>
            </a:r>
            <a:r>
              <a:rPr lang="en-US" altLang="en-US" sz="2800" dirty="0" err="1" smtClean="0">
                <a:ea typeface="ＭＳ Ｐゴシック" pitchFamily="34" charset="-128"/>
              </a:rPr>
              <a:t>Masoud</a:t>
            </a:r>
            <a:r>
              <a:rPr lang="en-US" altLang="en-US" sz="2800" dirty="0" smtClean="0">
                <a:ea typeface="ＭＳ Ｐゴシック" pitchFamily="34" charset="-128"/>
              </a:rPr>
              <a:t> </a:t>
            </a:r>
            <a:r>
              <a:rPr lang="en-US" altLang="en-US" sz="2800" dirty="0" smtClean="0">
                <a:ea typeface="ＭＳ Ｐゴシック" pitchFamily="34" charset="-128"/>
              </a:rPr>
              <a:t>Sadjadi</a:t>
            </a:r>
            <a:br>
              <a:rPr lang="en-US" altLang="en-US" sz="2800" dirty="0" smtClean="0">
                <a:ea typeface="ＭＳ Ｐゴシック" pitchFamily="34" charset="-128"/>
              </a:rPr>
            </a:br>
            <a:r>
              <a:rPr lang="en-US" altLang="en-US" dirty="0" smtClean="0">
                <a:ea typeface="ＭＳ Ｐゴシック" pitchFamily="34" charset="-128"/>
              </a:rPr>
              <a:t/>
            </a:r>
            <a:br>
              <a:rPr lang="en-US" altLang="en-US" dirty="0" smtClean="0">
                <a:ea typeface="ＭＳ Ｐゴシック" pitchFamily="34" charset="-128"/>
              </a:rPr>
            </a:br>
            <a:r>
              <a:rPr lang="en-US" altLang="en-US" sz="1800" dirty="0" smtClean="0">
                <a:ea typeface="ＭＳ Ｐゴシック" pitchFamily="34" charset="-128"/>
              </a:rPr>
              <a:t>School of Computing and Information Sciences</a:t>
            </a:r>
            <a:br>
              <a:rPr lang="en-US" altLang="en-US" sz="1800" dirty="0" smtClean="0">
                <a:ea typeface="ＭＳ Ｐゴシック" pitchFamily="34" charset="-128"/>
              </a:rPr>
            </a:br>
            <a:r>
              <a:rPr lang="en-US" altLang="en-US" sz="1800" dirty="0" smtClean="0">
                <a:ea typeface="ＭＳ Ｐゴシック" pitchFamily="34" charset="-128"/>
              </a:rPr>
              <a:t>Florida International University</a:t>
            </a:r>
            <a:endParaRPr lang="en-US" altLang="en-US" dirty="0" smtClean="0">
              <a:ea typeface="ＭＳ Ｐゴシック" pitchFamily="34" charset="-128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228600" y="228600"/>
            <a:ext cx="86868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001D4D"/>
                </a:solidFill>
                <a:latin typeface="+mj-lt"/>
                <a:ea typeface="ＭＳ Ｐゴシック" pitchFamily="-111" charset="-128"/>
                <a:cs typeface="ＭＳ Ｐゴシック" pitchFamily="-111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rgbClr val="001D4D"/>
                </a:solidFill>
                <a:latin typeface="Trebuchet MS" pitchFamily="-111" charset="0"/>
                <a:ea typeface="ＭＳ Ｐゴシック" pitchFamily="-111" charset="-128"/>
                <a:cs typeface="ＭＳ Ｐゴシック" pitchFamily="-111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rgbClr val="001D4D"/>
                </a:solidFill>
                <a:latin typeface="Trebuchet MS" pitchFamily="-111" charset="0"/>
                <a:ea typeface="ＭＳ Ｐゴシック" pitchFamily="-111" charset="-128"/>
                <a:cs typeface="ＭＳ Ｐゴシック" pitchFamily="-111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rgbClr val="001D4D"/>
                </a:solidFill>
                <a:latin typeface="Trebuchet MS" pitchFamily="-111" charset="0"/>
                <a:ea typeface="ＭＳ Ｐゴシック" pitchFamily="-111" charset="-128"/>
                <a:cs typeface="ＭＳ Ｐゴシック" pitchFamily="-111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rgbClr val="001D4D"/>
                </a:solidFill>
                <a:latin typeface="Trebuchet MS" pitchFamily="-111" charset="0"/>
                <a:ea typeface="ＭＳ Ｐゴシック" pitchFamily="-111" charset="-128"/>
                <a:cs typeface="ＭＳ Ｐゴシック" pitchFamily="-111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800">
                <a:solidFill>
                  <a:srgbClr val="001D4D"/>
                </a:solidFill>
                <a:latin typeface="Trebuchet MS" pitchFamily="-111" charset="0"/>
                <a:ea typeface="ＭＳ Ｐゴシック" pitchFamily="-111" charset="-128"/>
                <a:cs typeface="ＭＳ Ｐゴシック" pitchFamily="-111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800">
                <a:solidFill>
                  <a:srgbClr val="001D4D"/>
                </a:solidFill>
                <a:latin typeface="Trebuchet MS" pitchFamily="-111" charset="0"/>
                <a:ea typeface="ＭＳ Ｐゴシック" pitchFamily="-111" charset="-128"/>
                <a:cs typeface="ＭＳ Ｐゴシック" pitchFamily="-111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800">
                <a:solidFill>
                  <a:srgbClr val="001D4D"/>
                </a:solidFill>
                <a:latin typeface="Trebuchet MS" pitchFamily="-111" charset="0"/>
                <a:ea typeface="ＭＳ Ｐゴシック" pitchFamily="-111" charset="-128"/>
                <a:cs typeface="ＭＳ Ｐゴシック" pitchFamily="-111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800">
                <a:solidFill>
                  <a:srgbClr val="001D4D"/>
                </a:solidFill>
                <a:latin typeface="Trebuchet MS" pitchFamily="-111" charset="0"/>
                <a:ea typeface="ＭＳ Ｐゴシック" pitchFamily="-111" charset="-128"/>
                <a:cs typeface="ＭＳ Ｐゴシック" pitchFamily="-111" charset="-128"/>
              </a:defRPr>
            </a:lvl9pPr>
          </a:lstStyle>
          <a:p>
            <a:pPr algn="ctr" eaLnBrk="1" hangingPunct="1"/>
            <a:r>
              <a:rPr lang="en-US" altLang="en-US" sz="3600" dirty="0" smtClean="0">
                <a:ea typeface="ＭＳ Ｐゴシック" pitchFamily="34" charset="-128"/>
              </a:rPr>
              <a:t>Senior Project Final Presentation</a:t>
            </a:r>
            <a:r>
              <a:rPr lang="en-US" altLang="en-US" dirty="0" smtClean="0">
                <a:ea typeface="ＭＳ Ｐゴシック" pitchFamily="34" charset="-128"/>
              </a:rPr>
              <a:t/>
            </a:r>
            <a:br>
              <a:rPr lang="en-US" altLang="en-US" dirty="0" smtClean="0">
                <a:ea typeface="ＭＳ Ｐゴシック" pitchFamily="34" charset="-128"/>
              </a:rPr>
            </a:br>
            <a:r>
              <a:rPr lang="en-US" altLang="en-US" sz="2800" dirty="0" smtClean="0">
                <a:ea typeface="ＭＳ Ｐゴシック" pitchFamily="34" charset="-128"/>
              </a:rPr>
              <a:t>Fall 2015</a:t>
            </a:r>
            <a:endParaRPr lang="en-US" altLang="en-US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itchFamily="34" charset="-128"/>
              </a:rPr>
              <a:t>Problem </a:t>
            </a:r>
            <a:r>
              <a:rPr lang="en-US" altLang="en-US" dirty="0" smtClean="0">
                <a:ea typeface="ＭＳ Ｐゴシック" pitchFamily="34" charset="-128"/>
              </a:rPr>
              <a:t>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sz="1800" b="1" i="1" dirty="0" smtClean="0"/>
              <a:t>The BOLO Flier Creator is an application </a:t>
            </a:r>
            <a:r>
              <a:rPr lang="en-US" sz="1800" b="1" i="1" dirty="0" smtClean="0"/>
              <a:t>which main goal is to make more efficient the process </a:t>
            </a:r>
            <a:r>
              <a:rPr lang="en-US" sz="1800" b="1" i="1" dirty="0" smtClean="0"/>
              <a:t>of creating and distributing Be On the Look Out information</a:t>
            </a:r>
            <a:endParaRPr lang="en-US" sz="1800" dirty="0"/>
          </a:p>
          <a:p>
            <a:pPr marL="0" indent="0">
              <a:buNone/>
              <a:defRPr/>
            </a:pPr>
            <a:r>
              <a:rPr lang="en-US" sz="1800" dirty="0" smtClean="0"/>
              <a:t>My Part</a:t>
            </a:r>
          </a:p>
          <a:p>
            <a:pPr>
              <a:defRPr/>
            </a:pPr>
            <a:r>
              <a:rPr lang="en-US" sz="1800" dirty="0" smtClean="0"/>
              <a:t>Migrate </a:t>
            </a:r>
            <a:r>
              <a:rPr lang="en-US" sz="1800" dirty="0" smtClean="0"/>
              <a:t>current </a:t>
            </a:r>
            <a:r>
              <a:rPr lang="en-US" sz="1800" dirty="0" smtClean="0"/>
              <a:t>implementation of the BOLO app into IBM </a:t>
            </a:r>
            <a:r>
              <a:rPr lang="en-US" sz="1800" dirty="0" smtClean="0"/>
              <a:t>Bluemix Platform (</a:t>
            </a:r>
            <a:r>
              <a:rPr lang="en-US" sz="1800" dirty="0"/>
              <a:t>P</a:t>
            </a:r>
            <a:r>
              <a:rPr lang="en-US" sz="1800" dirty="0" smtClean="0"/>
              <a:t>aaS</a:t>
            </a:r>
            <a:r>
              <a:rPr lang="en-US" sz="1800" dirty="0" smtClean="0"/>
              <a:t>) </a:t>
            </a:r>
          </a:p>
          <a:p>
            <a:pPr>
              <a:defRPr/>
            </a:pPr>
            <a:r>
              <a:rPr lang="en-US" sz="1800" dirty="0" smtClean="0"/>
              <a:t>Design </a:t>
            </a:r>
            <a:r>
              <a:rPr lang="en-US" sz="1800" dirty="0" smtClean="0"/>
              <a:t>and Implement features with scalability and security in mind</a:t>
            </a:r>
          </a:p>
          <a:p>
            <a:pPr lvl="1">
              <a:defRPr/>
            </a:pPr>
            <a:r>
              <a:rPr lang="en-US" sz="1600" dirty="0" smtClean="0"/>
              <a:t>Using OWASP (Open Web Application Security Project) Recommendations</a:t>
            </a:r>
          </a:p>
          <a:p>
            <a:pPr lvl="1">
              <a:defRPr/>
            </a:pPr>
            <a:r>
              <a:rPr lang="en-US" sz="1600" dirty="0" smtClean="0"/>
              <a:t>Design the application to be run as multiple instances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Design: Deployment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07"/>
          <a:stretch/>
        </p:blipFill>
        <p:spPr>
          <a:xfrm>
            <a:off x="228600" y="1600200"/>
            <a:ext cx="8556178" cy="4191000"/>
          </a:xfrm>
        </p:spPr>
      </p:pic>
    </p:spTree>
    <p:extLst>
      <p:ext uri="{BB962C8B-B14F-4D97-AF65-F5344CB8AC3E}">
        <p14:creationId xmlns:p14="http://schemas.microsoft.com/office/powerpoint/2010/main" val="285869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Requirements: User Stories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[US </a:t>
            </a:r>
            <a:r>
              <a:rPr lang="en-US" dirty="0" smtClean="0"/>
              <a:t>680] Admin </a:t>
            </a:r>
            <a:r>
              <a:rPr lang="en-US" dirty="0" smtClean="0"/>
              <a:t>c</a:t>
            </a:r>
            <a:r>
              <a:rPr lang="en-US" dirty="0" smtClean="0"/>
              <a:t>reates an agency</a:t>
            </a:r>
            <a:endParaRPr lang="en-US" dirty="0" smtClean="0"/>
          </a:p>
          <a:p>
            <a:r>
              <a:rPr lang="en-US" dirty="0" smtClean="0"/>
              <a:t>[US </a:t>
            </a:r>
            <a:r>
              <a:rPr lang="en-US" dirty="0" smtClean="0"/>
              <a:t>594] Officer views a Bolo</a:t>
            </a:r>
            <a:endParaRPr lang="en-US" dirty="0" smtClean="0"/>
          </a:p>
          <a:p>
            <a:r>
              <a:rPr lang="en-US" dirty="0" smtClean="0"/>
              <a:t>[US </a:t>
            </a:r>
            <a:r>
              <a:rPr lang="en-US" dirty="0" smtClean="0"/>
              <a:t>584] Officer archives/destroys a Bolo</a:t>
            </a:r>
            <a:endParaRPr lang="en-US" dirty="0" smtClean="0"/>
          </a:p>
          <a:p>
            <a:r>
              <a:rPr lang="en-US" dirty="0" smtClean="0"/>
              <a:t>[US 581] </a:t>
            </a:r>
            <a:r>
              <a:rPr lang="en-US" dirty="0" smtClean="0"/>
              <a:t>Officer restores a Bolo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4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7200" y="381000"/>
            <a:ext cx="10024533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613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4" y="685800"/>
            <a:ext cx="9016206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81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End-to-end development of </a:t>
            </a:r>
            <a:r>
              <a:rPr lang="en-US" dirty="0" smtClean="0"/>
              <a:t>agency creation feature</a:t>
            </a:r>
          </a:p>
          <a:p>
            <a:pPr lvl="1"/>
            <a:r>
              <a:rPr lang="en-US" dirty="0" smtClean="0"/>
              <a:t>Agency shield and logo attachments stored in Cloudant</a:t>
            </a:r>
          </a:p>
          <a:p>
            <a:pPr lvl="2"/>
            <a:r>
              <a:rPr lang="en-US" dirty="0"/>
              <a:t>Wish list Item: </a:t>
            </a:r>
            <a:r>
              <a:rPr lang="en-US" dirty="0" smtClean="0"/>
              <a:t>Store a compressed version of the images in Cloudant and a full res image in a  CDN.</a:t>
            </a:r>
          </a:p>
          <a:p>
            <a:r>
              <a:rPr lang="en-US" dirty="0" smtClean="0"/>
              <a:t>End –to-end development of View Bolo feature</a:t>
            </a:r>
          </a:p>
          <a:p>
            <a:pPr lvl="1"/>
            <a:r>
              <a:rPr lang="en-US" dirty="0" smtClean="0"/>
              <a:t>BOLO </a:t>
            </a:r>
            <a:r>
              <a:rPr lang="en-US" dirty="0" smtClean="0"/>
              <a:t>attachments </a:t>
            </a:r>
            <a:r>
              <a:rPr lang="en-US" dirty="0" smtClean="0"/>
              <a:t>served from Cloudant</a:t>
            </a:r>
            <a:endParaRPr lang="en-US" dirty="0" smtClean="0"/>
          </a:p>
          <a:p>
            <a:pPr lvl="2"/>
            <a:r>
              <a:rPr lang="en-US" dirty="0" smtClean="0"/>
              <a:t>Wish list </a:t>
            </a:r>
            <a:r>
              <a:rPr lang="en-US" dirty="0" smtClean="0"/>
              <a:t>Item: </a:t>
            </a:r>
            <a:r>
              <a:rPr lang="en-US" dirty="0" smtClean="0"/>
              <a:t>Serve compressed image version stored in Cloudant to improve the pages load time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77874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Contact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Email:</a:t>
            </a:r>
            <a:br>
              <a:rPr lang="en-US" b="1" dirty="0" smtClean="0"/>
            </a:br>
            <a:r>
              <a:rPr lang="en-US" dirty="0" smtClean="0"/>
              <a:t>rsantamarina@outlook.com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Phone: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/>
              <a:t>786-953-3744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LinkedIn</a:t>
            </a:r>
            <a:r>
              <a:rPr lang="en-US" b="1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https</a:t>
            </a:r>
            <a:r>
              <a:rPr lang="en-US" dirty="0"/>
              <a:t>://www.linkedin.com/in/rodney-sanchez-4966784a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9122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pic>
        <p:nvPicPr>
          <p:cNvPr id="2050" name="Picture 2" descr="http://gd-energy.be/assets/assets/6/Question_oran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24554">
            <a:off x="4164865" y="1269265"/>
            <a:ext cx="4343515" cy="434351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9068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old">
  <a:themeElements>
    <a:clrScheme name="Revolution">
      <a:dk1>
        <a:sysClr val="windowText" lastClr="000000"/>
      </a:dk1>
      <a:lt1>
        <a:sysClr val="window" lastClr="FFFFFF"/>
      </a:lt1>
      <a:dk2>
        <a:srgbClr val="1B3861"/>
      </a:dk2>
      <a:lt2>
        <a:srgbClr val="38ABED"/>
      </a:lt2>
      <a:accent1>
        <a:srgbClr val="0C5986"/>
      </a:accent1>
      <a:accent2>
        <a:srgbClr val="DDF53D"/>
      </a:accent2>
      <a:accent3>
        <a:srgbClr val="508709"/>
      </a:accent3>
      <a:accent4>
        <a:srgbClr val="BF5E00"/>
      </a:accent4>
      <a:accent5>
        <a:srgbClr val="9C0001"/>
      </a:accent5>
      <a:accent6>
        <a:srgbClr val="660075"/>
      </a:accent6>
      <a:hlink>
        <a:srgbClr val="ABF24D"/>
      </a:hlink>
      <a:folHlink>
        <a:srgbClr val="A0E7FB"/>
      </a:folHlink>
    </a:clrScheme>
    <a:fontScheme name="Revolution">
      <a:majorFont>
        <a:latin typeface="Trebuchet MS"/>
        <a:ea typeface=""/>
        <a:cs typeface=""/>
        <a:font script="Jpan" typeface="ＭＳ ゴシック"/>
      </a:majorFont>
      <a:minorFont>
        <a:latin typeface="Trebuchet MS"/>
        <a:ea typeface=""/>
        <a:cs typeface=""/>
        <a:font script="Jpan" typeface="ＭＳ ゴシック"/>
      </a:minorFont>
    </a:fontScheme>
    <a:fmtScheme name="Revolution">
      <a: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0800000">
              <a:srgbClr val="808080">
                <a:alpha val="75000"/>
              </a:srgbClr>
            </a:innerShdw>
          </a:effectLst>
        </a:effectStyle>
        <a:effectStyle>
          <a:effectLst>
            <a:innerShdw blurRad="50800" dist="25400" dir="13500000">
              <a:srgbClr val="808080">
                <a:alpha val="75000"/>
              </a:srgbClr>
            </a:innerShdw>
            <a:outerShdw blurRad="63500" dist="50800" dir="5400000" algn="br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1400000"/>
            </a:lightRig>
          </a:scene3d>
          <a:sp3d contourW="12700" prstMaterial="softmetal">
            <a:bevelT w="63500" h="254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gold</Template>
  <TotalTime>3699</TotalTime>
  <Words>220</Words>
  <Application>Microsoft Office PowerPoint</Application>
  <PresentationFormat>On-screen Show (4:3)</PresentationFormat>
  <Paragraphs>36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ＭＳ Ｐゴシック</vt:lpstr>
      <vt:lpstr>Trebuchet MS</vt:lpstr>
      <vt:lpstr>Wingdings 2</vt:lpstr>
      <vt:lpstr>gold</vt:lpstr>
      <vt:lpstr>BOLO Version 3.0 Team Member(s): Ryan del Rosario, Rodney Sanchez Product Owner(s): Chief Samuel Ceballos, Major Jason Cohen Instructor: Masoud Sadjadi  School of Computing and Information Sciences Florida International University</vt:lpstr>
      <vt:lpstr>Problem definition</vt:lpstr>
      <vt:lpstr>System Design: Deployment</vt:lpstr>
      <vt:lpstr>Requirements: User Stories </vt:lpstr>
      <vt:lpstr>PowerPoint Presentation</vt:lpstr>
      <vt:lpstr>PowerPoint Presentation</vt:lpstr>
      <vt:lpstr>Summary</vt:lpstr>
      <vt:lpstr>How to Contact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Faculty Meeting School of Computing and Information Sciences</dc:title>
  <dc:creator>Ivana Rodriguez</dc:creator>
  <cp:lastModifiedBy>Rodney Sanchez</cp:lastModifiedBy>
  <cp:revision>108</cp:revision>
  <cp:lastPrinted>2008-09-19T17:51:48Z</cp:lastPrinted>
  <dcterms:created xsi:type="dcterms:W3CDTF">2013-04-25T14:14:17Z</dcterms:created>
  <dcterms:modified xsi:type="dcterms:W3CDTF">2015-12-11T04:11:00Z</dcterms:modified>
</cp:coreProperties>
</file>