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2736" y="-198"/>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075437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dirty="0"/>
          </a:p>
        </p:txBody>
      </p:sp>
      <p:sp>
        <p:nvSpPr>
          <p:cNvPr id="87" name="Shape 8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a:t>
            </a:fld>
            <a:endParaRPr lang="en-US" sz="1200" b="0" i="0" u="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06252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7" cy="3626223"/>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7"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7" cy="5152464"/>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9" cy="37459024"/>
          </a:xfrm>
          <a:prstGeom prst="rect">
            <a:avLst/>
          </a:prstGeom>
          <a:noFill/>
          <a:ln>
            <a:noFill/>
          </a:ln>
        </p:spPr>
        <p:txBody>
          <a:bodyPr lIns="91425" tIns="91425" rIns="91425" bIns="91425" anchor="t" anchorCtr="0"/>
          <a:lstStyle>
            <a:lvl1pPr marL="1606550" marR="0" lvl="0" indent="-140335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1169987"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92392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944563"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5791200" y="2257425"/>
            <a:ext cx="21335999" cy="561975"/>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i="0" u="none" strike="noStrike" cap="none" dirty="0">
                <a:solidFill>
                  <a:schemeClr val="dk1"/>
                </a:solidFill>
                <a:latin typeface="Times New Roman"/>
                <a:ea typeface="Times New Roman"/>
                <a:cs typeface="Times New Roman"/>
                <a:sym typeface="Times New Roman"/>
              </a:rPr>
              <a:t>Senior Project, </a:t>
            </a:r>
            <a:r>
              <a:rPr lang="en-US" sz="7200" b="1" dirty="0" smtClean="0">
                <a:solidFill>
                  <a:schemeClr val="dk1"/>
                </a:solidFill>
                <a:latin typeface="Times New Roman"/>
                <a:ea typeface="Times New Roman"/>
                <a:cs typeface="Times New Roman"/>
                <a:sym typeface="Times New Roman"/>
              </a:rPr>
              <a:t>2016</a:t>
            </a:r>
            <a:r>
              <a:rPr lang="en-US" sz="7200" b="1" i="0" u="none" strike="noStrike" cap="none" dirty="0" smtClean="0">
                <a:solidFill>
                  <a:schemeClr val="dk1"/>
                </a:solidFill>
                <a:latin typeface="Times New Roman"/>
                <a:ea typeface="Times New Roman"/>
                <a:cs typeface="Times New Roman"/>
                <a:sym typeface="Times New Roman"/>
              </a:rPr>
              <a:t>, Spring</a:t>
            </a:r>
            <a:endParaRPr lang="en-US" sz="7200" b="1" i="0" u="none" strike="noStrike" cap="none" dirty="0">
              <a:solidFill>
                <a:schemeClr val="dk1"/>
              </a:solidFill>
              <a:latin typeface="Times New Roman"/>
              <a:ea typeface="Times New Roman"/>
              <a:cs typeface="Times New Roman"/>
              <a:sym typeface="Times New Roman"/>
            </a:endParaRPr>
          </a:p>
        </p:txBody>
      </p:sp>
      <p:sp>
        <p:nvSpPr>
          <p:cNvPr id="90" name="Shape 90"/>
          <p:cNvSpPr txBox="1"/>
          <p:nvPr/>
        </p:nvSpPr>
        <p:spPr>
          <a:xfrm>
            <a:off x="6567486" y="2743200"/>
            <a:ext cx="19797712" cy="2452687"/>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4800" b="1" i="0" u="none" strike="noStrike" cap="none" dirty="0" smtClean="0">
                <a:solidFill>
                  <a:srgbClr val="3333CC"/>
                </a:solidFill>
                <a:latin typeface="Arial"/>
                <a:ea typeface="Arial"/>
                <a:cs typeface="Arial"/>
                <a:sym typeface="Arial"/>
              </a:rPr>
              <a:t>BOLO Version 4.0</a:t>
            </a:r>
            <a:endParaRPr lang="en-US" sz="48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b="0" i="0" u="none" strike="noStrike" cap="none" dirty="0" smtClean="0">
                <a:solidFill>
                  <a:srgbClr val="3333CC"/>
                </a:solidFill>
                <a:latin typeface="Arial"/>
                <a:ea typeface="Arial"/>
                <a:cs typeface="Arial"/>
                <a:sym typeface="Arial"/>
              </a:rPr>
              <a:t>Edwin Alvarez Sosa, Florida </a:t>
            </a:r>
            <a:r>
              <a:rPr lang="en-US" sz="3500" b="0" i="0" u="none" strike="noStrike" cap="none" dirty="0">
                <a:solidFill>
                  <a:srgbClr val="3333CC"/>
                </a:solidFill>
                <a:latin typeface="Arial"/>
                <a:ea typeface="Arial"/>
                <a:cs typeface="Arial"/>
                <a:sym typeface="Arial"/>
              </a:rPr>
              <a:t>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smtClean="0">
                <a:solidFill>
                  <a:srgbClr val="3333CC"/>
                </a:solidFill>
                <a:latin typeface="Arial"/>
                <a:ea typeface="Arial"/>
                <a:cs typeface="Arial"/>
                <a:sym typeface="Arial"/>
              </a:rPr>
              <a:t>Mentors:</a:t>
            </a:r>
            <a:r>
              <a:rPr lang="en-US" sz="3500" b="1" i="1" u="none" strike="noStrike" cap="none" dirty="0" smtClean="0">
                <a:solidFill>
                  <a:srgbClr val="3333CC"/>
                </a:solidFill>
                <a:latin typeface="Arial"/>
                <a:ea typeface="Arial"/>
                <a:cs typeface="Arial"/>
                <a:sym typeface="Arial"/>
              </a:rPr>
              <a:t> </a:t>
            </a:r>
            <a:r>
              <a:rPr lang="en-US" sz="3500" u="none" strike="noStrike" cap="none" dirty="0" smtClean="0">
                <a:solidFill>
                  <a:srgbClr val="3333CC"/>
                </a:solidFill>
                <a:latin typeface="Arial"/>
                <a:ea typeface="Arial"/>
                <a:cs typeface="Arial"/>
                <a:sym typeface="Arial"/>
              </a:rPr>
              <a:t>Juan </a:t>
            </a:r>
            <a:r>
              <a:rPr lang="en-US" sz="3500" u="none" strike="noStrike" cap="none" dirty="0" smtClean="0">
                <a:solidFill>
                  <a:srgbClr val="3333CC"/>
                </a:solidFill>
                <a:latin typeface="Arial"/>
                <a:ea typeface="Arial"/>
                <a:cs typeface="Arial"/>
                <a:sym typeface="Arial"/>
              </a:rPr>
              <a:t>Caraballo,</a:t>
            </a:r>
            <a:r>
              <a:rPr lang="en-US" sz="3500" b="1" u="none" strike="noStrike" cap="none" dirty="0" smtClean="0">
                <a:solidFill>
                  <a:srgbClr val="3333CC"/>
                </a:solidFill>
                <a:sym typeface="Arial"/>
              </a:rPr>
              <a:t> </a:t>
            </a:r>
            <a:r>
              <a:rPr lang="en-US" sz="3500" b="1" dirty="0" smtClean="0">
                <a:solidFill>
                  <a:srgbClr val="3333CC"/>
                </a:solidFill>
              </a:rPr>
              <a:t>IBM</a:t>
            </a:r>
            <a:r>
              <a:rPr lang="en-US" sz="3500" b="1" i="0" u="none" strike="noStrike" cap="none" dirty="0" smtClean="0">
                <a:solidFill>
                  <a:srgbClr val="3333CC"/>
                </a:solidFill>
                <a:sym typeface="Arial"/>
              </a:rPr>
              <a:t> </a:t>
            </a:r>
            <a:r>
              <a:rPr lang="en-US" sz="3500" dirty="0" smtClean="0">
                <a:solidFill>
                  <a:srgbClr val="3333CC"/>
                </a:solidFill>
              </a:rPr>
              <a:t>&amp; Samuel Ceballos, </a:t>
            </a:r>
            <a:r>
              <a:rPr lang="en-US" sz="3500" b="1" dirty="0" smtClean="0">
                <a:solidFill>
                  <a:srgbClr val="3333CC"/>
                </a:solidFill>
              </a:rPr>
              <a:t>Pinecrest </a:t>
            </a:r>
            <a:endParaRPr lang="en-US" sz="3500" b="1" i="0" u="none" strike="noStrike" cap="none" dirty="0">
              <a:solidFill>
                <a:srgbClr val="3333CC"/>
              </a:solidFil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1219200" y="42519600"/>
            <a:ext cx="30632400" cy="909638"/>
          </a:xfrm>
          <a:prstGeom prst="rect">
            <a:avLst/>
          </a:prstGeom>
          <a:noFill/>
          <a:ln>
            <a:noFill/>
          </a:ln>
        </p:spPr>
        <p:txBody>
          <a:bodyPr lIns="98650" tIns="49325" rIns="98650" bIns="49325" anchor="t" anchorCtr="0">
            <a:noAutofit/>
          </a:bodyPr>
          <a:lstStyle/>
          <a:p>
            <a:pPr algn="just" eaLnBrk="1" hangingPunct="1">
              <a:buClr>
                <a:srgbClr val="3333CC"/>
              </a:buClr>
            </a:pPr>
            <a:r>
              <a:rPr lang="en-US" altLang="en-US" sz="2800" dirty="0"/>
              <a:t>The material presented in this poster is based upon the work supported </a:t>
            </a:r>
            <a:r>
              <a:rPr lang="en-US" altLang="en-US" sz="2800" dirty="0" smtClean="0"/>
              <a:t>by the Village </a:t>
            </a:r>
            <a:r>
              <a:rPr lang="en-US" altLang="en-US" sz="2800" dirty="0"/>
              <a:t>of Pinecrest Police Department, Major Jason Cohen, and Captain Samuel </a:t>
            </a:r>
            <a:r>
              <a:rPr lang="en-US" altLang="en-US" sz="2800" dirty="0" smtClean="0"/>
              <a:t>Ceballos along with Juan Caraballo and Robert Loredo from IBM.  I am also grateful for the assistance received from my team members Alejandro </a:t>
            </a:r>
            <a:r>
              <a:rPr lang="en-US" altLang="en-US" sz="2800" dirty="0" err="1" smtClean="0"/>
              <a:t>Henao</a:t>
            </a:r>
            <a:r>
              <a:rPr lang="en-US" altLang="en-US" sz="2800" dirty="0" smtClean="0"/>
              <a:t>, Leonardo Martin, and </a:t>
            </a:r>
            <a:r>
              <a:rPr lang="en-US" altLang="en-US" sz="2800" dirty="0" err="1" smtClean="0"/>
              <a:t>Piero</a:t>
            </a:r>
            <a:r>
              <a:rPr lang="en-US" altLang="en-US" sz="2800" dirty="0" smtClean="0"/>
              <a:t> </a:t>
            </a:r>
            <a:r>
              <a:rPr lang="en-US" altLang="en-US" sz="2800" dirty="0" err="1" smtClean="0"/>
              <a:t>Messarina</a:t>
            </a:r>
            <a:r>
              <a:rPr lang="en-US" altLang="en-US" sz="2800" dirty="0" smtClean="0"/>
              <a:t>.</a:t>
            </a:r>
            <a:endParaRPr lang="en-US" altLang="en-US" sz="2800" dirty="0"/>
          </a:p>
        </p:txBody>
      </p:sp>
      <p:sp>
        <p:nvSpPr>
          <p:cNvPr id="94" name="Shape 94"/>
          <p:cNvSpPr txBox="1"/>
          <p:nvPr/>
        </p:nvSpPr>
        <p:spPr>
          <a:xfrm>
            <a:off x="914400" y="42335450"/>
            <a:ext cx="31089600" cy="1277937"/>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8400" b="0" i="0" u="none" dirty="0">
              <a:solidFill>
                <a:schemeClr val="dk1"/>
              </a:solidFill>
              <a:latin typeface="Arial"/>
              <a:ea typeface="Arial"/>
              <a:cs typeface="Arial"/>
              <a:sym typeface="Arial"/>
            </a:endParaRPr>
          </a:p>
        </p:txBody>
      </p:sp>
      <p:sp>
        <p:nvSpPr>
          <p:cNvPr id="95" name="Shape 95"/>
          <p:cNvSpPr txBox="1"/>
          <p:nvPr/>
        </p:nvSpPr>
        <p:spPr>
          <a:xfrm>
            <a:off x="1192212" y="41605200"/>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Acknowledgement</a:t>
            </a:r>
          </a:p>
        </p:txBody>
      </p:sp>
      <p:sp>
        <p:nvSpPr>
          <p:cNvPr id="96" name="Shape 96"/>
          <p:cNvSpPr txBox="1"/>
          <p:nvPr/>
        </p:nvSpPr>
        <p:spPr>
          <a:xfrm>
            <a:off x="15925800" y="446087"/>
            <a:ext cx="4724400" cy="107791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82600" y="381000"/>
            <a:ext cx="2630487" cy="1219199"/>
          </a:xfrm>
          <a:prstGeom prst="rect">
            <a:avLst/>
          </a:prstGeom>
          <a:noFill/>
          <a:ln>
            <a:noFill/>
          </a:ln>
        </p:spPr>
      </p:pic>
      <p:pic>
        <p:nvPicPr>
          <p:cNvPr id="22"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7113" y="446088"/>
            <a:ext cx="45720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8"/>
          <p:cNvPicPr>
            <a:picLocks noChangeAspect="1"/>
          </p:cNvPicPr>
          <p:nvPr/>
        </p:nvPicPr>
        <p:blipFill>
          <a:blip r:embed="rId5">
            <a:extLst>
              <a:ext uri="{28A0092B-C50C-407E-A947-70E740481C1C}">
                <a14:useLocalDpi xmlns:a14="http://schemas.microsoft.com/office/drawing/2010/main" val="0"/>
              </a:ext>
            </a:extLst>
          </a:blip>
          <a:srcRect l="4794" t="15627" r="9184" b="13492"/>
          <a:stretch>
            <a:fillRect/>
          </a:stretch>
        </p:blipFill>
        <p:spPr bwMode="auto">
          <a:xfrm>
            <a:off x="5701822" y="701561"/>
            <a:ext cx="43894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114" y="2102007"/>
            <a:ext cx="2578734" cy="258901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98400" y="589542"/>
            <a:ext cx="7620000" cy="3095046"/>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054" y="2046173"/>
            <a:ext cx="3429000" cy="1333500"/>
          </a:xfrm>
          <a:prstGeom prst="rect">
            <a:avLst/>
          </a:prstGeom>
        </p:spPr>
      </p:pic>
      <p:pic>
        <p:nvPicPr>
          <p:cNvPr id="27" name="Picture 1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895055" y="3286758"/>
            <a:ext cx="3925887" cy="201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99959" y="2579573"/>
            <a:ext cx="2667000" cy="1600200"/>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25169" y="3660680"/>
            <a:ext cx="3931920" cy="1711324"/>
          </a:xfrm>
          <a:prstGeom prst="rect">
            <a:avLst/>
          </a:prstGeom>
        </p:spPr>
      </p:pic>
      <p:pic>
        <p:nvPicPr>
          <p:cNvPr id="32" name="Picture 1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2844915" y="1321377"/>
            <a:ext cx="2588817" cy="321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18"/>
          <p:cNvSpPr>
            <a:spLocks noChangeArrowheads="1"/>
          </p:cNvSpPr>
          <p:nvPr/>
        </p:nvSpPr>
        <p:spPr bwMode="auto">
          <a:xfrm>
            <a:off x="914400" y="5486400"/>
            <a:ext cx="31089600" cy="3566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84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 name="Text Box 19"/>
          <p:cNvSpPr txBox="1">
            <a:spLocks noChangeArrowheads="1"/>
          </p:cNvSpPr>
          <p:nvPr/>
        </p:nvSpPr>
        <p:spPr bwMode="auto">
          <a:xfrm>
            <a:off x="3778250" y="5789613"/>
            <a:ext cx="5486400" cy="731837"/>
          </a:xfrm>
          <a:prstGeom prst="rect">
            <a:avLst/>
          </a:prstGeom>
          <a:solidFill>
            <a:srgbClr val="FFFFFF"/>
          </a:solidFill>
          <a:ln w="12700">
            <a:solidFill>
              <a:srgbClr val="0033CC"/>
            </a:solidFill>
            <a:miter lim="800000"/>
            <a:headEnd/>
            <a:tailEnd/>
          </a:ln>
          <a:effectLst/>
        </p:spPr>
        <p:txBody>
          <a:bodyPr lIns="98655" tIns="49327" rIns="98655" bIns="49327">
            <a:spAutoFit/>
          </a:bodyPr>
          <a:lstStyle/>
          <a:p>
            <a:pPr marL="0" marR="0" lvl="0" indent="0" algn="ctr" defTabSz="985838" eaLnBrk="1" fontAlgn="base" latinLnBrk="0" hangingPunct="1">
              <a:lnSpc>
                <a:spcPct val="100000"/>
              </a:lnSpc>
              <a:spcBef>
                <a:spcPct val="50000"/>
              </a:spcBef>
              <a:spcAft>
                <a:spcPct val="0"/>
              </a:spcAft>
              <a:buClrTx/>
              <a:buSzTx/>
              <a:buFontTx/>
              <a:buNone/>
              <a:tabLst/>
              <a:defRPr/>
            </a:pPr>
            <a:r>
              <a:rPr kumimoji="0" lang="en-US" sz="4100" b="1" i="0" u="none" strike="noStrike" kern="1200" cap="none" spc="0" normalizeH="0" baseline="0" noProof="0" dirty="0">
                <a:ln>
                  <a:noFill/>
                </a:ln>
                <a:solidFill>
                  <a:srgbClr val="336699"/>
                </a:solidFill>
                <a:effectLst>
                  <a:outerShdw blurRad="38100" dist="38100" dir="2700000" algn="tl">
                    <a:srgbClr val="DDDDDD"/>
                  </a:outerShdw>
                </a:effectLst>
                <a:uLnTx/>
                <a:uFillTx/>
                <a:latin typeface="Arial" charset="0"/>
                <a:ea typeface="ＭＳ Ｐゴシック" charset="-128"/>
                <a:cs typeface="ＭＳ Ｐゴシック" charset="-128"/>
              </a:rPr>
              <a:t>Problem</a:t>
            </a:r>
          </a:p>
        </p:txBody>
      </p:sp>
      <p:sp>
        <p:nvSpPr>
          <p:cNvPr id="35" name="Text Box 19"/>
          <p:cNvSpPr txBox="1">
            <a:spLocks noChangeArrowheads="1"/>
          </p:cNvSpPr>
          <p:nvPr/>
        </p:nvSpPr>
        <p:spPr bwMode="auto">
          <a:xfrm>
            <a:off x="13716000" y="5792788"/>
            <a:ext cx="5486400" cy="731837"/>
          </a:xfrm>
          <a:prstGeom prst="rect">
            <a:avLst/>
          </a:prstGeom>
          <a:solidFill>
            <a:srgbClr val="FFFFFF"/>
          </a:solidFill>
          <a:ln w="12700">
            <a:solidFill>
              <a:srgbClr val="0033CC"/>
            </a:solidFill>
            <a:miter lim="800000"/>
            <a:headEnd/>
            <a:tailEnd/>
          </a:ln>
          <a:effectLst/>
        </p:spPr>
        <p:txBody>
          <a:bodyPr lIns="98655" tIns="49327" rIns="98655" bIns="49327">
            <a:spAutoFit/>
          </a:bodyPr>
          <a:lstStyle/>
          <a:p>
            <a:pPr marL="0" marR="0" lvl="0" indent="0" algn="ctr" defTabSz="985838" eaLnBrk="1" fontAlgn="base" latinLnBrk="0" hangingPunct="1">
              <a:lnSpc>
                <a:spcPct val="100000"/>
              </a:lnSpc>
              <a:spcBef>
                <a:spcPct val="50000"/>
              </a:spcBef>
              <a:spcAft>
                <a:spcPct val="0"/>
              </a:spcAft>
              <a:buClrTx/>
              <a:buSzTx/>
              <a:buFontTx/>
              <a:buNone/>
              <a:tabLst/>
              <a:defRPr/>
            </a:pPr>
            <a:r>
              <a:rPr kumimoji="0" lang="en-US" sz="4100" b="1" i="0" u="none" strike="noStrike" kern="1200" cap="none" spc="0" normalizeH="0" baseline="0" noProof="0" dirty="0">
                <a:ln>
                  <a:noFill/>
                </a:ln>
                <a:solidFill>
                  <a:srgbClr val="336699"/>
                </a:solidFill>
                <a:effectLst>
                  <a:outerShdw blurRad="38100" dist="38100" dir="2700000" algn="tl">
                    <a:srgbClr val="DDDDDD"/>
                  </a:outerShdw>
                </a:effectLst>
                <a:uLnTx/>
                <a:uFillTx/>
                <a:latin typeface="Arial" charset="0"/>
                <a:ea typeface="ＭＳ Ｐゴシック" charset="-128"/>
                <a:cs typeface="ＭＳ Ｐゴシック" charset="-128"/>
              </a:rPr>
              <a:t>Current System</a:t>
            </a:r>
          </a:p>
        </p:txBody>
      </p:sp>
      <p:sp>
        <p:nvSpPr>
          <p:cNvPr id="36" name="Text Box 19"/>
          <p:cNvSpPr txBox="1">
            <a:spLocks noChangeArrowheads="1"/>
          </p:cNvSpPr>
          <p:nvPr/>
        </p:nvSpPr>
        <p:spPr bwMode="auto">
          <a:xfrm>
            <a:off x="23653750" y="5792788"/>
            <a:ext cx="5486400" cy="731837"/>
          </a:xfrm>
          <a:prstGeom prst="rect">
            <a:avLst/>
          </a:prstGeom>
          <a:solidFill>
            <a:srgbClr val="FFFFFF"/>
          </a:solidFill>
          <a:ln w="12700">
            <a:solidFill>
              <a:srgbClr val="0033CC"/>
            </a:solidFill>
            <a:miter lim="800000"/>
            <a:headEnd/>
            <a:tailEnd/>
          </a:ln>
          <a:effectLst/>
        </p:spPr>
        <p:txBody>
          <a:bodyPr lIns="98655" tIns="49327" rIns="98655" bIns="49327">
            <a:spAutoFit/>
          </a:bodyPr>
          <a:lstStyle/>
          <a:p>
            <a:pPr marL="0" marR="0" lvl="0" indent="0" algn="ctr" defTabSz="985838" eaLnBrk="1" fontAlgn="base" latinLnBrk="0" hangingPunct="1">
              <a:lnSpc>
                <a:spcPct val="100000"/>
              </a:lnSpc>
              <a:spcBef>
                <a:spcPct val="50000"/>
              </a:spcBef>
              <a:spcAft>
                <a:spcPct val="0"/>
              </a:spcAft>
              <a:buClrTx/>
              <a:buSzTx/>
              <a:buFontTx/>
              <a:buNone/>
              <a:tabLst/>
              <a:defRPr/>
            </a:pPr>
            <a:r>
              <a:rPr kumimoji="0" lang="en-US" sz="4100" b="1" i="0" u="none" strike="noStrike" kern="1200" cap="none" spc="0" normalizeH="0" baseline="0" noProof="0" dirty="0">
                <a:ln>
                  <a:noFill/>
                </a:ln>
                <a:solidFill>
                  <a:srgbClr val="336699"/>
                </a:solidFill>
                <a:effectLst>
                  <a:outerShdw blurRad="38100" dist="38100" dir="2700000" algn="tl">
                    <a:srgbClr val="DDDDDD"/>
                  </a:outerShdw>
                </a:effectLst>
                <a:uLnTx/>
                <a:uFillTx/>
                <a:latin typeface="Arial" charset="0"/>
                <a:ea typeface="ＭＳ Ｐゴシック" charset="-128"/>
                <a:cs typeface="ＭＳ Ｐゴシック" charset="-128"/>
              </a:rPr>
              <a:t>Requirements</a:t>
            </a:r>
          </a:p>
        </p:txBody>
      </p:sp>
      <p:sp>
        <p:nvSpPr>
          <p:cNvPr id="38" name="TextBox 51"/>
          <p:cNvSpPr txBox="1">
            <a:spLocks noChangeArrowheads="1"/>
          </p:cNvSpPr>
          <p:nvPr/>
        </p:nvSpPr>
        <p:spPr bwMode="auto">
          <a:xfrm>
            <a:off x="1708150" y="6521450"/>
            <a:ext cx="9626600"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0" tIns="274320" rIns="274320" bIns="274320">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The process in which information related to a crime is</a:t>
            </a:r>
            <a:r>
              <a:rPr kumimoji="0" lang="en-US" altLang="en-US" sz="3200" b="0" i="0" u="none" strike="noStrike" kern="1200" cap="none" spc="0" normalizeH="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distributed to varying officers</a:t>
            </a:r>
            <a:r>
              <a:rPr kumimoji="0" lang="en-US" altLang="en-US" sz="3200" b="0" i="0" u="none" strike="noStrike" kern="1200" cap="none" spc="0" normalizeH="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 and agencies often takes much longer than is expected,  often involving a turnover time of up to a few hours. This lag in information relay leads to delays and sometimes missed opportunities for apprehending a criminal.</a:t>
            </a:r>
            <a:endPar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 name="TextBox 19"/>
          <p:cNvSpPr txBox="1">
            <a:spLocks noChangeArrowheads="1"/>
          </p:cNvSpPr>
          <p:nvPr/>
        </p:nvSpPr>
        <p:spPr bwMode="auto">
          <a:xfrm>
            <a:off x="11645900" y="6521450"/>
            <a:ext cx="9626600" cy="770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0" tIns="274320" rIns="274320">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The current system employs a variety of strategies for creating and disseminating BOLO (Be On the </a:t>
            </a: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Lookout) </a:t>
            </a: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information to agencies and officers. Some of these strategies include alerts over police </a:t>
            </a: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radio, </a:t>
            </a: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computer aided dispatch software which requires that officers are equipped with specific hardware, and finally paper documents created in a word processor and printed out.  While these systems currently work, a more accessible solution is desired.</a:t>
            </a:r>
          </a:p>
        </p:txBody>
      </p:sp>
      <p:sp>
        <p:nvSpPr>
          <p:cNvPr id="40" name="TextBox 71"/>
          <p:cNvSpPr txBox="1">
            <a:spLocks noChangeArrowheads="1"/>
          </p:cNvSpPr>
          <p:nvPr/>
        </p:nvSpPr>
        <p:spPr bwMode="auto">
          <a:xfrm>
            <a:off x="21583650" y="6521450"/>
            <a:ext cx="9626600" cy="8448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0" tIns="274320" rIns="274320">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The</a:t>
            </a:r>
            <a:r>
              <a:rPr kumimoji="0" lang="en-US" altLang="en-US" sz="3200" b="0" i="0" u="none" strike="noStrike" kern="1200" cap="none" spc="0" normalizeH="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 requirements for version 4.0 of the BOLO web application were to continue transferring the remaining functionality that was missing from version 3.0 but present in it’s prior iterations. This included but is not limited to BOLO search functionality, PDF generation, and reestablishing the look and feel of the original versions of the app. Other requirements involved adding new features to the application in the form of system wide image compression, a new 4 tiered user scheme, and a password retrieval system.</a:t>
            </a:r>
            <a:endPar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 name="Text Box 19"/>
          <p:cNvSpPr txBox="1">
            <a:spLocks noChangeArrowheads="1"/>
          </p:cNvSpPr>
          <p:nvPr/>
        </p:nvSpPr>
        <p:spPr bwMode="auto">
          <a:xfrm>
            <a:off x="3682205" y="18703152"/>
            <a:ext cx="5486400" cy="731837"/>
          </a:xfrm>
          <a:prstGeom prst="rect">
            <a:avLst/>
          </a:prstGeom>
          <a:solidFill>
            <a:srgbClr val="FFFFFF"/>
          </a:solidFill>
          <a:ln w="12700">
            <a:solidFill>
              <a:srgbClr val="0033CC"/>
            </a:solidFill>
            <a:miter lim="800000"/>
            <a:headEnd/>
            <a:tailEnd/>
          </a:ln>
          <a:effectLst/>
        </p:spPr>
        <p:txBody>
          <a:bodyPr lIns="98655" tIns="49327" rIns="98655" bIns="49327">
            <a:spAutoFit/>
          </a:bodyPr>
          <a:lstStyle/>
          <a:p>
            <a:pPr marL="0" marR="0" lvl="0" indent="0" algn="ctr" defTabSz="985838" eaLnBrk="1" fontAlgn="base" latinLnBrk="0" hangingPunct="1">
              <a:lnSpc>
                <a:spcPct val="100000"/>
              </a:lnSpc>
              <a:spcBef>
                <a:spcPct val="50000"/>
              </a:spcBef>
              <a:spcAft>
                <a:spcPct val="0"/>
              </a:spcAft>
              <a:buClrTx/>
              <a:buSzTx/>
              <a:buFontTx/>
              <a:buNone/>
              <a:tabLst/>
              <a:defRPr/>
            </a:pPr>
            <a:r>
              <a:rPr kumimoji="0" lang="en-US" sz="4100" b="1" i="0" u="none" strike="noStrike" kern="1200" cap="none" spc="0" normalizeH="0" baseline="0" noProof="0" dirty="0">
                <a:ln>
                  <a:noFill/>
                </a:ln>
                <a:solidFill>
                  <a:srgbClr val="336699"/>
                </a:solidFill>
                <a:effectLst>
                  <a:outerShdw blurRad="38100" dist="38100" dir="2700000" algn="tl">
                    <a:srgbClr val="DDDDDD"/>
                  </a:outerShdw>
                </a:effectLst>
                <a:uLnTx/>
                <a:uFillTx/>
                <a:latin typeface="Arial" charset="0"/>
                <a:ea typeface="ＭＳ Ｐゴシック" charset="-128"/>
                <a:cs typeface="ＭＳ Ｐゴシック" charset="-128"/>
              </a:rPr>
              <a:t>System Design</a:t>
            </a:r>
          </a:p>
        </p:txBody>
      </p:sp>
      <p:sp>
        <p:nvSpPr>
          <p:cNvPr id="42" name="Text Box 19"/>
          <p:cNvSpPr txBox="1">
            <a:spLocks noChangeArrowheads="1"/>
          </p:cNvSpPr>
          <p:nvPr/>
        </p:nvSpPr>
        <p:spPr bwMode="auto">
          <a:xfrm>
            <a:off x="13716000" y="14566901"/>
            <a:ext cx="5486400" cy="731837"/>
          </a:xfrm>
          <a:prstGeom prst="rect">
            <a:avLst/>
          </a:prstGeom>
          <a:solidFill>
            <a:srgbClr val="FFFFFF"/>
          </a:solidFill>
          <a:ln w="12700">
            <a:solidFill>
              <a:srgbClr val="0033CC"/>
            </a:solidFill>
            <a:miter lim="800000"/>
            <a:headEnd/>
            <a:tailEnd/>
          </a:ln>
          <a:effectLst/>
        </p:spPr>
        <p:txBody>
          <a:bodyPr lIns="98655" tIns="49327" rIns="98655" bIns="49327">
            <a:spAutoFit/>
          </a:bodyPr>
          <a:lstStyle/>
          <a:p>
            <a:pPr marL="0" marR="0" lvl="0" indent="0" algn="ctr" defTabSz="985838" eaLnBrk="1" fontAlgn="base" latinLnBrk="0" hangingPunct="1">
              <a:lnSpc>
                <a:spcPct val="100000"/>
              </a:lnSpc>
              <a:spcBef>
                <a:spcPct val="50000"/>
              </a:spcBef>
              <a:spcAft>
                <a:spcPct val="0"/>
              </a:spcAft>
              <a:buClrTx/>
              <a:buSzTx/>
              <a:buFontTx/>
              <a:buNone/>
              <a:tabLst/>
              <a:defRPr/>
            </a:pPr>
            <a:r>
              <a:rPr kumimoji="0" lang="en-US" sz="4100" b="1" i="0" u="none" strike="noStrike" kern="1200" cap="none" spc="0" normalizeH="0" baseline="0" noProof="0" dirty="0">
                <a:ln>
                  <a:noFill/>
                </a:ln>
                <a:solidFill>
                  <a:srgbClr val="336699"/>
                </a:solidFill>
                <a:effectLst>
                  <a:outerShdw blurRad="38100" dist="38100" dir="2700000" algn="tl">
                    <a:srgbClr val="DDDDDD"/>
                  </a:outerShdw>
                </a:effectLst>
                <a:uLnTx/>
                <a:uFillTx/>
                <a:latin typeface="Arial" charset="0"/>
                <a:ea typeface="ＭＳ Ｐゴシック" charset="-128"/>
                <a:cs typeface="ＭＳ Ｐゴシック" charset="-128"/>
              </a:rPr>
              <a:t>Object Design</a:t>
            </a:r>
          </a:p>
        </p:txBody>
      </p:sp>
      <p:sp>
        <p:nvSpPr>
          <p:cNvPr id="43" name="Text Box 19"/>
          <p:cNvSpPr txBox="1">
            <a:spLocks noChangeArrowheads="1"/>
          </p:cNvSpPr>
          <p:nvPr/>
        </p:nvSpPr>
        <p:spPr bwMode="auto">
          <a:xfrm>
            <a:off x="23653750" y="15597188"/>
            <a:ext cx="5486400" cy="731837"/>
          </a:xfrm>
          <a:prstGeom prst="rect">
            <a:avLst/>
          </a:prstGeom>
          <a:solidFill>
            <a:srgbClr val="FFFFFF"/>
          </a:solidFill>
          <a:ln w="12700">
            <a:solidFill>
              <a:srgbClr val="0033CC"/>
            </a:solidFill>
            <a:miter lim="800000"/>
            <a:headEnd/>
            <a:tailEnd/>
          </a:ln>
          <a:effectLst/>
        </p:spPr>
        <p:txBody>
          <a:bodyPr lIns="98655" tIns="49327" rIns="98655" bIns="49327">
            <a:spAutoFit/>
          </a:bodyPr>
          <a:lstStyle/>
          <a:p>
            <a:pPr marL="0" marR="0" lvl="0" indent="0" algn="ctr" defTabSz="985838" eaLnBrk="1" fontAlgn="base" latinLnBrk="0" hangingPunct="1">
              <a:lnSpc>
                <a:spcPct val="100000"/>
              </a:lnSpc>
              <a:spcBef>
                <a:spcPct val="50000"/>
              </a:spcBef>
              <a:spcAft>
                <a:spcPct val="0"/>
              </a:spcAft>
              <a:buClrTx/>
              <a:buSzTx/>
              <a:buFontTx/>
              <a:buNone/>
              <a:tabLst/>
              <a:defRPr/>
            </a:pPr>
            <a:r>
              <a:rPr kumimoji="0" lang="en-US" sz="4100" b="1" i="0" u="none" strike="noStrike" kern="1200" cap="none" spc="0" normalizeH="0" baseline="0" noProof="0" dirty="0">
                <a:ln>
                  <a:noFill/>
                </a:ln>
                <a:solidFill>
                  <a:srgbClr val="336699"/>
                </a:solidFill>
                <a:effectLst>
                  <a:outerShdw blurRad="38100" dist="38100" dir="2700000" algn="tl">
                    <a:srgbClr val="DDDDDD"/>
                  </a:outerShdw>
                </a:effectLst>
                <a:uLnTx/>
                <a:uFillTx/>
                <a:latin typeface="Arial" charset="0"/>
                <a:ea typeface="ＭＳ Ｐゴシック" charset="-128"/>
                <a:cs typeface="ＭＳ Ｐゴシック" charset="-128"/>
              </a:rPr>
              <a:t>Implementation</a:t>
            </a:r>
          </a:p>
        </p:txBody>
      </p:sp>
      <p:sp>
        <p:nvSpPr>
          <p:cNvPr id="44" name="TextBox 54"/>
          <p:cNvSpPr txBox="1">
            <a:spLocks noChangeArrowheads="1"/>
          </p:cNvSpPr>
          <p:nvPr/>
        </p:nvSpPr>
        <p:spPr bwMode="auto">
          <a:xfrm>
            <a:off x="1754186" y="19716214"/>
            <a:ext cx="9626600" cy="720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0" tIns="274320" rIns="274320" bIns="274320">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The hexagonal architecture chosen</a:t>
            </a:r>
            <a:r>
              <a:rPr kumimoji="0" lang="en-US" altLang="en-US" sz="3200" b="0" i="0" u="none" strike="noStrike" kern="1200" cap="none" spc="0" normalizeH="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 for the system creates a distinction between three layers, the user interface, the application layer, and the domain layer. The User interface layer provides the boundary objects for the user, the application layer encapsulates the control objects, and the domain layer contains the entity objects. The outer layer also accepts adapters for the micro services that interact with the system.</a:t>
            </a:r>
            <a:endPar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TextBox 58"/>
          <p:cNvSpPr txBox="1">
            <a:spLocks noChangeArrowheads="1"/>
          </p:cNvSpPr>
          <p:nvPr/>
        </p:nvSpPr>
        <p:spPr bwMode="auto">
          <a:xfrm>
            <a:off x="11653042" y="15436890"/>
            <a:ext cx="9626600" cy="794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0" tIns="274320" rIns="274320" bIns="274320">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eaLnBrk="1" fontAlgn="base" latinLnBrk="0" hangingPunct="1">
              <a:lnSpc>
                <a:spcPct val="150000"/>
              </a:lnSpc>
              <a:spcBef>
                <a:spcPct val="0"/>
              </a:spcBef>
              <a:spcAft>
                <a:spcPct val="0"/>
              </a:spcAft>
              <a:buClrTx/>
              <a:buSzTx/>
              <a:buFontTx/>
              <a:buNone/>
              <a:tabLst/>
              <a:defRPr/>
            </a:pPr>
            <a:r>
              <a:rPr lang="en-US" altLang="en-US" sz="3200" kern="1200" noProof="0" dirty="0" smtClean="0">
                <a:solidFill>
                  <a:srgbClr val="000000"/>
                </a:solidFill>
                <a:cs typeface="+mn-cs"/>
              </a:rPr>
              <a:t>The BOLO 4.0 system has 3 categories of objects, the entity objects, the boundary objects, and the control objects. The entity objects make up the domain portion of the application and holds the schema and validation methods for the objects that exists within the system. The boundary objects provide the views that the user interacts with and the control objects represent the services and routers that handle most of the logic for the application.</a:t>
            </a:r>
            <a:endPar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 name="TextBox 66"/>
          <p:cNvSpPr txBox="1">
            <a:spLocks noChangeArrowheads="1"/>
          </p:cNvSpPr>
          <p:nvPr/>
        </p:nvSpPr>
        <p:spPr bwMode="auto">
          <a:xfrm>
            <a:off x="21583650" y="16329025"/>
            <a:ext cx="9626600" cy="12372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0" tIns="274320" rIns="274320" bIns="274320">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The current version of the BOLO</a:t>
            </a:r>
            <a:r>
              <a:rPr kumimoji="0" lang="en-US" altLang="en-US" sz="3200" b="0" i="0" u="none" strike="noStrike" kern="1200" cap="none" spc="0" normalizeH="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 application has been shifted from a WordPress/PHP  environment to a JavaScript frontend and NodeJS/Express backend. The application will be deployed on the IBM Bluemix</a:t>
            </a:r>
            <a:r>
              <a:rPr lang="en-US" altLang="en-US" sz="3200" kern="1200" dirty="0">
                <a:solidFill>
                  <a:srgbClr val="000000"/>
                </a:solidFill>
                <a:cs typeface="+mn-cs"/>
              </a:rPr>
              <a:t> </a:t>
            </a:r>
            <a:r>
              <a:rPr kumimoji="0" lang="en-US" altLang="en-US" sz="3200" b="0" i="0" u="none" strike="noStrike" kern="1200" cap="none" spc="0" normalizeH="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Paas(Platform as a service) for added security and service providing. </a:t>
            </a:r>
            <a:r>
              <a:rPr lang="en-US" altLang="en-US" sz="3200" kern="1200" dirty="0" smtClean="0">
                <a:solidFill>
                  <a:srgbClr val="000000"/>
                </a:solidFill>
                <a:cs typeface="+mn-cs"/>
              </a:rPr>
              <a:t>IBM Cloudant is used as the NoSQL database for storing the varying forms of entity documents found within the BOLO system. SendGrid is used as the application’s email service for alerting officers of the creation/update of a BOLO. Users are authenticated using the PassportJS library and implements cookie based sessions. Other security features are built into the application including Cross site request forgery protection and enforcing https requests when enabled.</a:t>
            </a:r>
            <a:endPar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Text Box 19"/>
          <p:cNvSpPr txBox="1">
            <a:spLocks noChangeArrowheads="1"/>
          </p:cNvSpPr>
          <p:nvPr/>
        </p:nvSpPr>
        <p:spPr bwMode="auto">
          <a:xfrm>
            <a:off x="3408679" y="34075286"/>
            <a:ext cx="5486400" cy="731838"/>
          </a:xfrm>
          <a:prstGeom prst="rect">
            <a:avLst/>
          </a:prstGeom>
          <a:solidFill>
            <a:srgbClr val="FFFFFF"/>
          </a:solidFill>
          <a:ln w="12700">
            <a:solidFill>
              <a:srgbClr val="0033CC"/>
            </a:solidFill>
            <a:miter lim="800000"/>
            <a:headEnd/>
            <a:tailEnd/>
          </a:ln>
          <a:effectLst/>
        </p:spPr>
        <p:txBody>
          <a:bodyPr lIns="98655" tIns="49327" rIns="98655" bIns="49327">
            <a:spAutoFit/>
          </a:bodyPr>
          <a:lstStyle/>
          <a:p>
            <a:pPr marL="0" marR="0" lvl="0" indent="0" algn="ctr" defTabSz="985838" eaLnBrk="1" fontAlgn="base" latinLnBrk="0" hangingPunct="1">
              <a:lnSpc>
                <a:spcPct val="100000"/>
              </a:lnSpc>
              <a:spcBef>
                <a:spcPct val="50000"/>
              </a:spcBef>
              <a:spcAft>
                <a:spcPct val="0"/>
              </a:spcAft>
              <a:buClrTx/>
              <a:buSzTx/>
              <a:buFontTx/>
              <a:buNone/>
              <a:tabLst/>
              <a:defRPr/>
            </a:pPr>
            <a:r>
              <a:rPr kumimoji="0" lang="en-US" sz="4100" b="1" i="0" u="none" strike="noStrike" kern="1200" cap="none" spc="0" normalizeH="0" baseline="0" noProof="0" dirty="0">
                <a:ln>
                  <a:noFill/>
                </a:ln>
                <a:solidFill>
                  <a:srgbClr val="336699"/>
                </a:solidFill>
                <a:effectLst>
                  <a:outerShdw blurRad="38100" dist="38100" dir="2700000" algn="tl">
                    <a:srgbClr val="DDDDDD"/>
                  </a:outerShdw>
                </a:effectLst>
                <a:uLnTx/>
                <a:uFillTx/>
                <a:latin typeface="Arial" charset="0"/>
                <a:ea typeface="ＭＳ Ｐゴシック" charset="-128"/>
                <a:cs typeface="ＭＳ Ｐゴシック" charset="-128"/>
              </a:rPr>
              <a:t>Verification</a:t>
            </a:r>
          </a:p>
        </p:txBody>
      </p:sp>
      <p:sp>
        <p:nvSpPr>
          <p:cNvPr id="50" name="Text Box 19"/>
          <p:cNvSpPr txBox="1">
            <a:spLocks noChangeArrowheads="1"/>
          </p:cNvSpPr>
          <p:nvPr/>
        </p:nvSpPr>
        <p:spPr bwMode="auto">
          <a:xfrm>
            <a:off x="13507244" y="29594651"/>
            <a:ext cx="5486400" cy="731838"/>
          </a:xfrm>
          <a:prstGeom prst="rect">
            <a:avLst/>
          </a:prstGeom>
          <a:solidFill>
            <a:srgbClr val="FFFFFF"/>
          </a:solidFill>
          <a:ln w="12700">
            <a:solidFill>
              <a:srgbClr val="0033CC"/>
            </a:solidFill>
            <a:miter lim="800000"/>
            <a:headEnd/>
            <a:tailEnd/>
          </a:ln>
          <a:effectLst/>
        </p:spPr>
        <p:txBody>
          <a:bodyPr lIns="98655" tIns="49327" rIns="98655" bIns="49327">
            <a:spAutoFit/>
          </a:bodyPr>
          <a:lstStyle/>
          <a:p>
            <a:pPr marL="0" marR="0" lvl="0" indent="0" algn="ctr" defTabSz="985838" eaLnBrk="1" fontAlgn="base" latinLnBrk="0" hangingPunct="1">
              <a:lnSpc>
                <a:spcPct val="100000"/>
              </a:lnSpc>
              <a:spcBef>
                <a:spcPct val="50000"/>
              </a:spcBef>
              <a:spcAft>
                <a:spcPct val="0"/>
              </a:spcAft>
              <a:buClrTx/>
              <a:buSzTx/>
              <a:buFontTx/>
              <a:buNone/>
              <a:tabLst/>
              <a:defRPr/>
            </a:pPr>
            <a:r>
              <a:rPr kumimoji="0" lang="en-US" sz="4100" b="1" i="0" u="none" strike="noStrike" kern="1200" cap="none" spc="0" normalizeH="0" baseline="0" noProof="0" dirty="0">
                <a:ln>
                  <a:noFill/>
                </a:ln>
                <a:solidFill>
                  <a:srgbClr val="336699"/>
                </a:solidFill>
                <a:effectLst>
                  <a:outerShdw blurRad="38100" dist="38100" dir="2700000" algn="tl">
                    <a:srgbClr val="DDDDDD"/>
                  </a:outerShdw>
                </a:effectLst>
                <a:uLnTx/>
                <a:uFillTx/>
                <a:latin typeface="Arial" charset="0"/>
                <a:ea typeface="ＭＳ Ｐゴシック" charset="-128"/>
                <a:cs typeface="ＭＳ Ｐゴシック" charset="-128"/>
              </a:rPr>
              <a:t>Screenshots</a:t>
            </a:r>
          </a:p>
        </p:txBody>
      </p:sp>
      <p:sp>
        <p:nvSpPr>
          <p:cNvPr id="51" name="Text Box 19"/>
          <p:cNvSpPr txBox="1">
            <a:spLocks noChangeArrowheads="1"/>
          </p:cNvSpPr>
          <p:nvPr/>
        </p:nvSpPr>
        <p:spPr bwMode="auto">
          <a:xfrm>
            <a:off x="23622000" y="29601027"/>
            <a:ext cx="5486400" cy="731838"/>
          </a:xfrm>
          <a:prstGeom prst="rect">
            <a:avLst/>
          </a:prstGeom>
          <a:solidFill>
            <a:srgbClr val="FFFFFF"/>
          </a:solidFill>
          <a:ln w="12700">
            <a:solidFill>
              <a:srgbClr val="0033CC"/>
            </a:solidFill>
            <a:miter lim="800000"/>
            <a:headEnd/>
            <a:tailEnd/>
          </a:ln>
          <a:effectLst/>
        </p:spPr>
        <p:txBody>
          <a:bodyPr lIns="98655" tIns="49327" rIns="98655" bIns="49327">
            <a:spAutoFit/>
          </a:bodyPr>
          <a:lstStyle/>
          <a:p>
            <a:pPr marL="0" marR="0" lvl="0" indent="0" algn="ctr" defTabSz="985838" eaLnBrk="1" fontAlgn="base" latinLnBrk="0" hangingPunct="1">
              <a:lnSpc>
                <a:spcPct val="100000"/>
              </a:lnSpc>
              <a:spcBef>
                <a:spcPct val="50000"/>
              </a:spcBef>
              <a:spcAft>
                <a:spcPct val="0"/>
              </a:spcAft>
              <a:buClrTx/>
              <a:buSzTx/>
              <a:buFontTx/>
              <a:buNone/>
              <a:tabLst/>
              <a:defRPr/>
            </a:pPr>
            <a:r>
              <a:rPr kumimoji="0" lang="en-US" sz="4100" b="1" i="0" u="none" strike="noStrike" kern="1200" cap="none" spc="0" normalizeH="0" baseline="0" noProof="0" dirty="0">
                <a:ln>
                  <a:noFill/>
                </a:ln>
                <a:solidFill>
                  <a:srgbClr val="336699"/>
                </a:solidFill>
                <a:effectLst>
                  <a:outerShdw blurRad="38100" dist="38100" dir="2700000" algn="tl">
                    <a:srgbClr val="DDDDDD"/>
                  </a:outerShdw>
                </a:effectLst>
                <a:uLnTx/>
                <a:uFillTx/>
                <a:latin typeface="Arial" charset="0"/>
                <a:ea typeface="ＭＳ Ｐゴシック" charset="-128"/>
                <a:cs typeface="ＭＳ Ｐゴシック" charset="-128"/>
              </a:rPr>
              <a:t>Summary</a:t>
            </a:r>
          </a:p>
        </p:txBody>
      </p:sp>
      <p:sp>
        <p:nvSpPr>
          <p:cNvPr id="52" name="TextBox 68"/>
          <p:cNvSpPr txBox="1">
            <a:spLocks noChangeArrowheads="1"/>
          </p:cNvSpPr>
          <p:nvPr/>
        </p:nvSpPr>
        <p:spPr bwMode="auto">
          <a:xfrm>
            <a:off x="21583650" y="31065788"/>
            <a:ext cx="9626600" cy="867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0" tIns="274320" rIns="274320" bIns="274320">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BOLO Flier Creator </a:t>
            </a: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v4.0 </a:t>
            </a: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builds on top of previous semester iterations which </a:t>
            </a:r>
            <a:r>
              <a:rPr lang="en-US" altLang="en-US" sz="3200" kern="1200" dirty="0" smtClean="0">
                <a:solidFill>
                  <a:srgbClr val="000000"/>
                </a:solidFill>
                <a:cs typeface="+mn-cs"/>
              </a:rPr>
              <a:t>have all attempted to provide a modern, robust solution to the world of policing. </a:t>
            </a: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This</a:t>
            </a:r>
            <a:r>
              <a:rPr kumimoji="0" lang="en-US" altLang="en-US" sz="3200" b="0" i="0" u="none" strike="noStrike" kern="1200" cap="none" spc="0" normalizeH="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 new version aims to bring the application to the level where it will have all the necessary features and improvements to be ready for a full pilot by the Pinecrest Police Department. The ultimate goal of this application is to aid officers in their day to day operations and eventually make the streets a little bit safer for everyone.</a:t>
            </a:r>
            <a:endPar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TextBox 59"/>
          <p:cNvSpPr txBox="1">
            <a:spLocks noChangeArrowheads="1"/>
          </p:cNvSpPr>
          <p:nvPr/>
        </p:nvSpPr>
        <p:spPr bwMode="auto">
          <a:xfrm>
            <a:off x="1621152" y="34666165"/>
            <a:ext cx="9626600"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0" tIns="274320" rIns="274320" bIns="274320">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Unit </a:t>
            </a:r>
            <a:r>
              <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tests are written for all system core classes and modules.  The team uses the Mocha testing framework as a test runner with the Chai assertion library for writing tests.  Integration tests were also written using the same tools.  For acceptance tests, Selenium IDE is used to automate front-end browser interactions.</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739611" y="30823264"/>
            <a:ext cx="9532889" cy="4976021"/>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365762" y="34020602"/>
            <a:ext cx="6774181" cy="4960620"/>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645900" y="36641861"/>
            <a:ext cx="5795803" cy="3734343"/>
          </a:xfrm>
          <a:prstGeom prst="rect">
            <a:avLst/>
          </a:prstGeom>
          <a:ln>
            <a:noFill/>
          </a:ln>
          <a:effectLst>
            <a:outerShdw blurRad="292100" dist="139700" dir="2700000" algn="tl" rotWithShape="0">
              <a:srgbClr val="333333">
                <a:alpha val="65000"/>
              </a:srgbClr>
            </a:outerShdw>
          </a:effectLst>
        </p:spPr>
      </p:pic>
      <p:pic>
        <p:nvPicPr>
          <p:cNvPr id="59" name="Picture 58"/>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945327" y="26918186"/>
            <a:ext cx="6413103" cy="696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1760200" y="23445952"/>
            <a:ext cx="9550400" cy="540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0343469" y="2468173"/>
            <a:ext cx="2070100" cy="2293201"/>
          </a:xfrm>
          <a:prstGeom prst="rect">
            <a:avLst/>
          </a:prstGeom>
        </p:spPr>
      </p:pic>
      <p:sp>
        <p:nvSpPr>
          <p:cNvPr id="47" name="Text Box 19"/>
          <p:cNvSpPr txBox="1">
            <a:spLocks noChangeArrowheads="1"/>
          </p:cNvSpPr>
          <p:nvPr/>
        </p:nvSpPr>
        <p:spPr bwMode="auto">
          <a:xfrm>
            <a:off x="3691252" y="12760326"/>
            <a:ext cx="5486400" cy="731837"/>
          </a:xfrm>
          <a:prstGeom prst="rect">
            <a:avLst/>
          </a:prstGeom>
          <a:solidFill>
            <a:srgbClr val="FFFFFF"/>
          </a:solidFill>
          <a:ln w="12700">
            <a:solidFill>
              <a:srgbClr val="0033CC"/>
            </a:solidFill>
            <a:miter lim="800000"/>
            <a:headEnd/>
            <a:tailEnd/>
          </a:ln>
          <a:effectLst/>
        </p:spPr>
        <p:txBody>
          <a:bodyPr lIns="98655" tIns="49327" rIns="98655" bIns="49327">
            <a:spAutoFit/>
          </a:bodyPr>
          <a:lstStyle/>
          <a:p>
            <a:pPr marL="0" marR="0" lvl="0" indent="0" algn="ctr" defTabSz="985838" eaLnBrk="1" fontAlgn="base" latinLnBrk="0" hangingPunct="1">
              <a:lnSpc>
                <a:spcPct val="100000"/>
              </a:lnSpc>
              <a:spcBef>
                <a:spcPct val="50000"/>
              </a:spcBef>
              <a:spcAft>
                <a:spcPct val="0"/>
              </a:spcAft>
              <a:buClrTx/>
              <a:buSzTx/>
              <a:buFontTx/>
              <a:buNone/>
              <a:tabLst/>
              <a:defRPr/>
            </a:pPr>
            <a:r>
              <a:rPr kumimoji="0" lang="en-US" sz="4100" b="1" i="0" u="none" strike="noStrike" kern="1200" cap="none" spc="0" normalizeH="0" baseline="0" noProof="0" dirty="0" smtClean="0">
                <a:ln>
                  <a:noFill/>
                </a:ln>
                <a:solidFill>
                  <a:srgbClr val="336699"/>
                </a:solidFill>
                <a:effectLst>
                  <a:outerShdw blurRad="38100" dist="38100" dir="2700000" algn="tl">
                    <a:srgbClr val="DDDDDD"/>
                  </a:outerShdw>
                </a:effectLst>
                <a:uLnTx/>
                <a:uFillTx/>
                <a:latin typeface="Arial" charset="0"/>
                <a:ea typeface="ＭＳ Ｐゴシック" charset="-128"/>
                <a:cs typeface="ＭＳ Ｐゴシック" charset="-128"/>
              </a:rPr>
              <a:t>Solution</a:t>
            </a:r>
            <a:endParaRPr kumimoji="0" lang="en-US" sz="4100" b="1" i="0" u="none" strike="noStrike" kern="1200" cap="none" spc="0" normalizeH="0" baseline="0" noProof="0" dirty="0">
              <a:ln>
                <a:noFill/>
              </a:ln>
              <a:solidFill>
                <a:srgbClr val="336699"/>
              </a:solidFill>
              <a:effectLst>
                <a:outerShdw blurRad="38100" dist="38100" dir="2700000" algn="tl">
                  <a:srgbClr val="DDDDDD"/>
                </a:outerShdw>
              </a:effectLst>
              <a:uLnTx/>
              <a:uFillTx/>
              <a:latin typeface="Arial" charset="0"/>
              <a:ea typeface="ＭＳ Ｐゴシック" charset="-128"/>
              <a:cs typeface="ＭＳ Ｐゴシック" charset="-128"/>
            </a:endParaRPr>
          </a:p>
        </p:txBody>
      </p:sp>
      <p:sp>
        <p:nvSpPr>
          <p:cNvPr id="48" name="TextBox 51"/>
          <p:cNvSpPr txBox="1">
            <a:spLocks noChangeArrowheads="1"/>
          </p:cNvSpPr>
          <p:nvPr/>
        </p:nvSpPr>
        <p:spPr bwMode="auto">
          <a:xfrm>
            <a:off x="1621152" y="13529325"/>
            <a:ext cx="9626600"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0" tIns="274320" rIns="274320" bIns="274320">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eaLnBrk="1" fontAlgn="base" latinLnBrk="0" hangingPunct="1">
              <a:lnSpc>
                <a:spcPct val="150000"/>
              </a:lnSpc>
              <a:spcBef>
                <a:spcPct val="0"/>
              </a:spcBef>
              <a:spcAft>
                <a:spcPct val="0"/>
              </a:spcAft>
              <a:buClrTx/>
              <a:buSzTx/>
              <a:buFontTx/>
              <a:buNone/>
              <a:tabLst/>
              <a:defRPr/>
            </a:pPr>
            <a:r>
              <a:rPr lang="en-US" altLang="en-US" sz="3200" kern="1200" dirty="0" smtClean="0">
                <a:solidFill>
                  <a:srgbClr val="000000"/>
                </a:solidFill>
                <a:cs typeface="+mn-cs"/>
              </a:rPr>
              <a:t>The solution to this issue is to create a modern approach to the old fashioned concept of BOLOs in the form of a secure web application with the ability to provide a centralized database of all active and archived BOLO records, as well as alert officers when new BOLOs are issued.</a:t>
            </a:r>
            <a:endParaRPr kumimoji="0" lang="en-US" altLang="en-US" sz="32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803</Words>
  <Application>Microsoft Office PowerPoint</Application>
  <PresentationFormat>Custom</PresentationFormat>
  <Paragraphs>28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c:creator>
  <cp:lastModifiedBy>Sosa, Edwin</cp:lastModifiedBy>
  <cp:revision>23</cp:revision>
  <dcterms:modified xsi:type="dcterms:W3CDTF">2016-05-02T19:15:58Z</dcterms:modified>
</cp:coreProperties>
</file>