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3" r:id="rId3"/>
    <p:sldId id="359" r:id="rId4"/>
    <p:sldId id="344" r:id="rId5"/>
    <p:sldId id="345" r:id="rId6"/>
    <p:sldId id="356" r:id="rId7"/>
    <p:sldId id="357" r:id="rId8"/>
    <p:sldId id="346" r:id="rId9"/>
    <p:sldId id="358" r:id="rId10"/>
    <p:sldId id="347" r:id="rId11"/>
    <p:sldId id="349" r:id="rId12"/>
    <p:sldId id="350" r:id="rId13"/>
    <p:sldId id="351" r:id="rId14"/>
    <p:sldId id="360" r:id="rId15"/>
    <p:sldId id="352" r:id="rId16"/>
    <p:sldId id="353" r:id="rId17"/>
    <p:sldId id="354" r:id="rId18"/>
    <p:sldId id="362" r:id="rId19"/>
    <p:sldId id="364" r:id="rId20"/>
    <p:sldId id="363" r:id="rId21"/>
    <p:sldId id="355" r:id="rId22"/>
    <p:sldId id="361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7" autoAdjust="0"/>
    <p:restoredTop sz="96349" autoAdjust="0"/>
  </p:normalViewPr>
  <p:slideViewPr>
    <p:cSldViewPr snapToObjects="1">
      <p:cViewPr varScale="1">
        <p:scale>
          <a:sx n="62" d="100"/>
          <a:sy n="62" d="100"/>
        </p:scale>
        <p:origin x="10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3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30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6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43423-FCB4-4609-908F-6B4A27B58353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9E3E8-E9A3-4AA0-9DF4-81AE55E07468}" type="datetime1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2CD91-E689-4803-9A5C-A2AF32A9AEED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A123F-E5A8-426D-BB24-29F2F4978227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F14C-69E1-46B4-9738-785FEDF35631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CF23-4F55-4A66-B0D2-ED4B6EA71BE8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8FD7-86C8-465C-96F1-E1A2C56A8037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FE7B-1612-45A5-B4A8-01C68096040D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21BE1-C63D-49E8-8269-36693B5127B1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09E8-A7B8-42FF-87B1-AEE6EDFEE25E}" type="datetime1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6154-C258-4D29-B381-D821B02D8700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77E99-14F9-4E1B-84AC-5CCBDFAD7EE2}" type="datetime1">
              <a:rPr lang="en-US" smtClean="0"/>
              <a:t>5/5/2016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E5DCA-72C6-40FA-985E-2311F503C6D0}" type="datetime1">
              <a:rPr lang="en-US" smtClean="0"/>
              <a:t>5/5/2016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15F40-C81F-4146-8609-6DB53A57EC76}" type="datetime1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05A44-28FB-48A1-A7A1-38E3B69D496F}" type="datetime1">
              <a:rPr lang="en-US" smtClean="0"/>
              <a:t>5/5/2016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A058-E56C-4B47-BA5D-17D05E243C26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54DFE-34AE-42DC-A3EB-80983B0B2400}" type="datetime1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686800" cy="475488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BOLO 4.0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    Alejandro Henao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   			       Edwin Alvarez Sosa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                  	    Leonardo Martin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	</a:t>
            </a:r>
            <a:r>
              <a:rPr lang="en-US" altLang="en-US" sz="2800" dirty="0" smtClean="0">
                <a:ea typeface="ＭＳ Ｐゴシック" pitchFamily="34" charset="-128"/>
              </a:rPr>
              <a:t>		   </a:t>
            </a:r>
            <a:r>
              <a:rPr lang="en-US" altLang="en-US" sz="2800" dirty="0" err="1" smtClean="0">
                <a:ea typeface="ＭＳ Ｐゴシック" pitchFamily="34" charset="-128"/>
              </a:rPr>
              <a:t>Piero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Messarina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  Product Owner(s): Samuel Ceballos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 </a:t>
            </a:r>
            <a:r>
              <a:rPr lang="en-US" altLang="en-US" sz="2800" dirty="0" smtClean="0">
                <a:ea typeface="ＭＳ Ｐゴシック" pitchFamily="34" charset="-128"/>
              </a:rPr>
              <a:t> 		       Jason Cohen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</a:t>
            </a:r>
            <a:r>
              <a:rPr lang="en-US" altLang="en-US" sz="2800" dirty="0" smtClean="0">
                <a:ea typeface="ＭＳ Ｐゴシック" pitchFamily="34" charset="-128"/>
              </a:rPr>
              <a:t>: </a:t>
            </a:r>
            <a:r>
              <a:rPr lang="en-US" altLang="en-US" sz="2800" dirty="0" err="1" smtClean="0">
                <a:ea typeface="ＭＳ Ｐゴシック" pitchFamily="34" charset="-128"/>
              </a:rPr>
              <a:t>Masoud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Sadjadi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6172200"/>
            <a:ext cx="8686800" cy="690562"/>
          </a:xfrm>
        </p:spPr>
        <p:txBody>
          <a:bodyPr>
            <a:normAutofit lnSpcReduction="10000"/>
          </a:bodyPr>
          <a:lstStyle/>
          <a:p>
            <a:pPr algn="ctr" eaLnBrk="1" hangingPunct="1"/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May 5, 2016</a:t>
            </a: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Spring 2016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94BC1-1497-4BDC-A1E5-B32793525C1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Significant Use Case: Create BOLO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411720"/>
            <a:ext cx="8534400" cy="4401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4. Most significant sequence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21844"/>
            <a:ext cx="5334000" cy="5121490"/>
          </a:xfrm>
        </p:spPr>
      </p:pic>
      <p:sp>
        <p:nvSpPr>
          <p:cNvPr id="7" name="TextBox 6"/>
          <p:cNvSpPr txBox="1"/>
          <p:nvPr/>
        </p:nvSpPr>
        <p:spPr>
          <a:xfrm>
            <a:off x="187652" y="5816397"/>
            <a:ext cx="311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>
              <a:spcBef>
                <a:spcPts val="600"/>
              </a:spcBef>
            </a:pPr>
            <a:r>
              <a:rPr lang="en-US" sz="2000" dirty="0" smtClean="0">
                <a:solidFill>
                  <a:srgbClr val="001D4D"/>
                </a:solidFill>
                <a:latin typeface="+mn-lt"/>
                <a:ea typeface="ＭＳ Ｐゴシック" pitchFamily="-111" charset="-128"/>
              </a:rPr>
              <a:t>Figure 5 – System Architecture</a:t>
            </a:r>
            <a:endParaRPr lang="en-US" sz="2000" dirty="0">
              <a:solidFill>
                <a:srgbClr val="001D4D"/>
              </a:solidFill>
              <a:latin typeface="+mn-lt"/>
              <a:ea typeface="ＭＳ Ｐゴシック" pitchFamily="-111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0" name="Smiley Face 9"/>
          <p:cNvSpPr/>
          <p:nvPr/>
        </p:nvSpPr>
        <p:spPr>
          <a:xfrm>
            <a:off x="6781800" y="3100286"/>
            <a:ext cx="381000" cy="3810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913425" y="4724400"/>
            <a:ext cx="457200" cy="4572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214004" y="4487333"/>
            <a:ext cx="457200" cy="4572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4249066" y="2308421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741430" y="2466419"/>
            <a:ext cx="290399" cy="29039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3287"/>
            <a:ext cx="7772400" cy="5648755"/>
          </a:xfrm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 – Deployment diagram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5105400" y="2971800"/>
            <a:ext cx="369554" cy="358775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5123137" y="3673474"/>
            <a:ext cx="369554" cy="358775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1" name="Smiley Face 10"/>
          <p:cNvSpPr/>
          <p:nvPr/>
        </p:nvSpPr>
        <p:spPr>
          <a:xfrm>
            <a:off x="7086600" y="4343400"/>
            <a:ext cx="457200" cy="4572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112000" y="3570287"/>
            <a:ext cx="479425" cy="479425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: </a:t>
            </a:r>
            <a:br>
              <a:rPr lang="en-US" dirty="0" smtClean="0"/>
            </a:br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Cloudant NoSQL </a:t>
            </a:r>
            <a:r>
              <a:rPr lang="en-US" dirty="0" err="1"/>
              <a:t>DBaaS</a:t>
            </a:r>
            <a:r>
              <a:rPr lang="en-US" dirty="0"/>
              <a:t>(Database as a service) provided by IBM Bluemix that offers a </a:t>
            </a:r>
            <a:r>
              <a:rPr lang="en-US" dirty="0" err="1"/>
              <a:t>RESTful</a:t>
            </a:r>
            <a:r>
              <a:rPr lang="en-US" dirty="0"/>
              <a:t> HTTP API</a:t>
            </a:r>
          </a:p>
          <a:p>
            <a:pPr lvl="1"/>
            <a:r>
              <a:rPr lang="en-US" dirty="0"/>
              <a:t>Scalability, Flexible Schema, Fast Development, Cost, Cloud Architecture Compatibility</a:t>
            </a:r>
          </a:p>
          <a:p>
            <a:pPr lvl="1"/>
            <a:r>
              <a:rPr lang="en-US" dirty="0"/>
              <a:t>Documents are stored in the popular JSON format with a flexible schema</a:t>
            </a:r>
          </a:p>
          <a:p>
            <a:pPr lvl="1"/>
            <a:r>
              <a:rPr lang="en-US" dirty="0"/>
              <a:t>Map-Reduce views to obtain data stored within the DB indexed </a:t>
            </a:r>
            <a:r>
              <a:rPr lang="en-US"/>
              <a:t>by </a:t>
            </a:r>
            <a:r>
              <a:rPr lang="en-US" smtClean="0"/>
              <a:t>json type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Full text search which utilizes </a:t>
            </a:r>
            <a:r>
              <a:rPr lang="en-US" dirty="0" err="1"/>
              <a:t>Lucene</a:t>
            </a:r>
            <a:r>
              <a:rPr lang="en-US" dirty="0"/>
              <a:t> Query Parser Syntax(full featured text search engine)</a:t>
            </a:r>
          </a:p>
          <a:p>
            <a:pPr lvl="1"/>
            <a:r>
              <a:rPr lang="en-US" dirty="0"/>
              <a:t>Powered by Apache </a:t>
            </a:r>
            <a:r>
              <a:rPr lang="en-US" dirty="0" err="1"/>
              <a:t>CouchDB</a:t>
            </a:r>
            <a:r>
              <a:rPr lang="en-US" dirty="0"/>
              <a:t>, Dynamo Clustering,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: </a:t>
            </a:r>
            <a:br>
              <a:rPr lang="en-US" dirty="0" smtClean="0"/>
            </a:br>
            <a:r>
              <a:rPr lang="en-US" dirty="0" smtClean="0"/>
              <a:t>Security/Privacy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User Password validation through HMAC(Hash-based Message Authentication Code) using a SHA-256 algorithm and a unique password salt.</a:t>
            </a:r>
          </a:p>
          <a:p>
            <a:pPr lvl="1"/>
            <a:r>
              <a:rPr lang="en-US" dirty="0"/>
              <a:t>Cross-Site Request Forgery(CSRF) protection through the use of </a:t>
            </a:r>
            <a:r>
              <a:rPr lang="en-US" dirty="0" err="1"/>
              <a:t>csrf</a:t>
            </a:r>
            <a:r>
              <a:rPr lang="en-US" dirty="0"/>
              <a:t> middleware that embeds unique token into html form for user login page.</a:t>
            </a:r>
          </a:p>
          <a:p>
            <a:pPr lvl="1"/>
            <a:r>
              <a:rPr lang="en-US" dirty="0"/>
              <a:t>Secure cookies preventing client side script access, providing application timeout, and allowing communication only with HTTPS endpoints.</a:t>
            </a:r>
          </a:p>
          <a:p>
            <a:pPr lvl="1"/>
            <a:r>
              <a:rPr lang="en-US" dirty="0"/>
              <a:t>Authenticating HTTP requests through Passport authentication middleware.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2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07945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 – Minimal Class Diagram: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1" y="1501775"/>
            <a:ext cx="8920539" cy="4213225"/>
          </a:xfrm>
        </p:spPr>
      </p:pic>
      <p:sp>
        <p:nvSpPr>
          <p:cNvPr id="9" name="Smiley Face 8"/>
          <p:cNvSpPr/>
          <p:nvPr/>
        </p:nvSpPr>
        <p:spPr>
          <a:xfrm>
            <a:off x="7391400" y="2737602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4876800" y="3962400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8562419" y="3810000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3200400" y="3810000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7315200" y="3810000"/>
            <a:ext cx="429181" cy="429181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28601"/>
            <a:ext cx="8135937" cy="685800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53" y="914401"/>
            <a:ext cx="7583487" cy="5181599"/>
          </a:xfrm>
        </p:spPr>
        <p:txBody>
          <a:bodyPr/>
          <a:lstStyle/>
          <a:p>
            <a:pPr marL="282575" lvl="1" indent="0">
              <a:buNone/>
            </a:pPr>
            <a:r>
              <a:rPr lang="en-US" dirty="0" err="1" smtClean="0"/>
              <a:t>Usecase</a:t>
            </a:r>
            <a:r>
              <a:rPr lang="en-US" dirty="0" smtClean="0"/>
              <a:t> #610 – Save as PDF: </a:t>
            </a:r>
            <a:r>
              <a:rPr lang="en-US" dirty="0" err="1" smtClean="0"/>
              <a:t>generatePDF</a:t>
            </a:r>
            <a:r>
              <a:rPr lang="en-US" dirty="0" smtClean="0"/>
              <a:t> algorithm:</a:t>
            </a:r>
          </a:p>
          <a:p>
            <a:pPr marL="282575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46" y="1430225"/>
            <a:ext cx="6946900" cy="414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6087891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 – Main Algorithm: </a:t>
            </a:r>
            <a:r>
              <a:rPr lang="en-US" dirty="0" err="1" smtClean="0"/>
              <a:t>generatePDF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831137" cy="4208463"/>
          </a:xfrm>
        </p:spPr>
        <p:txBody>
          <a:bodyPr/>
          <a:lstStyle/>
          <a:p>
            <a:r>
              <a:rPr lang="en-US" dirty="0" smtClean="0"/>
              <a:t>Use case #610: Save as PDF)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613" y="2879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8" y="2286000"/>
            <a:ext cx="8439096" cy="3649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6087891"/>
            <a:ext cx="469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9</a:t>
            </a:r>
            <a:r>
              <a:rPr lang="en-US" dirty="0" smtClean="0"/>
              <a:t> – Test Sunny Day : </a:t>
            </a:r>
            <a:r>
              <a:rPr lang="en-US" dirty="0" err="1" smtClean="0"/>
              <a:t>UserStory</a:t>
            </a:r>
            <a:r>
              <a:rPr lang="en-US" dirty="0" smtClean="0"/>
              <a:t> #610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831137" cy="4208463"/>
          </a:xfrm>
        </p:spPr>
        <p:txBody>
          <a:bodyPr/>
          <a:lstStyle/>
          <a:p>
            <a:r>
              <a:rPr lang="en-US" dirty="0" smtClean="0"/>
              <a:t>Use case #610: Save as PDF)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613" y="2879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2" y="2513962"/>
            <a:ext cx="7465088" cy="3177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6079399"/>
            <a:ext cx="469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 – Test </a:t>
            </a:r>
            <a:r>
              <a:rPr lang="en-US" dirty="0" err="1" smtClean="0"/>
              <a:t>RainyDay</a:t>
            </a:r>
            <a:r>
              <a:rPr lang="en-US" dirty="0" smtClean="0"/>
              <a:t> : </a:t>
            </a:r>
            <a:r>
              <a:rPr lang="en-US" dirty="0" err="1" smtClean="0"/>
              <a:t>UserStory</a:t>
            </a:r>
            <a:r>
              <a:rPr lang="en-US" dirty="0" smtClean="0"/>
              <a:t> #610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9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-281781"/>
            <a:ext cx="8372475" cy="74215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5181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The BOLO (Be On the Look Out) web-application allows officers to quickly create BOLO's in real time using a mobile device or personal computer and simultaneously disseminating the information to a vast number of police officers with speed.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earlier version of the web-based BOLO application was moved from FIU servers to the IBM Bluemix Server; critical system functionality was lost in the process. Such functionality includes the ability to attach a PDF version of the issued BOLO within an e-mail alert.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Bolo 4.0 will provide Bolo search &amp; record management features, PDF generation feature of issued BOLO's, BOLO e-mail alerts to subscribed users, and agency/jurisdiction subscription management packaged in a user-friendly system.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026" name="Picture 2" descr="Screen Shot 2016-04-29 at 10.57.0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7304"/>
            <a:ext cx="8877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 </a:t>
            </a:r>
            <a:endParaRPr lang="en-US" dirty="0"/>
          </a:p>
          <a:p>
            <a:pPr lvl="1"/>
            <a:r>
              <a:rPr lang="en-US" dirty="0" smtClean="0"/>
              <a:t>Implemented Email Services</a:t>
            </a:r>
          </a:p>
          <a:p>
            <a:pPr lvl="1"/>
            <a:r>
              <a:rPr lang="en-US" dirty="0" smtClean="0"/>
              <a:t>Implemented PDF Services</a:t>
            </a:r>
          </a:p>
          <a:p>
            <a:pPr lvl="1"/>
            <a:r>
              <a:rPr lang="en-US" dirty="0" smtClean="0"/>
              <a:t>BOLO </a:t>
            </a:r>
            <a:r>
              <a:rPr lang="en-US" dirty="0"/>
              <a:t>4.0 generates PDF documents of issued BOLO’s to be </a:t>
            </a:r>
            <a:r>
              <a:rPr lang="en-US" dirty="0" smtClean="0"/>
              <a:t>effective</a:t>
            </a:r>
          </a:p>
          <a:p>
            <a:pPr lvl="1"/>
            <a:r>
              <a:rPr lang="en-US" dirty="0"/>
              <a:t>BOLO 4.0 helps law enforcement agents in realizing an advanced and rapid crime information sharing system </a:t>
            </a:r>
            <a:endParaRPr lang="en-US" dirty="0" smtClean="0"/>
          </a:p>
          <a:p>
            <a:pPr lvl="1"/>
            <a:r>
              <a:rPr lang="en-US" dirty="0" smtClean="0"/>
              <a:t>Huge effort and making communities in Miami-Dade County safer</a:t>
            </a:r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Alejandro </a:t>
            </a:r>
            <a:r>
              <a:rPr lang="en-US" dirty="0" smtClean="0"/>
              <a:t>Henao (ahena001@fiu.edu)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8594"/>
            <a:ext cx="1573701" cy="18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604253"/>
            <a:ext cx="1370720" cy="183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attending!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438400" y="2322443"/>
            <a:ext cx="3581400" cy="35814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608789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 – Smiley Face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6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s-IS" sz="1600" dirty="0"/>
              <a:t>My Part:</a:t>
            </a:r>
          </a:p>
          <a:p>
            <a:pPr lvl="1">
              <a:defRPr/>
            </a:pPr>
            <a:r>
              <a:rPr lang="is-IS" sz="1600" dirty="0"/>
              <a:t>The </a:t>
            </a:r>
            <a:r>
              <a:rPr lang="is-IS" sz="1600" dirty="0" smtClean="0"/>
              <a:t>previous iteration </a:t>
            </a:r>
            <a:r>
              <a:rPr lang="is-IS" sz="1600" dirty="0"/>
              <a:t>of the system does not offer </a:t>
            </a:r>
            <a:r>
              <a:rPr lang="en-US" sz="1600" dirty="0" smtClean="0"/>
              <a:t>PDF generation of issued BOLOs. This is an integral feature of the system since issued alerts must be generated server side</a:t>
            </a:r>
            <a:r>
              <a:rPr lang="en-US" sz="1600" dirty="0" smtClean="0"/>
              <a:t>.</a:t>
            </a:r>
          </a:p>
          <a:p>
            <a:pPr marL="282575" lvl="1" indent="0">
              <a:buNone/>
              <a:defRPr/>
            </a:pP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PDF Generation</a:t>
            </a:r>
          </a:p>
          <a:p>
            <a:pPr lvl="1">
              <a:defRPr/>
            </a:pPr>
            <a:r>
              <a:rPr lang="en-US" sz="1600" dirty="0" smtClean="0"/>
              <a:t>PDF Stylizing</a:t>
            </a:r>
          </a:p>
          <a:p>
            <a:pPr lvl="1">
              <a:defRPr/>
            </a:pPr>
            <a:r>
              <a:rPr lang="en-US" sz="1600" dirty="0" smtClean="0"/>
              <a:t>PDF </a:t>
            </a:r>
            <a:r>
              <a:rPr lang="en-US" sz="1600" dirty="0" smtClean="0"/>
              <a:t>Rendering</a:t>
            </a:r>
          </a:p>
          <a:p>
            <a:pPr lvl="1">
              <a:defRPr/>
            </a:pPr>
            <a:r>
              <a:rPr lang="en-US" sz="1600" dirty="0" smtClean="0"/>
              <a:t>Email Notification</a:t>
            </a:r>
          </a:p>
          <a:p>
            <a:pPr lvl="1">
              <a:defRPr/>
            </a:pPr>
            <a:r>
              <a:rPr lang="en-US" sz="1600" dirty="0" smtClean="0"/>
              <a:t>Email Service Implementation</a:t>
            </a:r>
          </a:p>
          <a:p>
            <a:pPr lvl="1">
              <a:defRPr/>
            </a:pPr>
            <a:r>
              <a:rPr lang="en-US" sz="1600" dirty="0" smtClean="0"/>
              <a:t>PDF Service Implementation</a:t>
            </a:r>
            <a:endParaRPr lang="en-US" sz="1600" dirty="0" smtClean="0"/>
          </a:p>
          <a:p>
            <a:pPr lvl="1">
              <a:defRPr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219"/>
            <a:ext cx="9144000" cy="1876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324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Team </a:t>
            </a:r>
            <a:r>
              <a:rPr lang="en-US" dirty="0"/>
              <a:t>G</a:t>
            </a:r>
            <a:r>
              <a:rPr lang="en-US" dirty="0" smtClean="0"/>
              <a:t>antt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27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#610 – Save as PDF</a:t>
            </a:r>
          </a:p>
          <a:p>
            <a:r>
              <a:rPr lang="en-US" dirty="0" smtClean="0"/>
              <a:t>#777 – </a:t>
            </a:r>
            <a:r>
              <a:rPr lang="en-US" dirty="0" smtClean="0"/>
              <a:t>View as PDF</a:t>
            </a:r>
          </a:p>
          <a:p>
            <a:r>
              <a:rPr lang="en-US" dirty="0" smtClean="0"/>
              <a:t>#763 – Email Bolo Notifications</a:t>
            </a:r>
          </a:p>
          <a:p>
            <a:r>
              <a:rPr lang="en-US" dirty="0" smtClean="0"/>
              <a:t>#781 – Render BOLO PDF without storing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8600"/>
            <a:ext cx="7583487" cy="838200"/>
          </a:xfrm>
        </p:spPr>
        <p:txBody>
          <a:bodyPr/>
          <a:lstStyle/>
          <a:p>
            <a:r>
              <a:rPr lang="en-US" dirty="0"/>
              <a:t>#763– </a:t>
            </a:r>
            <a:r>
              <a:rPr lang="en-US" sz="3200" dirty="0" smtClean="0"/>
              <a:t>Email New BOLO Notifications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219200"/>
            <a:ext cx="7754938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case ID: Bolo-763</a:t>
            </a:r>
          </a:p>
          <a:p>
            <a:r>
              <a:rPr lang="en-US" dirty="0" smtClean="0"/>
              <a:t>Preconditions:</a:t>
            </a:r>
          </a:p>
          <a:p>
            <a:pPr marL="625475" lvl="1" indent="-342900">
              <a:buAutoNum type="arabicParenR"/>
            </a:pPr>
            <a:r>
              <a:rPr lang="en-US" dirty="0" smtClean="0"/>
              <a:t>The user must be logged in to the BOLO 4.0 system and be at the BOLO detail view</a:t>
            </a:r>
          </a:p>
          <a:p>
            <a:pPr marL="625475" lvl="1" indent="-342900">
              <a:buAutoNum type="arabicParenR"/>
            </a:pPr>
            <a:r>
              <a:rPr lang="en-US" dirty="0" smtClean="0"/>
              <a:t>The user has successfully issued a BOLO to the persistent data sourc</a:t>
            </a:r>
            <a:r>
              <a:rPr lang="en-US" dirty="0"/>
              <a:t>e</a:t>
            </a:r>
            <a:endParaRPr lang="en-US" dirty="0" smtClean="0"/>
          </a:p>
          <a:p>
            <a:r>
              <a:rPr lang="en-US" dirty="0" smtClean="0"/>
              <a:t>Flow of events:</a:t>
            </a:r>
          </a:p>
          <a:p>
            <a:pPr lvl="1"/>
            <a:r>
              <a:rPr lang="en-US" u="sng" dirty="0" smtClean="0"/>
              <a:t>Use case begins</a:t>
            </a:r>
            <a:r>
              <a:rPr lang="en-US" dirty="0" smtClean="0"/>
              <a:t> when the user clicks submit to create a BOLO</a:t>
            </a:r>
            <a:endParaRPr lang="en-US" u="sng" dirty="0" smtClean="0"/>
          </a:p>
          <a:p>
            <a:pPr lvl="1"/>
            <a:r>
              <a:rPr lang="en-US" dirty="0" smtClean="0"/>
              <a:t>The BOLO is created and stored</a:t>
            </a:r>
          </a:p>
          <a:p>
            <a:pPr lvl="1"/>
            <a:r>
              <a:rPr lang="en-US" u="sng" dirty="0" smtClean="0"/>
              <a:t>Use case ends</a:t>
            </a:r>
            <a:r>
              <a:rPr lang="en-US" dirty="0" smtClean="0"/>
              <a:t> when the notification email is sent to the received by the subscribers.</a:t>
            </a:r>
            <a:endParaRPr lang="en-US" u="sng" dirty="0" smtClean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Usability: No previous training time</a:t>
            </a:r>
          </a:p>
          <a:p>
            <a:pPr lvl="1"/>
            <a:r>
              <a:rPr lang="en-US" dirty="0" smtClean="0"/>
              <a:t>The process of returning the BOLO PDF should take less than 7 seconds</a:t>
            </a:r>
          </a:p>
          <a:p>
            <a:pPr lvl="1"/>
            <a:r>
              <a:rPr lang="en-US" dirty="0" smtClean="0"/>
              <a:t>PDF file must not exceed 1MB</a:t>
            </a:r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70B-E897-4FE2-87D3-937C19FE74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1"/>
            <a:ext cx="7583487" cy="838200"/>
          </a:xfrm>
        </p:spPr>
        <p:txBody>
          <a:bodyPr/>
          <a:lstStyle/>
          <a:p>
            <a:r>
              <a:rPr lang="en-US" dirty="0" smtClean="0"/>
              <a:t>#763 – Email BOLO Notifications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994" y="624840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 2 – Email BOLO </a:t>
            </a:r>
            <a:r>
              <a:rPr lang="en-US" dirty="0" smtClean="0"/>
              <a:t>Notifications – Sequence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70B-E897-4FE2-87D3-937C19FE74A6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028" name="Picture 4" descr="https://lh5.googleusercontent.com/LxY8v5txuIufODcw7VOohFqgwuz8Odp0ZmouASxgoFPqAWsXE_-i2lYGfqzSLEY10BpsNdR4lkWXmQbdsB245q_6f132BNirtvChbbGm3gmtK6ruwHGHKwrZE0l9qJe96Kf-AhrY5JORX8ED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400"/>
            <a:ext cx="806889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4324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3. Use Case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34042"/>
            <a:ext cx="5562600" cy="3827641"/>
          </a:xfrm>
          <a:prstGeom prst="rect">
            <a:avLst/>
          </a:prstGeom>
        </p:spPr>
      </p:pic>
      <p:sp>
        <p:nvSpPr>
          <p:cNvPr id="3" name="Smiley Face 2"/>
          <p:cNvSpPr/>
          <p:nvPr/>
        </p:nvSpPr>
        <p:spPr>
          <a:xfrm>
            <a:off x="4114800" y="3581400"/>
            <a:ext cx="228600" cy="228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2362200" y="3962400"/>
            <a:ext cx="228600" cy="228600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-152400"/>
            <a:ext cx="7583487" cy="1044575"/>
          </a:xfrm>
        </p:spPr>
        <p:txBody>
          <a:bodyPr/>
          <a:lstStyle/>
          <a:p>
            <a:r>
              <a:rPr lang="en-US" dirty="0" smtClean="0"/>
              <a:t>Significant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4" y="892175"/>
            <a:ext cx="7583487" cy="5127625"/>
          </a:xfrm>
        </p:spPr>
        <p:txBody>
          <a:bodyPr/>
          <a:lstStyle/>
          <a:p>
            <a:r>
              <a:rPr lang="en-US" dirty="0" smtClean="0"/>
              <a:t>Use case ID: Bolo-578</a:t>
            </a:r>
          </a:p>
          <a:p>
            <a:r>
              <a:rPr lang="en-US" dirty="0" smtClean="0"/>
              <a:t>Flow of events:</a:t>
            </a:r>
          </a:p>
          <a:p>
            <a:pPr lvl="1"/>
            <a:r>
              <a:rPr lang="en-US" dirty="0" smtClean="0"/>
              <a:t>The user clicks on ‘Create BOLO’ on the navigation bar.</a:t>
            </a:r>
          </a:p>
          <a:p>
            <a:pPr lvl="1"/>
            <a:r>
              <a:rPr lang="en-US" dirty="0" smtClean="0"/>
              <a:t>The user is redirected to the ‘BOLO-Create-Form.’</a:t>
            </a:r>
          </a:p>
          <a:p>
            <a:pPr lvl="1"/>
            <a:r>
              <a:rPr lang="en-US" dirty="0" smtClean="0"/>
              <a:t>The user enters data and attachments.</a:t>
            </a:r>
          </a:p>
          <a:p>
            <a:pPr lvl="1"/>
            <a:r>
              <a:rPr lang="en-US" dirty="0" smtClean="0"/>
              <a:t>The user clicks on ‘submit.’</a:t>
            </a:r>
          </a:p>
          <a:p>
            <a:pPr lvl="1"/>
            <a:r>
              <a:rPr lang="en-US" dirty="0" smtClean="0"/>
              <a:t>The system transforms the attachments and the form, then it stores them in the database.</a:t>
            </a:r>
          </a:p>
          <a:p>
            <a:pPr lvl="1"/>
            <a:r>
              <a:rPr lang="en-US" dirty="0" smtClean="0"/>
              <a:t>The system returns the BOLO ID to the service.</a:t>
            </a:r>
          </a:p>
          <a:p>
            <a:pPr lvl="1"/>
            <a:r>
              <a:rPr lang="en-US" dirty="0" smtClean="0"/>
              <a:t>The user is redirected to the ‘BOLO-List’ page.</a:t>
            </a:r>
            <a:endParaRPr lang="en-US" dirty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The system should complete the storing process in less than 15 seconds.</a:t>
            </a:r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6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4857</TotalTime>
  <Words>1421</Words>
  <Application>Microsoft Office PowerPoint</Application>
  <PresentationFormat>On-screen Show (4:3)</PresentationFormat>
  <Paragraphs>192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Trebuchet MS</vt:lpstr>
      <vt:lpstr>Wingdings 2</vt:lpstr>
      <vt:lpstr>gold</vt:lpstr>
      <vt:lpstr>BOLO 4.0 Team Member(s):    Alejandro Henao              Edwin Alvarez Sosa                         Leonardo Martin       Piero Messarina    Product Owner(s): Samuel Ceballos            Jason Cohen Instructor: Masoud Sadjadi  School of Computing and Information Sciences Florida International University</vt:lpstr>
      <vt:lpstr>Problem definition</vt:lpstr>
      <vt:lpstr>Problem Definition</vt:lpstr>
      <vt:lpstr>Project Management</vt:lpstr>
      <vt:lpstr>Requirements: User Stories </vt:lpstr>
      <vt:lpstr>#763– Email New BOLO Notifications</vt:lpstr>
      <vt:lpstr>#763 – Email BOLO Notifications</vt:lpstr>
      <vt:lpstr>Requirements: Use Cases</vt:lpstr>
      <vt:lpstr>Significant Use case</vt:lpstr>
      <vt:lpstr>Significant Use Case: Create BOLO</vt:lpstr>
      <vt:lpstr>System Design: Architecture</vt:lpstr>
      <vt:lpstr>System Design: Deployment</vt:lpstr>
      <vt:lpstr>System Design :  Persistent Data Design</vt:lpstr>
      <vt:lpstr>System Design :  Security/Privacy</vt:lpstr>
      <vt:lpstr>Minimal Class Diagram</vt:lpstr>
      <vt:lpstr>Main algorithm </vt:lpstr>
      <vt:lpstr>Test Cases</vt:lpstr>
      <vt:lpstr>Test Cases</vt:lpstr>
      <vt:lpstr>PowerPoint Presentation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alejandro henao</cp:lastModifiedBy>
  <cp:revision>120</cp:revision>
  <cp:lastPrinted>2008-09-19T17:51:48Z</cp:lastPrinted>
  <dcterms:created xsi:type="dcterms:W3CDTF">2013-04-25T14:14:17Z</dcterms:created>
  <dcterms:modified xsi:type="dcterms:W3CDTF">2016-05-05T20:36:24Z</dcterms:modified>
</cp:coreProperties>
</file>