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Marti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57E67C-1D24-44EE-92F6-CB9D36B0D167}">
  <a:tblStyle styleId="{7657E67C-1D24-44EE-92F6-CB9D36B0D167}" styleName="Table_0">
    <a:wholeTbl>
      <a:tcStyle>
        <a:tcBdr>
          <a:left>
            <a:ln w="12700" cap="flat" cmpd="sng">
              <a:solidFill>
                <a:srgbClr val="A3A3A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A3A3A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A3A3A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A3A3A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A3A3A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A3A3A3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mentions the ones in yellow are the ones you did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rearrange order of slides so that you mention what technologies you worked with and what you learned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figure out a way to finish strong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9765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229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78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27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883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0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4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960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71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587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85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7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(schedule for entire semester) (one slide; Gantt Chart).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20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42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0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2" y="187325"/>
            <a:ext cx="8828100" cy="6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</a:rPr>
              <a:t>‹#›</a:t>
            </a:fld>
            <a:endParaRPr lang="en-US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20362" y="5943598"/>
            <a:ext cx="8686800" cy="918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FFFFFF"/>
                </a:solidFill>
              </a:rPr>
              <a:t>May 6th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2016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28600" y="228600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Project Final Presentation</a:t>
            </a:r>
            <a:r>
              <a:rPr lang="en-US" sz="4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2016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038600" y="1559900"/>
            <a:ext cx="5105400" cy="444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 </a:t>
            </a: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Leonardo Martin, Edwin Alvarez, Alejandro Henao, Piero Messarina </a:t>
            </a:r>
            <a:b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Owners: </a:t>
            </a: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Chief Samuel Ceballos, Major Jason Cohen</a:t>
            </a:r>
            <a:b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Mentors: </a:t>
            </a: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Juan Caraballo, Robert Loredo</a:t>
            </a:r>
            <a:b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Instructor</a:t>
            </a: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Masoud Sadjadi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04424"/>
            <a:ext cx="3537825" cy="43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779462" y="381001"/>
            <a:ext cx="7583486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12" y="1143000"/>
            <a:ext cx="7096775" cy="48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User Stories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79475" y="1474275"/>
            <a:ext cx="7983600" cy="454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2575" marR="0" lvl="0" indent="-2825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FFFFFF"/>
                </a:solidFill>
                <a:sym typeface="Trebuchet MS"/>
              </a:rPr>
              <a:t>[US 598] </a:t>
            </a:r>
            <a:r>
              <a:rPr lang="en-US" sz="2000" dirty="0">
                <a:solidFill>
                  <a:srgbClr val="FFFFFF"/>
                </a:solidFill>
              </a:rPr>
              <a:t>Change Aesthetic Design of </a:t>
            </a:r>
            <a:r>
              <a:rPr lang="en-US" sz="2000" dirty="0" smtClean="0">
                <a:solidFill>
                  <a:srgbClr val="FFFFFF"/>
                </a:solidFill>
              </a:rPr>
              <a:t>System</a:t>
            </a:r>
          </a:p>
          <a:p>
            <a:pPr marL="282575" marR="0" lvl="0" indent="-2825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2000" dirty="0" smtClean="0">
                <a:solidFill>
                  <a:srgbClr val="FFFFFF"/>
                </a:solidFill>
              </a:rPr>
              <a:t>[US </a:t>
            </a:r>
            <a:r>
              <a:rPr lang="en-US" sz="2000" dirty="0">
                <a:solidFill>
                  <a:srgbClr val="FFFFFF"/>
                </a:solidFill>
              </a:rPr>
              <a:t>603] Edit Own </a:t>
            </a:r>
            <a:r>
              <a:rPr lang="en-US" sz="2000" dirty="0" smtClean="0">
                <a:solidFill>
                  <a:srgbClr val="FFFFFF"/>
                </a:solidFill>
              </a:rPr>
              <a:t>BOLO</a:t>
            </a:r>
          </a:p>
          <a:p>
            <a:pPr marL="282575" marR="0" lvl="0" indent="-2825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 smtClean="0">
                <a:solidFill>
                  <a:srgbClr val="FFFFFF"/>
                </a:solidFill>
                <a:sym typeface="Trebuchet MS"/>
              </a:rPr>
              <a:t>[US </a:t>
            </a:r>
            <a:r>
              <a:rPr lang="en-US" sz="2000" dirty="0">
                <a:solidFill>
                  <a:srgbClr val="FFFFFF"/>
                </a:solidFill>
              </a:rPr>
              <a:t>606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Trebuchet MS"/>
              </a:rPr>
              <a:t>] </a:t>
            </a:r>
            <a:r>
              <a:rPr lang="en-US" sz="2000" dirty="0">
                <a:solidFill>
                  <a:srgbClr val="FFFFFF"/>
                </a:solidFill>
              </a:rPr>
              <a:t>Update BOLO </a:t>
            </a:r>
            <a:r>
              <a:rPr lang="en-US" sz="2000" dirty="0" smtClean="0">
                <a:solidFill>
                  <a:srgbClr val="FFFFFF"/>
                </a:solidFill>
              </a:rPr>
              <a:t>instantly</a:t>
            </a:r>
          </a:p>
          <a:p>
            <a:pPr marL="282575" marR="0" lvl="0" indent="-2825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 smtClean="0">
                <a:solidFill>
                  <a:srgbClr val="FFFFFF"/>
                </a:solidFill>
                <a:sym typeface="Trebuchet MS"/>
              </a:rPr>
              <a:t>[US 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Trebuchet MS"/>
              </a:rPr>
              <a:t>75</a:t>
            </a:r>
            <a:r>
              <a:rPr lang="en-US" sz="2000" dirty="0">
                <a:solidFill>
                  <a:srgbClr val="FFFFFF"/>
                </a:solidFill>
              </a:rPr>
              <a:t>0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Trebuchet MS"/>
              </a:rPr>
              <a:t>] </a:t>
            </a:r>
            <a:r>
              <a:rPr lang="en-US" sz="2000" dirty="0">
                <a:solidFill>
                  <a:srgbClr val="FFFFFF"/>
                </a:solidFill>
              </a:rPr>
              <a:t>Create </a:t>
            </a:r>
            <a:r>
              <a:rPr lang="en-US" sz="2000" dirty="0" smtClean="0">
                <a:solidFill>
                  <a:srgbClr val="FFFFFF"/>
                </a:solidFill>
              </a:rPr>
              <a:t>Agency</a:t>
            </a:r>
          </a:p>
          <a:p>
            <a:pPr marL="282575" marR="0" lvl="0" indent="-2825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2000" dirty="0" smtClean="0">
                <a:solidFill>
                  <a:srgbClr val="FFFFFF"/>
                </a:solidFill>
              </a:rPr>
              <a:t>[US </a:t>
            </a:r>
            <a:r>
              <a:rPr lang="en-US" sz="2000" dirty="0">
                <a:solidFill>
                  <a:srgbClr val="FFFFFF"/>
                </a:solidFill>
              </a:rPr>
              <a:t>812] Reset Forgotten </a:t>
            </a:r>
            <a:r>
              <a:rPr lang="en-US" sz="2000" dirty="0" smtClean="0">
                <a:solidFill>
                  <a:srgbClr val="FFFFFF"/>
                </a:solidFill>
              </a:rPr>
              <a:t>Password</a:t>
            </a:r>
          </a:p>
          <a:p>
            <a:pPr marL="282575" marR="0" lvl="0" indent="-2825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2000" dirty="0" smtClean="0">
                <a:solidFill>
                  <a:srgbClr val="FFFFFF"/>
                </a:solidFill>
              </a:rPr>
              <a:t>[US </a:t>
            </a:r>
            <a:r>
              <a:rPr lang="en-US" sz="2000" dirty="0">
                <a:solidFill>
                  <a:srgbClr val="FFFFFF"/>
                </a:solidFill>
              </a:rPr>
              <a:t>820] Edit BOLO Within </a:t>
            </a:r>
            <a:r>
              <a:rPr lang="en-US" sz="2000" dirty="0" smtClean="0">
                <a:solidFill>
                  <a:srgbClr val="FFFFFF"/>
                </a:solidFill>
              </a:rPr>
              <a:t>Agency</a:t>
            </a:r>
          </a:p>
          <a:p>
            <a:pPr marL="282575" marR="0" lvl="0" indent="-28257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 sz="2000" dirty="0" smtClean="0">
                <a:solidFill>
                  <a:srgbClr val="FFFFFF"/>
                </a:solidFill>
              </a:rPr>
              <a:t>[US </a:t>
            </a:r>
            <a:r>
              <a:rPr lang="en-US" sz="2000" dirty="0">
                <a:solidFill>
                  <a:srgbClr val="FFFFFF"/>
                </a:solidFill>
              </a:rPr>
              <a:t>821] Create User Within Agency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71855" y="122101"/>
            <a:ext cx="7583400" cy="8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Most Significant Use</a:t>
            </a:r>
            <a:r>
              <a:rPr lang="en-US" sz="3600">
                <a:solidFill>
                  <a:srgbClr val="FFFFFF"/>
                </a:solidFill>
              </a:rPr>
              <a:t> Case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1500" y="960297"/>
            <a:ext cx="7604100" cy="581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5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Use case Bolo-750: Create Agency</a:t>
            </a:r>
          </a:p>
          <a:p>
            <a:pPr lvl="0" indent="-25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Description: As a Root Administrator, I would like to be able to create agencies, so that agencies can be added to the system in the case where the customer base of the system is expanded.</a:t>
            </a:r>
          </a:p>
          <a:p>
            <a:pPr lvl="0" indent="-25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Relevant Precondition:</a:t>
            </a:r>
          </a:p>
          <a:p>
            <a:pPr lvl="1" indent="254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There must exist a Root Administrator seeded in the system</a:t>
            </a:r>
          </a:p>
          <a:p>
            <a:pPr lvl="0" indent="-25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Flow of events:</a:t>
            </a:r>
          </a:p>
          <a:p>
            <a:pPr lvl="1" indent="254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The user clicks the ‘Admin’ tab</a:t>
            </a:r>
          </a:p>
          <a:p>
            <a:pPr lvl="1" indent="254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The user clicks the ‘Agency Management’ link</a:t>
            </a:r>
          </a:p>
          <a:p>
            <a:pPr lvl="1" indent="254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The user clicks the ‘Add New Agency’ button</a:t>
            </a:r>
          </a:p>
          <a:p>
            <a:pPr lvl="1" indent="254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The user fills out all of the fields on the page</a:t>
            </a:r>
          </a:p>
          <a:p>
            <a:pPr lvl="1" indent="254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The user clicks the ‘Submit’ button</a:t>
            </a:r>
          </a:p>
          <a:p>
            <a:pPr lvl="0" indent="-25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Post-Conditions</a:t>
            </a:r>
          </a:p>
          <a:p>
            <a:pPr lvl="1" indent="254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</a:rPr>
              <a:t>The system displays the new agency amongst the current list of existing agencies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83486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Most Significant Use</a:t>
            </a:r>
            <a:r>
              <a:rPr lang="en-US" sz="3600">
                <a:solidFill>
                  <a:srgbClr val="FFFFFF"/>
                </a:solidFill>
              </a:rPr>
              <a:t> Case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49" y="1475374"/>
            <a:ext cx="9143999" cy="390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79475" y="381000"/>
            <a:ext cx="7583400" cy="6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Interesting Algorithm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801" y="3613426"/>
            <a:ext cx="5928750" cy="252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238925" y="1074141"/>
            <a:ext cx="2993400" cy="17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Generate unique token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Generate timestamp (current time + 1 hour)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Update user with 1 &amp; 2</a:t>
            </a:r>
          </a:p>
          <a:p>
            <a:pPr marL="457200" lvl="0" indent="-34290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Send email to user with link containing token from 1</a:t>
            </a:r>
          </a:p>
        </p:txBody>
      </p:sp>
      <p:sp>
        <p:nvSpPr>
          <p:cNvPr id="173" name="Shape 173"/>
          <p:cNvSpPr/>
          <p:nvPr/>
        </p:nvSpPr>
        <p:spPr>
          <a:xfrm>
            <a:off x="3288550" y="1170062"/>
            <a:ext cx="604200" cy="26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288550" y="1790325"/>
            <a:ext cx="604200" cy="26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288550" y="2185762"/>
            <a:ext cx="604200" cy="26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23500" y="4413287"/>
            <a:ext cx="2895000" cy="179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If the token does not exist OR the timestamp has expired, display error.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else, allow user to change password.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975" y="1170075"/>
            <a:ext cx="5004354" cy="1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3288550" y="2701862"/>
            <a:ext cx="604200" cy="26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5400000">
            <a:off x="1727225" y="3782029"/>
            <a:ext cx="831600" cy="26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37300" y="3669650"/>
            <a:ext cx="1770600" cy="35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User clicks link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Test Suites and Test Cases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79475" y="1425575"/>
            <a:ext cx="3474900" cy="44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Mocha </a:t>
            </a:r>
            <a:r>
              <a:rPr lang="en-US" dirty="0" err="1" smtClean="0">
                <a:solidFill>
                  <a:srgbClr val="FFFFFF"/>
                </a:solidFill>
              </a:rPr>
              <a:t>Javascript</a:t>
            </a:r>
            <a:r>
              <a:rPr lang="en-US" dirty="0" smtClean="0">
                <a:solidFill>
                  <a:srgbClr val="FFFFFF"/>
                </a:solidFill>
              </a:rPr>
              <a:t> Test Framework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</a:rPr>
              <a:t>Chai assertion library</a:t>
            </a:r>
          </a:p>
          <a:p>
            <a:pPr marL="457200" lvl="0" indent="-228600" rt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 and integration tests </a:t>
            </a:r>
          </a:p>
          <a:p>
            <a:pPr marL="457200" lvl="0" indent="-228600" rt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Font typeface="Arial"/>
            </a:pPr>
            <a:r>
              <a:rPr lang="en-US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Cloudant</a:t>
            </a:r>
            <a:r>
              <a:rPr lang="en-US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behavior tested alongside code</a:t>
            </a:r>
            <a:endParaRPr lang="en-US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328" y="1425591"/>
            <a:ext cx="3919199" cy="44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550" y="4681962"/>
            <a:ext cx="29527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779475" y="381000"/>
            <a:ext cx="75834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Sunny Day</a:t>
            </a:r>
          </a:p>
        </p:txBody>
      </p:sp>
      <p:graphicFrame>
        <p:nvGraphicFramePr>
          <p:cNvPr id="195" name="Shape 195"/>
          <p:cNvGraphicFramePr/>
          <p:nvPr>
            <p:extLst>
              <p:ext uri="{D42A27DB-BD31-4B8C-83A1-F6EECF244321}">
                <p14:modId xmlns:p14="http://schemas.microsoft.com/office/powerpoint/2010/main" val="1327263339"/>
              </p:ext>
            </p:extLst>
          </p:nvPr>
        </p:nvGraphicFramePr>
        <p:xfrm>
          <a:off x="85175" y="1185400"/>
          <a:ext cx="9023500" cy="5647500"/>
        </p:xfrm>
        <a:graphic>
          <a:graphicData uri="http://schemas.openxmlformats.org/drawingml/2006/table">
            <a:tbl>
              <a:tblPr>
                <a:noFill/>
                <a:tableStyleId>{7657E67C-1D24-44EE-92F6-CB9D36B0D167}</a:tableStyleId>
              </a:tblPr>
              <a:tblGrid>
                <a:gridCol w="9023500"/>
              </a:tblGrid>
              <a:tr h="393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highlight>
                            <a:srgbClr val="CFE2F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highlight>
                            <a:srgbClr val="CFE2F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U-812-1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68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Purpose: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Tests that if the user provides an email that is registered in the system, the function getByEmail(email) will return the user that the email corresponds to.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5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Preconditions: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must be functional; User "testUser" must exist in database.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testUser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"username": "testUser",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"password": "Password1!",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"fname" : "test",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"lname" : "user",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"email": "test@example.com",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"tier": 1,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"agency": "testAgency123",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"agencyName" : "testAgency123"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Input: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userRepository.getByEmail("test@example.com");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testUser</a:t>
                      </a:r>
                      <a:endParaRPr lang="en-US" sz="18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80300" y="392075"/>
            <a:ext cx="7583400" cy="6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Rainy Day</a:t>
            </a:r>
          </a:p>
        </p:txBody>
      </p:sp>
      <p:graphicFrame>
        <p:nvGraphicFramePr>
          <p:cNvPr id="202" name="Shape 202"/>
          <p:cNvGraphicFramePr/>
          <p:nvPr>
            <p:extLst>
              <p:ext uri="{D42A27DB-BD31-4B8C-83A1-F6EECF244321}">
                <p14:modId xmlns:p14="http://schemas.microsoft.com/office/powerpoint/2010/main" val="1850004974"/>
              </p:ext>
            </p:extLst>
          </p:nvPr>
        </p:nvGraphicFramePr>
        <p:xfrm>
          <a:off x="21475" y="1154125"/>
          <a:ext cx="9101050" cy="5642775"/>
        </p:xfrm>
        <a:graphic>
          <a:graphicData uri="http://schemas.openxmlformats.org/drawingml/2006/table">
            <a:tbl>
              <a:tblPr>
                <a:noFill/>
                <a:tableStyleId>{7657E67C-1D24-44EE-92F6-CB9D36B0D167}</a:tableStyleId>
              </a:tblPr>
              <a:tblGrid>
                <a:gridCol w="9101050"/>
              </a:tblGrid>
              <a:tr h="429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highlight>
                            <a:srgbClr val="CFE2F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highlight>
                            <a:srgbClr val="CFE2F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U-812-2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704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Purpose: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Tests that if the user provides an email that is not registered in the system, the function will return null.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Preconditions: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must be functional; User "testUser" must exist in database.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testUser =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"username": "testUser",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"password": "Password1!",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"fname" : "test",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"lname" : "user",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"email": "test@example.com",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"tier": 1,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"agency": "testAgency123",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	"agencyName" : "testAgency123"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Input: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userRepository.getByEmail("test1@example.com");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null</a:t>
                      </a:r>
                    </a:p>
                  </a:txBody>
                  <a:tcPr marL="50800" marR="50800" marT="50800" marB="508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BOLO 4.0 will help law enforcement agents in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speeding up their crime information sharing.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My contribution:</a:t>
            </a:r>
          </a:p>
          <a:p>
            <a:pPr lvl="0" rtl="0">
              <a:spcBef>
                <a:spcPts val="60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User interface customization</a:t>
            </a:r>
          </a:p>
          <a:p>
            <a:pPr lvl="0" rtl="0">
              <a:spcBef>
                <a:spcPts val="60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Rework of system design for user permissions</a:t>
            </a:r>
          </a:p>
          <a:p>
            <a:pPr lvl="0" rtl="0">
              <a:spcBef>
                <a:spcPts val="60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End-To-End development of update-button</a:t>
            </a:r>
          </a:p>
          <a:p>
            <a:pPr lvl="0" rtl="0">
              <a:spcBef>
                <a:spcPts val="600"/>
              </a:spcBef>
              <a:buClr>
                <a:srgbClr val="FFFFFF"/>
              </a:buClr>
              <a:buSzPct val="110000"/>
              <a:buFont typeface="Noto Sans Symbols"/>
              <a:buChar char="●"/>
            </a:pPr>
            <a:r>
              <a:rPr lang="en-US" sz="2000">
                <a:solidFill>
                  <a:srgbClr val="FFFFFF"/>
                </a:solidFill>
              </a:rPr>
              <a:t>End-To-End development for edit BOLO</a:t>
            </a:r>
          </a:p>
          <a:p>
            <a:pPr lvl="0" rtl="0">
              <a:spcBef>
                <a:spcPts val="60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End-To-End development for agency management</a:t>
            </a:r>
          </a:p>
          <a:p>
            <a:pPr lvl="0" rtl="0">
              <a:spcBef>
                <a:spcPts val="600"/>
              </a:spcBef>
              <a:buClr>
                <a:srgbClr val="FFFFFF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FFFFFF"/>
                </a:solidFill>
              </a:rPr>
              <a:t>End-To-End development for forgot-password flow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Contact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Email: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lmart296@fiu.edu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linkedin.com/in/lmart296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github.com/lmart296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  <a:buFont typeface="Noto Sans Symbols"/>
              <a:buNone/>
            </a:pPr>
            <a:endParaRPr sz="2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79475" y="381000"/>
            <a:ext cx="7583400" cy="77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26600" y="1477975"/>
            <a:ext cx="4560600" cy="46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</a:pPr>
            <a:r>
              <a:rPr lang="en-US" sz="2400" b="1">
                <a:solidFill>
                  <a:srgbClr val="F3F3F3"/>
                </a:solidFill>
              </a:rPr>
              <a:t>Village of Pinecrest Police Department needs a way to create and distribute information on crime throughout their agency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</a:pPr>
            <a:r>
              <a:rPr lang="en-US" sz="2400" b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They distribute BOLO (Be On the LookOut) fliers contain sensitive crime information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</a:pPr>
            <a:r>
              <a:rPr lang="en-US" sz="2400" b="1">
                <a:solidFill>
                  <a:srgbClr val="F3F3F3"/>
                </a:solidFill>
              </a:rPr>
              <a:t>Process is slow and inefficient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175" y="822987"/>
            <a:ext cx="283845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762000" y="3200400"/>
            <a:ext cx="7583486" cy="676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61150" y="1324800"/>
            <a:ext cx="7343400" cy="102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</a:pPr>
            <a:r>
              <a:rPr lang="en-US" sz="2400" b="1">
                <a:solidFill>
                  <a:srgbClr val="F3F3F3"/>
                </a:solidFill>
              </a:rPr>
              <a:t>Current system: BOLO 2.0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</a:pPr>
            <a:r>
              <a:rPr lang="en-US" sz="2400" b="1">
                <a:solidFill>
                  <a:srgbClr val="F3F3F3"/>
                </a:solidFill>
              </a:rPr>
              <a:t>Allows for real time BOLO sharing. However,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79475" y="381000"/>
            <a:ext cx="7583400" cy="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definition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075" y="2435350"/>
            <a:ext cx="5091324" cy="37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-126475" y="2346900"/>
            <a:ext cx="3865500" cy="275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400" b="1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Not scalable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400" b="1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Not secure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400" b="1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Lacks necessary features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400" b="1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Needs stable platform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9462" y="15240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The BOLO Flier Creator is an application that aims to facilitate the process of creating and distributing Be On the Look Out information.</a:t>
            </a:r>
          </a:p>
          <a:p>
            <a:pPr marL="282575" marR="0" lvl="0" indent="-282575" algn="l" rtl="0">
              <a:spcBef>
                <a:spcPts val="20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My Part:</a:t>
            </a:r>
          </a:p>
          <a:p>
            <a:pPr marL="577850" marR="0" lvl="1" indent="-298450" algn="l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 customization</a:t>
            </a:r>
          </a:p>
          <a:p>
            <a:pPr marL="577850" marR="0" lvl="1" indent="-298450" algn="l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Rework of system design for user </a:t>
            </a:r>
            <a:r>
              <a:rPr lang="en-US" sz="2000" b="0" i="0" u="none" strike="noStrike" cap="none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permissions</a:t>
            </a:r>
          </a:p>
          <a:p>
            <a:pPr marL="577850" marR="0" lvl="1" indent="-298450" algn="l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dirty="0" smtClean="0">
                <a:solidFill>
                  <a:srgbClr val="F3F3F3"/>
                </a:solidFill>
              </a:rPr>
              <a:t>End-To-End </a:t>
            </a:r>
            <a:r>
              <a:rPr lang="en-US" dirty="0">
                <a:solidFill>
                  <a:srgbClr val="F3F3F3"/>
                </a:solidFill>
              </a:rPr>
              <a:t>development of </a:t>
            </a:r>
            <a:r>
              <a:rPr lang="en-US" dirty="0" smtClean="0">
                <a:solidFill>
                  <a:srgbClr val="F3F3F3"/>
                </a:solidFill>
              </a:rPr>
              <a:t>update-button</a:t>
            </a:r>
          </a:p>
          <a:p>
            <a:pPr marL="577850" marR="0" lvl="1" indent="-298450" algn="l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dirty="0" smtClean="0">
                <a:solidFill>
                  <a:srgbClr val="F3F3F3"/>
                </a:solidFill>
              </a:rPr>
              <a:t>End-To-End </a:t>
            </a:r>
            <a:r>
              <a:rPr lang="en-US" dirty="0">
                <a:solidFill>
                  <a:srgbClr val="F3F3F3"/>
                </a:solidFill>
              </a:rPr>
              <a:t>development for edit </a:t>
            </a:r>
            <a:r>
              <a:rPr lang="en-US" dirty="0" smtClean="0">
                <a:solidFill>
                  <a:srgbClr val="F3F3F3"/>
                </a:solidFill>
              </a:rPr>
              <a:t>BOLO</a:t>
            </a:r>
          </a:p>
          <a:p>
            <a:pPr marL="577850" marR="0" lvl="1" indent="-298450" algn="l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End-To-End </a:t>
            </a:r>
            <a:r>
              <a:rPr lang="en-US" sz="2000" b="0" i="0" u="none" strike="noStrike" cap="none" dirty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for agency </a:t>
            </a:r>
            <a:r>
              <a:rPr lang="en-US" sz="2000" b="0" i="0" u="none" strike="noStrike" cap="none" dirty="0" smtClean="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management</a:t>
            </a:r>
          </a:p>
          <a:p>
            <a:pPr marL="577850" marR="0" lvl="1" indent="-298450" algn="l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Noto Sans Symbols"/>
              <a:buChar char="●"/>
            </a:pPr>
            <a:r>
              <a:rPr lang="en-US" dirty="0" smtClean="0">
                <a:solidFill>
                  <a:srgbClr val="F3F3F3"/>
                </a:solidFill>
              </a:rPr>
              <a:t>End-To-End </a:t>
            </a:r>
            <a:r>
              <a:rPr lang="en-US" dirty="0">
                <a:solidFill>
                  <a:srgbClr val="F3F3F3"/>
                </a:solidFill>
              </a:rPr>
              <a:t>development for forgot-password flow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79475" y="381000"/>
            <a:ext cx="7583400" cy="65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Management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5" y="1161590"/>
            <a:ext cx="9144001" cy="277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56602"/>
            <a:ext cx="9143997" cy="187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9762" y="5169082"/>
            <a:ext cx="2781300" cy="10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025" y="403400"/>
            <a:ext cx="3696999" cy="8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99" y="245125"/>
            <a:ext cx="3190491" cy="11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575" y="1425588"/>
            <a:ext cx="2537425" cy="25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4987" y="2796600"/>
            <a:ext cx="29432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1875" y="1775637"/>
            <a:ext cx="2943224" cy="117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5550" y="3461237"/>
            <a:ext cx="34290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74975" y="1500037"/>
            <a:ext cx="31432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12" y="4131647"/>
            <a:ext cx="2346900" cy="19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69725" y="4904700"/>
            <a:ext cx="29527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149" y="0"/>
            <a:ext cx="6125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1050" y="62400"/>
            <a:ext cx="2957100" cy="19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Architecture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-102425" y="4473650"/>
            <a:ext cx="31206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Driven Design (DDD)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Hexagonal Architecture (version of 3 tiered)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14945" y="304800"/>
            <a:ext cx="7583486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Deployment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37" y="1066800"/>
            <a:ext cx="6875323" cy="49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49" y="1384925"/>
            <a:ext cx="8655750" cy="40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1004</Words>
  <Application>Microsoft Macintosh PowerPoint</Application>
  <PresentationFormat>On-screen Show (4:3)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Noto Sans Symbols</vt:lpstr>
      <vt:lpstr>Times New Roman</vt:lpstr>
      <vt:lpstr>Trebuchet MS</vt:lpstr>
      <vt:lpstr>Arial</vt:lpstr>
      <vt:lpstr>simple-dark-2</vt:lpstr>
      <vt:lpstr>PowerPoint Presentation</vt:lpstr>
      <vt:lpstr>Problem definition</vt:lpstr>
      <vt:lpstr>Problem definition</vt:lpstr>
      <vt:lpstr>Solution</vt:lpstr>
      <vt:lpstr>Project Management</vt:lpstr>
      <vt:lpstr>PowerPoint Presentation</vt:lpstr>
      <vt:lpstr>System Design: Architecture</vt:lpstr>
      <vt:lpstr>System Design: Deployment</vt:lpstr>
      <vt:lpstr>Minimal Class Diagram</vt:lpstr>
      <vt:lpstr>Requirements: Use Cases</vt:lpstr>
      <vt:lpstr>Requirements: User Stories </vt:lpstr>
      <vt:lpstr>Most Significant Use Case</vt:lpstr>
      <vt:lpstr>Most Significant Use Case</vt:lpstr>
      <vt:lpstr>Interesting Algorithm</vt:lpstr>
      <vt:lpstr>Test Suites and Test Cases</vt:lpstr>
      <vt:lpstr>Sunny Day</vt:lpstr>
      <vt:lpstr>Rainy Day</vt:lpstr>
      <vt:lpstr>Summary</vt:lpstr>
      <vt:lpstr>How to Contact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Martin</cp:lastModifiedBy>
  <cp:revision>2</cp:revision>
  <dcterms:modified xsi:type="dcterms:W3CDTF">2016-05-05T02:40:40Z</dcterms:modified>
</cp:coreProperties>
</file>