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3" r:id="rId3"/>
    <p:sldId id="363" r:id="rId4"/>
    <p:sldId id="361" r:id="rId5"/>
    <p:sldId id="360" r:id="rId6"/>
    <p:sldId id="352" r:id="rId7"/>
    <p:sldId id="346" r:id="rId8"/>
    <p:sldId id="356" r:id="rId9"/>
    <p:sldId id="357" r:id="rId10"/>
    <p:sldId id="353" r:id="rId11"/>
    <p:sldId id="362" r:id="rId12"/>
    <p:sldId id="355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3475" autoAdjust="0"/>
  </p:normalViewPr>
  <p:slideViewPr>
    <p:cSldViewPr snapToObjects="1">
      <p:cViewPr varScale="1">
        <p:scale>
          <a:sx n="74" d="100"/>
          <a:sy n="74" d="100"/>
        </p:scale>
        <p:origin x="15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9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1485053A-06DE-4098-9318-500CD16FC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9117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7E0628F4-B50B-49E8-83AB-39D50AFED8CD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446FAC-226B-4115-960C-7B2E97248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065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</a:t>
            </a:r>
            <a:r>
              <a:rPr lang="en-US" baseline="0" dirty="0" smtClean="0"/>
              <a:t> your audience, thank them for attending your presentation, introduce yourself, introduce your project, </a:t>
            </a:r>
            <a:r>
              <a:rPr lang="en-US" dirty="0" smtClean="0"/>
              <a:t>introduce your team</a:t>
            </a:r>
            <a:r>
              <a:rPr lang="en-US" baseline="0" dirty="0" smtClean="0"/>
              <a:t> members, </a:t>
            </a:r>
            <a:r>
              <a:rPr lang="en-US" dirty="0" smtClean="0"/>
              <a:t>and quickly indicate what each of you</a:t>
            </a:r>
            <a:r>
              <a:rPr lang="en-US" baseline="0" dirty="0" smtClean="0"/>
              <a:t> did in a high-level manner, and put more emphasis on your part/contribution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the problem that the whole project tackles and stay focused on the parts that you have been working. Indicate </a:t>
            </a:r>
            <a:r>
              <a:rPr lang="en-US" dirty="0" smtClean="0"/>
              <a:t>if there is an existing previous system, enumerate its problems/limitations,</a:t>
            </a:r>
            <a:r>
              <a:rPr lang="en-US" baseline="0" dirty="0" smtClean="0"/>
              <a:t> etc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99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Requirements:</a:t>
            </a:r>
          </a:p>
          <a:p>
            <a:r>
              <a:rPr lang="en-US" dirty="0" smtClean="0"/>
              <a:t>4.1. User stories implemented (one or more slides).</a:t>
            </a:r>
          </a:p>
          <a:p>
            <a:r>
              <a:rPr lang="en-US" dirty="0" smtClean="0"/>
              <a:t>4.2. UML use cases and the use case diagram for the implemented use cases (one or more slides).</a:t>
            </a:r>
          </a:p>
          <a:p>
            <a:r>
              <a:rPr lang="en-US" dirty="0" smtClean="0"/>
              <a:t>4.3. UML sequence diagrams for the implemented use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Detailed design:</a:t>
            </a:r>
          </a:p>
          <a:p>
            <a:r>
              <a:rPr lang="en-US" dirty="0" smtClean="0"/>
              <a:t>6.1. Minimal class diagram. Identify the design patterns used (one or more slides).</a:t>
            </a:r>
          </a:p>
          <a:p>
            <a:r>
              <a:rPr lang="en-US" dirty="0" smtClean="0"/>
              <a:t>6.2. State machine for the main control object or the most important object of the implemented uses cases (one or more slides).</a:t>
            </a:r>
          </a:p>
          <a:p>
            <a:r>
              <a:rPr lang="en-US" dirty="0" smtClean="0"/>
              <a:t>6.3. Main algorithm used related to an implemented use case described above (one or more slides).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your contribution</a:t>
            </a:r>
          </a:p>
          <a:p>
            <a:r>
              <a:rPr lang="en-US" dirty="0" smtClean="0"/>
              <a:t>Include your contact information</a:t>
            </a:r>
          </a:p>
          <a:p>
            <a:r>
              <a:rPr lang="en-US" dirty="0" smtClean="0"/>
              <a:t>Ask if anyone has any questions for you.</a:t>
            </a:r>
          </a:p>
          <a:p>
            <a:r>
              <a:rPr lang="en-US" smtClean="0"/>
              <a:t>Thank your audience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46FAC-226B-4115-960C-7B2E97248D6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C94BC1-1497-4BDC-A1E5-B32793525C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F0B8D-0D8D-2245-B051-9AA5A2486620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43CD8-2782-0146-84BF-23C4EF21BB4C}" type="datetime1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CA3598-FCF8-48A4-9FF5-EF2B5DDBA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4B04F-0F57-4D4C-8075-DE8688C4C47E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ECB25-1E4F-4A8B-8783-EC7587DDB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4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9981B-D9FF-0D4B-82B4-AF5943C208F6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C369-66D3-4EFC-BB3B-678C81E21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6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44631-AA55-B640-9ADD-2D71FC5E648A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93BB5-5A86-4E4F-8673-ADE41ED1BC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5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E6880-86B2-904B-99A6-923BB050FB88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BC46-E68C-4DA3-94B3-06FB2468F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E77AD-58F1-FA4E-B472-E7048CF0B323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55F54-7FB7-4864-A52B-2722A7103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0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0EC93-CC22-6F4E-BA74-808F2118DA83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4C96F-308B-488D-8EB8-53D986110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5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6DD1-5733-9D46-BC75-57907B2E4C18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668F5-6BE9-42B2-89D8-E57480DDC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F766-1E68-2C42-ACA5-C4A644A4932B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455A5-A4A9-468F-A1D3-4785F870E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99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38065-5FD3-5243-9353-8444DF3FBD0A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C070B-E897-4FE2-87D3-937C19FE7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4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7136B-CCF9-DF47-A422-36223D67AA95}" type="datetime1">
              <a:rPr lang="en-US" smtClean="0"/>
              <a:t>5/3/2016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F1A1-38E2-4BE0-8480-E43DB3120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6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E8E27-10BA-B64C-86AF-62900CCF9284}" type="datetime1">
              <a:rPr lang="en-US" smtClean="0"/>
              <a:t>5/3/2016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A9BF686-F77E-47DC-BAD5-34ADE684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8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78AE-DB73-5B4C-A915-DFB2E4D82B29}" type="datetime1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C3E92E7-5F71-48EF-B9A7-7D646EA2E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03186-D937-F342-86DF-36E97D3D9FE7}" type="datetime1">
              <a:rPr lang="en-US" smtClean="0"/>
              <a:t>5/3/2016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742D7D0C-8D30-4A66-A10F-512DACA83C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8A1FF-5BEF-144B-9C92-BAB961837A91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1F6D4-B72F-4031-BB13-DF465A8C7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02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90500" y="190500"/>
            <a:ext cx="8764588" cy="6478588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3000">
                <a:srgbClr val="B27A00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381000"/>
            <a:ext cx="75834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828800"/>
            <a:ext cx="75834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15BF48-F4E6-D244-8640-46C2682F4A34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5175" y="6288088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Piero Messarina (pmess002@fiu.edu)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225" y="219075"/>
            <a:ext cx="4937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fld id="{12B113F0-A774-4A14-AA2C-3A403885806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5959475"/>
            <a:ext cx="2430462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  <p:sldLayoutId id="2147484695" r:id="rId14"/>
    <p:sldLayoutId id="2147484696" r:id="rId15"/>
    <p:sldLayoutId id="214748469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rgbClr val="001D4D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rgbClr val="001D4D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rgbClr val="001D4D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xfrm>
            <a:off x="3886200" y="1742632"/>
            <a:ext cx="5105400" cy="4962967"/>
          </a:xfrm>
        </p:spPr>
        <p:txBody>
          <a:bodyPr/>
          <a:lstStyle/>
          <a:p>
            <a:pPr algn="l" eaLnBrk="1" hangingPunct="1"/>
            <a:r>
              <a:rPr lang="en-US" altLang="en-US" sz="2000" b="1" dirty="0" smtClean="0">
                <a:ea typeface="ＭＳ Ｐゴシック" pitchFamily="34" charset="-128"/>
              </a:rPr>
              <a:t>Team Members: </a:t>
            </a:r>
            <a:r>
              <a:rPr lang="en-US" altLang="en-US" sz="2000" dirty="0" smtClean="0">
                <a:ea typeface="ＭＳ Ｐゴシック" pitchFamily="34" charset="-128"/>
              </a:rPr>
              <a:t>Edwin Alvarez, Alejandro Henao, Leonardo Martin, Piero Messarina </a:t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ea typeface="ＭＳ Ｐゴシック" pitchFamily="34" charset="-128"/>
              </a:rPr>
              <a:t>Product Owners: </a:t>
            </a:r>
            <a:r>
              <a:rPr lang="en-US" altLang="en-US" sz="2000" dirty="0" smtClean="0">
                <a:ea typeface="ＭＳ Ｐゴシック" pitchFamily="34" charset="-128"/>
              </a:rPr>
              <a:t>Chief Samuel Ceballos, Major Jason Cohen</a:t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>
                <a:ea typeface="ＭＳ Ｐゴシック" pitchFamily="34" charset="-128"/>
              </a:rPr>
              <a:t/>
            </a:r>
            <a:br>
              <a:rPr lang="en-US" altLang="en-US" sz="2000" dirty="0">
                <a:ea typeface="ＭＳ Ｐゴシック" pitchFamily="34" charset="-128"/>
              </a:rPr>
            </a:br>
            <a:r>
              <a:rPr lang="en-US" altLang="en-US" sz="2000" b="1" dirty="0" smtClean="0">
                <a:ea typeface="ＭＳ Ｐゴシック" pitchFamily="34" charset="-128"/>
              </a:rPr>
              <a:t>Mentors: </a:t>
            </a:r>
            <a:r>
              <a:rPr lang="en-US" altLang="en-US" sz="2000" dirty="0" smtClean="0">
                <a:ea typeface="ＭＳ Ｐゴシック" pitchFamily="34" charset="-128"/>
              </a:rPr>
              <a:t>Juan </a:t>
            </a:r>
            <a:r>
              <a:rPr lang="en-US" altLang="en-US" sz="2000" dirty="0">
                <a:ea typeface="ＭＳ Ｐゴシック" pitchFamily="34" charset="-128"/>
              </a:rPr>
              <a:t>C</a:t>
            </a:r>
            <a:r>
              <a:rPr lang="en-US" altLang="en-US" sz="2000" dirty="0" smtClean="0">
                <a:ea typeface="ＭＳ Ｐゴシック" pitchFamily="34" charset="-128"/>
              </a:rPr>
              <a:t>araballo, Robert Loredo</a:t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ea typeface="ＭＳ Ｐゴシック" pitchFamily="34" charset="-128"/>
              </a:rPr>
              <a:t>Instructor</a:t>
            </a:r>
            <a:r>
              <a:rPr lang="en-US" altLang="en-US" sz="2000" dirty="0" smtClean="0">
                <a:ea typeface="ＭＳ Ｐゴシック" pitchFamily="34" charset="-128"/>
              </a:rPr>
              <a:t>: Masoud Sadjadi</a:t>
            </a:r>
            <a:r>
              <a:rPr lang="en-US" altLang="en-US" sz="2800" dirty="0" smtClean="0">
                <a:ea typeface="ＭＳ Ｐゴシック" pitchFamily="34" charset="-128"/>
              </a:rPr>
              <a:t/>
            </a:r>
            <a:br>
              <a:rPr lang="en-US" altLang="en-US" sz="2800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1800" dirty="0" smtClean="0">
                <a:ea typeface="ＭＳ Ｐゴシック" pitchFamily="34" charset="-128"/>
              </a:rPr>
              <a:t>School of Computing and Information Sciences</a:t>
            </a:r>
            <a:br>
              <a:rPr lang="en-US" altLang="en-US" sz="1800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1295400" y="6195147"/>
            <a:ext cx="8686800" cy="690562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May 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1D4D"/>
                </a:solidFill>
                <a:latin typeface="+mj-lt"/>
                <a:ea typeface="ＭＳ Ｐゴシック" pitchFamily="-111" charset="-128"/>
                <a:cs typeface="ＭＳ Ｐゴシック" pitchFamily="-111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rgbClr val="001D4D"/>
                </a:solidFill>
                <a:latin typeface="Trebuchet MS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 algn="ctr" eaLnBrk="1" hangingPunct="1"/>
            <a:r>
              <a:rPr lang="en-US" altLang="en-US" sz="3600" dirty="0" smtClean="0">
                <a:ea typeface="ＭＳ Ｐゴシック" pitchFamily="34" charset="-128"/>
              </a:rPr>
              <a:t>Senior Project Final Presentation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800" dirty="0" smtClean="0">
                <a:ea typeface="ＭＳ Ｐゴシック" pitchFamily="34" charset="-128"/>
              </a:rPr>
              <a:t>Spring 2016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229601" y="228600"/>
            <a:ext cx="668338" cy="355600"/>
          </a:xfrm>
        </p:spPr>
        <p:txBody>
          <a:bodyPr/>
          <a:lstStyle/>
          <a:p>
            <a:fld id="{54C94BC1-1497-4BDC-A1E5-B32793525C11}" type="slidenum">
              <a:rPr lang="en-US" altLang="en-US" smtClean="0"/>
              <a:pPr/>
              <a:t>1</a:t>
            </a:fld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4900" y="1433069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BOLO 4.0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95212" y="587113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ANTI-CRIME</a:t>
            </a:r>
          </a:p>
          <a:p>
            <a:pPr algn="ctr"/>
            <a:r>
              <a:rPr lang="en-US" dirty="0" smtClean="0"/>
              <a:t>INITIATIVE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9" y="815180"/>
            <a:ext cx="2496728" cy="3333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013" y="5238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413" y="6762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813" y="8286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4213" y="9810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613" y="11334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013" y="1285875"/>
            <a:ext cx="5078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913" y="2740025"/>
            <a:ext cx="307181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313" y="2892425"/>
            <a:ext cx="307181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713" y="3044825"/>
            <a:ext cx="307181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113" y="3197225"/>
            <a:ext cx="307181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513" y="3349625"/>
            <a:ext cx="3071812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1" y="4271529"/>
            <a:ext cx="3107932" cy="1476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2" y="462617"/>
            <a:ext cx="8135937" cy="685800"/>
          </a:xfrm>
        </p:spPr>
        <p:txBody>
          <a:bodyPr/>
          <a:lstStyle/>
          <a:p>
            <a:r>
              <a:rPr lang="en-US" sz="4000" b="1" dirty="0"/>
              <a:t>A</a:t>
            </a:r>
            <a:r>
              <a:rPr lang="en-US" sz="4000" b="1" dirty="0" smtClean="0"/>
              <a:t>lgorithm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65673"/>
            <a:ext cx="4840044" cy="4398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1" y="219075"/>
            <a:ext cx="744538" cy="365125"/>
          </a:xfrm>
        </p:spPr>
        <p:txBody>
          <a:bodyPr/>
          <a:lstStyle/>
          <a:p>
            <a:r>
              <a:rPr lang="en-US" altLang="en-US" dirty="0" smtClean="0"/>
              <a:t>10 of 12</a:t>
            </a: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2" y="136888"/>
            <a:ext cx="1524000" cy="330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" y="6400800"/>
            <a:ext cx="3001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Piero Messarina </a:t>
            </a:r>
            <a:r>
              <a:rPr lang="en-US" sz="1050" dirty="0" smtClean="0"/>
              <a:t>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1368586"/>
            <a:ext cx="350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</a:t>
            </a:r>
            <a:r>
              <a:rPr lang="en-US" sz="2000" b="1" dirty="0" smtClean="0"/>
              <a:t>iew BOLO Details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98448" y="2350113"/>
            <a:ext cx="399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1.Gets </a:t>
            </a:r>
            <a:r>
              <a:rPr lang="en-US" sz="2000" dirty="0" smtClean="0"/>
              <a:t>BOLO through req.ID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7042" y="2885000"/>
            <a:ext cx="429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Gets Agency through req.ID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913" y="3676633"/>
            <a:ext cx="424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3. </a:t>
            </a:r>
            <a:r>
              <a:rPr lang="en-US" sz="2000" dirty="0" smtClean="0"/>
              <a:t>Gets user through bolo.author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4547979"/>
            <a:ext cx="350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Displays gathered data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7271" y="5664636"/>
            <a:ext cx="5119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Figure 6. Code Sample (Router)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6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654" y="0"/>
            <a:ext cx="7583487" cy="1044575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219075"/>
            <a:ext cx="820739" cy="365125"/>
          </a:xfrm>
        </p:spPr>
        <p:txBody>
          <a:bodyPr/>
          <a:lstStyle/>
          <a:p>
            <a:r>
              <a:rPr lang="en-US" altLang="en-US" dirty="0" smtClean="0"/>
              <a:t>11 of 12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124638"/>
            <a:ext cx="869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BOLO 4.0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4647383"/>
            <a:ext cx="3810000" cy="158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6477000"/>
            <a:ext cx="3124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Piero</a:t>
            </a:r>
            <a:r>
              <a:rPr lang="en-US" sz="1050" dirty="0"/>
              <a:t> </a:t>
            </a:r>
            <a:r>
              <a:rPr lang="en-US" sz="1050" dirty="0" err="1"/>
              <a:t>Messarina</a:t>
            </a:r>
            <a:r>
              <a:rPr lang="en-US" sz="1050" dirty="0"/>
              <a:t> (</a:t>
            </a:r>
            <a:r>
              <a:rPr lang="en-US" sz="1050" dirty="0" err="1"/>
              <a:t>piero.messarina@gmail.com</a:t>
            </a:r>
            <a:r>
              <a:rPr lang="en-US" sz="105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54" y="3276600"/>
            <a:ext cx="5715937" cy="2790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3"/>
          <a:stretch/>
        </p:blipFill>
        <p:spPr>
          <a:xfrm>
            <a:off x="3195953" y="1272338"/>
            <a:ext cx="5701985" cy="1969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4500" y="123785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Sunny Day: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934443" y="326451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Rainy Day: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BOLO 4.0 will help law enforcement to distribute vital crime information in real time. </a:t>
            </a:r>
          </a:p>
          <a:p>
            <a:pPr lvl="1"/>
            <a:r>
              <a:rPr lang="en-US" dirty="0" smtClean="0"/>
              <a:t>Developed with: JavaScript, CSS, nodeJS, Jade, Cloudant, Json, IBM Bluemix.</a:t>
            </a:r>
          </a:p>
          <a:p>
            <a:r>
              <a:rPr lang="en-US" dirty="0" smtClean="0"/>
              <a:t>Piero Messarina (</a:t>
            </a:r>
            <a:r>
              <a:rPr lang="en-US" dirty="0"/>
              <a:t>piero.messarina@gmail.com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68F5-6BE9-42B2-89D8-E57480DDCA9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60414" y="292487"/>
            <a:ext cx="7583487" cy="1044575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Problem 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965" y="1844221"/>
            <a:ext cx="4953000" cy="4306888"/>
          </a:xfrm>
        </p:spPr>
        <p:txBody>
          <a:bodyPr/>
          <a:lstStyle/>
          <a:p>
            <a:pPr lvl="1">
              <a:defRPr/>
            </a:pPr>
            <a:r>
              <a:rPr lang="en-US" sz="1600" b="1" dirty="0" smtClean="0"/>
              <a:t>BOLO</a:t>
            </a:r>
            <a:r>
              <a:rPr lang="en-US" sz="1600" dirty="0" smtClean="0"/>
              <a:t> </a:t>
            </a:r>
            <a:r>
              <a:rPr lang="en-US" sz="1600" dirty="0"/>
              <a:t>(Be On the Look Out) </a:t>
            </a:r>
            <a:r>
              <a:rPr lang="en-US" sz="1600" b="1" dirty="0"/>
              <a:t>FLYER</a:t>
            </a:r>
            <a:r>
              <a:rPr lang="en-US" sz="1600" dirty="0"/>
              <a:t>: Contains sensitive crime information. </a:t>
            </a:r>
            <a:endParaRPr lang="en-US" sz="1600" dirty="0" smtClean="0"/>
          </a:p>
          <a:p>
            <a:pPr lvl="1">
              <a:defRPr/>
            </a:pPr>
            <a:r>
              <a:rPr lang="en-US" sz="1600" dirty="0" smtClean="0"/>
              <a:t>BOLO  creation and distribution </a:t>
            </a:r>
            <a:r>
              <a:rPr lang="en-US" sz="1600" dirty="0"/>
              <a:t>is:</a:t>
            </a:r>
          </a:p>
          <a:p>
            <a:pPr lvl="2">
              <a:defRPr/>
            </a:pPr>
            <a:r>
              <a:rPr lang="en-US" sz="1400" dirty="0"/>
              <a:t>Slow</a:t>
            </a:r>
          </a:p>
          <a:p>
            <a:pPr lvl="2">
              <a:defRPr/>
            </a:pPr>
            <a:r>
              <a:rPr lang="en-US" sz="1400" dirty="0"/>
              <a:t>Costly</a:t>
            </a:r>
          </a:p>
          <a:p>
            <a:pPr lvl="2">
              <a:defRPr/>
            </a:pPr>
            <a:r>
              <a:rPr lang="en-US" sz="1400" dirty="0" smtClean="0"/>
              <a:t>Scattered</a:t>
            </a:r>
          </a:p>
          <a:p>
            <a:pPr lvl="2">
              <a:defRPr/>
            </a:pPr>
            <a:r>
              <a:rPr lang="en-US" sz="1400" dirty="0" smtClean="0"/>
              <a:t>Disorganized</a:t>
            </a:r>
            <a:endParaRPr lang="en-US" sz="1400" dirty="0"/>
          </a:p>
          <a:p>
            <a:pPr lvl="2">
              <a:defRPr/>
            </a:pPr>
            <a:r>
              <a:rPr lang="en-US" sz="1400" dirty="0"/>
              <a:t>Elusive</a:t>
            </a:r>
          </a:p>
          <a:p>
            <a:pPr lvl="2">
              <a:defRPr/>
            </a:pPr>
            <a:r>
              <a:rPr lang="en-US" sz="1400" dirty="0"/>
              <a:t>Ineffective </a:t>
            </a:r>
          </a:p>
          <a:p>
            <a:pPr marL="282575" lvl="1" indent="0">
              <a:buNone/>
              <a:defRPr/>
            </a:pPr>
            <a:endParaRPr lang="en-US" sz="1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29601" y="219075"/>
            <a:ext cx="668338" cy="365125"/>
          </a:xfrm>
        </p:spPr>
        <p:txBody>
          <a:bodyPr/>
          <a:lstStyle/>
          <a:p>
            <a:fld id="{8AD668F5-6BE9-42B2-89D8-E57480DDCA9A}" type="slidenum">
              <a:rPr lang="en-US" altLang="en-US" smtClean="0"/>
              <a:pPr/>
              <a:t>2</a:t>
            </a:fld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294" y="153987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BOLO 4.0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400800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Piero Messarina 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88" y="2236171"/>
            <a:ext cx="2255565" cy="2762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90" y="1368241"/>
            <a:ext cx="1828800" cy="2368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0" r="26249" b="8333"/>
          <a:stretch/>
        </p:blipFill>
        <p:spPr>
          <a:xfrm>
            <a:off x="6650631" y="2847688"/>
            <a:ext cx="1884162" cy="2727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3988802" y="3352800"/>
            <a:ext cx="1819275" cy="2348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583487" cy="1044575"/>
          </a:xfrm>
        </p:spPr>
        <p:txBody>
          <a:bodyPr/>
          <a:lstStyle/>
          <a:p>
            <a:r>
              <a:rPr lang="en-US" smtClean="0"/>
              <a:t>SOLUTION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" y="1021208"/>
            <a:ext cx="5029199" cy="50616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219075"/>
            <a:ext cx="744539" cy="365125"/>
          </a:xfrm>
        </p:spPr>
        <p:txBody>
          <a:bodyPr/>
          <a:lstStyle/>
          <a:p>
            <a:fld id="{8AD668F5-6BE9-42B2-89D8-E57480DDCA9A}" type="slidenum">
              <a:rPr lang="en-US" altLang="en-US" smtClean="0"/>
              <a:pPr/>
              <a:t>3</a:t>
            </a:fld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3541"/>
            <a:ext cx="869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BOLO 4.0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6513355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err="1"/>
              <a:t>Piero</a:t>
            </a:r>
            <a:r>
              <a:rPr lang="en-US" sz="1050" dirty="0"/>
              <a:t> </a:t>
            </a:r>
            <a:r>
              <a:rPr lang="en-US" sz="1050" dirty="0" err="1"/>
              <a:t>Messarina</a:t>
            </a:r>
            <a:r>
              <a:rPr lang="en-US" sz="1050" dirty="0"/>
              <a:t> (</a:t>
            </a:r>
            <a:r>
              <a:rPr lang="en-US" sz="1050" dirty="0" err="1"/>
              <a:t>piero.messarina@gmail.com</a:t>
            </a:r>
            <a:r>
              <a:rPr lang="en-US" sz="105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17" y="1044575"/>
            <a:ext cx="2738429" cy="990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2362200"/>
            <a:ext cx="32706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+CLOUD PLATFORM </a:t>
            </a:r>
          </a:p>
          <a:p>
            <a:endParaRPr lang="en-US" sz="2400" dirty="0"/>
          </a:p>
          <a:p>
            <a:r>
              <a:rPr lang="en-US" sz="2400" dirty="0" smtClean="0"/>
              <a:t>+SECURE</a:t>
            </a:r>
          </a:p>
          <a:p>
            <a:endParaRPr lang="en-US" sz="2400" dirty="0"/>
          </a:p>
          <a:p>
            <a:r>
              <a:rPr lang="en-US" sz="2400" dirty="0" smtClean="0"/>
              <a:t>+SCALABLE</a:t>
            </a:r>
          </a:p>
          <a:p>
            <a:endParaRPr lang="en-US" sz="2400" dirty="0"/>
          </a:p>
          <a:p>
            <a:r>
              <a:rPr lang="en-US" sz="2400" dirty="0" smtClean="0"/>
              <a:t>+DYNAMIC</a:t>
            </a:r>
          </a:p>
          <a:p>
            <a:endParaRPr lang="en-US" sz="2400" dirty="0"/>
          </a:p>
          <a:p>
            <a:r>
              <a:rPr lang="en-US" sz="2400" dirty="0" smtClean="0"/>
              <a:t>+ADAPTABLE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0005" y="6051883"/>
            <a:ext cx="19832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Figure 1. BOLO </a:t>
            </a:r>
            <a:r>
              <a:rPr lang="en-US" sz="1000" dirty="0" smtClean="0"/>
              <a:t>4.0 Homepage.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69" y="-91689"/>
            <a:ext cx="7583487" cy="104457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SOLUTION (Main Components)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1" y="219075"/>
            <a:ext cx="668338" cy="365125"/>
          </a:xfrm>
        </p:spPr>
        <p:txBody>
          <a:bodyPr/>
          <a:lstStyle/>
          <a:p>
            <a:r>
              <a:rPr lang="en-US" altLang="en-US" dirty="0"/>
              <a:t>4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875" y="6576620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Piero Messarina 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24069" y="1536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BOLO 4.0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0" y="1272016"/>
            <a:ext cx="3216710" cy="2558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49403"/>
            <a:ext cx="4648200" cy="2427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25516"/>
            <a:ext cx="3825681" cy="502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9400" y="1346176"/>
            <a:ext cx="201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BOLOS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64395" y="99778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AGENCIES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80192" y="3875167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4542"/>
            <a:ext cx="7583487" cy="1044575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1" y="219075"/>
            <a:ext cx="668338" cy="365125"/>
          </a:xfrm>
        </p:spPr>
        <p:txBody>
          <a:bodyPr/>
          <a:lstStyle/>
          <a:p>
            <a:r>
              <a:rPr lang="en-US" altLang="en-US" dirty="0"/>
              <a:t>5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9682"/>
            <a:ext cx="1524000" cy="330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00" y="6382616"/>
            <a:ext cx="3001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Piero Messarina </a:t>
            </a:r>
            <a:r>
              <a:rPr lang="en-US" sz="1050" dirty="0" smtClean="0"/>
              <a:t>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95400"/>
            <a:ext cx="4214429" cy="4718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90800" y="5986718"/>
            <a:ext cx="32047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Figure </a:t>
            </a:r>
            <a:r>
              <a:rPr lang="en-US" sz="1000" dirty="0" smtClean="0"/>
              <a:t>2. </a:t>
            </a:r>
            <a:r>
              <a:rPr lang="en-US" sz="1000" dirty="0"/>
              <a:t>BOLO 4.0 </a:t>
            </a:r>
            <a:r>
              <a:rPr lang="en-US" sz="1000" dirty="0" smtClean="0"/>
              <a:t>Hexagonal Architecture Diagram.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9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464"/>
            <a:ext cx="7583487" cy="1044575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034" y="5589809"/>
            <a:ext cx="5119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Figure 3. BOLO 4.0 Minimal Class Diagram</a:t>
            </a:r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3087" y="219075"/>
            <a:ext cx="704852" cy="365125"/>
          </a:xfrm>
        </p:spPr>
        <p:txBody>
          <a:bodyPr/>
          <a:lstStyle/>
          <a:p>
            <a:r>
              <a:rPr lang="en-US" altLang="en-US" dirty="0"/>
              <a:t>6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490" y="12463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BOLO 4.0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592" y="6400800"/>
            <a:ext cx="3001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Piero Messarina </a:t>
            </a:r>
            <a:r>
              <a:rPr lang="en-US" sz="1050" dirty="0" smtClean="0"/>
              <a:t>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2" y="1586496"/>
            <a:ext cx="6488892" cy="4006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48" y="1591323"/>
            <a:ext cx="1312862" cy="49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41" y="1586496"/>
            <a:ext cx="495419" cy="5482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78" y="2670262"/>
            <a:ext cx="1290250" cy="552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51" y="4708197"/>
            <a:ext cx="949130" cy="4539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01" y="5041259"/>
            <a:ext cx="2032338" cy="5392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60" y="3252631"/>
            <a:ext cx="488150" cy="488150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72" y="3775741"/>
            <a:ext cx="1236662" cy="44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0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628"/>
            <a:ext cx="7583487" cy="1044575"/>
          </a:xfrm>
        </p:spPr>
        <p:txBody>
          <a:bodyPr/>
          <a:lstStyle/>
          <a:p>
            <a:r>
              <a:rPr lang="en-US" dirty="0" smtClean="0"/>
              <a:t>Requirements: Use Cases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31097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Figure 4. BOLO 4.0 Use Case Diagram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93087" y="219075"/>
            <a:ext cx="704851" cy="365125"/>
          </a:xfrm>
        </p:spPr>
        <p:txBody>
          <a:bodyPr/>
          <a:lstStyle/>
          <a:p>
            <a:r>
              <a:rPr lang="en-US" altLang="en-US" dirty="0"/>
              <a:t>7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"/>
            <a:ext cx="1524000" cy="33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6400800"/>
            <a:ext cx="3001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Piero Messarina </a:t>
            </a:r>
            <a:r>
              <a:rPr lang="en-US" sz="1050" dirty="0" smtClean="0"/>
              <a:t>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65" y="1158875"/>
            <a:ext cx="6644678" cy="45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08" y="91068"/>
            <a:ext cx="8888392" cy="838200"/>
          </a:xfrm>
        </p:spPr>
        <p:txBody>
          <a:bodyPr/>
          <a:lstStyle/>
          <a:p>
            <a:r>
              <a:rPr lang="en-US" sz="3200" dirty="0" smtClean="0"/>
              <a:t>Use Case ID: </a:t>
            </a:r>
            <a:r>
              <a:rPr lang="en-US" dirty="0" smtClean="0"/>
              <a:t>Bolo-589 (View BOLO Flyer)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057" y="929268"/>
            <a:ext cx="8812192" cy="541945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Actor</a:t>
            </a:r>
            <a:r>
              <a:rPr lang="en-US" dirty="0" smtClean="0"/>
              <a:t>: User.</a:t>
            </a:r>
          </a:p>
          <a:p>
            <a:r>
              <a:rPr lang="en-US" b="1" dirty="0" smtClean="0"/>
              <a:t>Preconditions:</a:t>
            </a:r>
          </a:p>
          <a:p>
            <a:pPr lvl="1"/>
            <a:r>
              <a:rPr lang="en-US" dirty="0" smtClean="0"/>
              <a:t>The user must be logged in with proper credentials.</a:t>
            </a:r>
          </a:p>
          <a:p>
            <a:pPr lvl="1"/>
            <a:r>
              <a:rPr lang="en-US" dirty="0" smtClean="0"/>
              <a:t>The user navigates to the ‘Homepage View.’</a:t>
            </a:r>
          </a:p>
          <a:p>
            <a:r>
              <a:rPr lang="en-US" b="1" dirty="0" smtClean="0"/>
              <a:t>Flow of events:</a:t>
            </a:r>
          </a:p>
          <a:p>
            <a:pPr lvl="1"/>
            <a:r>
              <a:rPr lang="en-US" dirty="0" smtClean="0"/>
              <a:t>The user clicks on the ‘Details’ button of a BOLO Thumbnail.</a:t>
            </a:r>
          </a:p>
          <a:p>
            <a:pPr lvl="1"/>
            <a:r>
              <a:rPr lang="en-US" dirty="0" smtClean="0"/>
              <a:t>The system identifies the request by ID and retrieves it from the database.</a:t>
            </a:r>
          </a:p>
          <a:p>
            <a:pPr lvl="1"/>
            <a:r>
              <a:rPr lang="en-US" dirty="0" smtClean="0"/>
              <a:t>The user is redirected to the ‘Details View’ of the selected BOLO.</a:t>
            </a:r>
          </a:p>
          <a:p>
            <a:r>
              <a:rPr lang="en-US" b="1" dirty="0" smtClean="0"/>
              <a:t>Decision Support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Frequency</a:t>
            </a:r>
            <a:r>
              <a:rPr lang="en-US" dirty="0" smtClean="0"/>
              <a:t>: High. Users will demand BOLO details constantly.</a:t>
            </a:r>
          </a:p>
          <a:p>
            <a:pPr lvl="1"/>
            <a:r>
              <a:rPr lang="en-US" i="1" dirty="0" smtClean="0"/>
              <a:t>Criticality</a:t>
            </a:r>
            <a:r>
              <a:rPr lang="en-US" dirty="0" smtClean="0"/>
              <a:t>: High. It displays vital information, main objective of the system.</a:t>
            </a:r>
          </a:p>
          <a:p>
            <a:r>
              <a:rPr lang="en-US" b="1" dirty="0" smtClean="0"/>
              <a:t>Constraints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Populating the ‘Details View’ should take less than 5 seconds.</a:t>
            </a:r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9103" y="93852"/>
            <a:ext cx="744539" cy="365125"/>
          </a:xfrm>
        </p:spPr>
        <p:txBody>
          <a:bodyPr/>
          <a:lstStyle/>
          <a:p>
            <a:r>
              <a:rPr lang="en-US" altLang="en-US" dirty="0"/>
              <a:t>8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612" y="137916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BOLO 4.0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52400" y="6413423"/>
            <a:ext cx="300114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Piero Messarina </a:t>
            </a:r>
            <a:r>
              <a:rPr lang="en-US" sz="1050" dirty="0" smtClean="0"/>
              <a:t>(</a:t>
            </a:r>
            <a:r>
              <a:rPr lang="en-US" sz="1050" dirty="0"/>
              <a:t>piero.messarina@gmail.com</a:t>
            </a:r>
            <a:r>
              <a:rPr lang="en-US" sz="1050" dirty="0" smtClean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61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19075"/>
            <a:ext cx="7583487" cy="838200"/>
          </a:xfrm>
        </p:spPr>
        <p:txBody>
          <a:bodyPr/>
          <a:lstStyle/>
          <a:p>
            <a:r>
              <a:rPr lang="en-US" dirty="0" smtClean="0"/>
              <a:t>#589 – View BOLO Flyer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5498385"/>
            <a:ext cx="2614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Figure 5. View BOLO Flyer Sequence Diagram.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1" y="219075"/>
            <a:ext cx="896938" cy="365125"/>
          </a:xfrm>
        </p:spPr>
        <p:txBody>
          <a:bodyPr/>
          <a:lstStyle/>
          <a:p>
            <a:r>
              <a:rPr lang="en-US" altLang="en-US" dirty="0"/>
              <a:t>9</a:t>
            </a:r>
            <a:r>
              <a:rPr lang="en-US" altLang="en-US" dirty="0" smtClean="0"/>
              <a:t> of 12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325" y="12463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BOLO 4.0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52400" y="6461405"/>
            <a:ext cx="30764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Piero Messarina (</a:t>
            </a:r>
            <a:r>
              <a:rPr lang="en-US" sz="1050" dirty="0" err="1"/>
              <a:t>piero.messarina@gmail.com</a:t>
            </a:r>
            <a:r>
              <a:rPr lang="en-US" sz="1050" dirty="0" err="1" smtClean="0"/>
              <a:t>u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9144000" cy="41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3861</TotalTime>
  <Words>729</Words>
  <Application>Microsoft Office PowerPoint</Application>
  <PresentationFormat>On-screen Show (4:3)</PresentationFormat>
  <Paragraphs>129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Trebuchet MS</vt:lpstr>
      <vt:lpstr>Wingdings</vt:lpstr>
      <vt:lpstr>Wingdings 2</vt:lpstr>
      <vt:lpstr>gold</vt:lpstr>
      <vt:lpstr>Team Members: Edwin Alvarez, Alejandro Henao, Leonardo Martin, Piero Messarina   Product Owners: Chief Samuel Ceballos, Major Jason Cohen  Mentors: Juan Caraballo, Robert Loredo  Instructor: Masoud Sadjadi  School of Computing and Information Sciences </vt:lpstr>
      <vt:lpstr>Problem </vt:lpstr>
      <vt:lpstr>SOLUTION</vt:lpstr>
      <vt:lpstr>SOLUTION (Main Components)</vt:lpstr>
      <vt:lpstr>System Architecture</vt:lpstr>
      <vt:lpstr>System Design</vt:lpstr>
      <vt:lpstr>Requirements: Use Cases</vt:lpstr>
      <vt:lpstr>Use Case ID: Bolo-589 (View BOLO Flyer)</vt:lpstr>
      <vt:lpstr>#589 – View BOLO Flyer</vt:lpstr>
      <vt:lpstr>Algorithm  </vt:lpstr>
      <vt:lpstr>Testing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Meeting School of Computing and Information Sciences</dc:title>
  <dc:creator>Ivana Rodriguez</dc:creator>
  <cp:lastModifiedBy>piero giovanni messarina</cp:lastModifiedBy>
  <cp:revision>159</cp:revision>
  <cp:lastPrinted>2008-09-19T17:51:48Z</cp:lastPrinted>
  <dcterms:created xsi:type="dcterms:W3CDTF">2013-04-25T14:14:17Z</dcterms:created>
  <dcterms:modified xsi:type="dcterms:W3CDTF">2016-05-04T00:11:56Z</dcterms:modified>
</cp:coreProperties>
</file>