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B65B3C-756D-4A3F-BAE3-D44CBBD1A111}">
  <a:tblStyle styleId="{3FB65B3C-756D-4A3F-BAE3-D44CBBD1A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Greet your audience, thank them for attending your presentation, introduce yourself, introduce your project, introduce your team members, and quickly indicate what each of you did in a high-level manner, and put more emphasis on your part/contribution.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Test Suites and Test Cases (one sunny day and one rainy day) for the use case represented in part (5) above (2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One sunny day and one rainy day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Automated test scripts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Detailed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6.1. Minimal class diagram. Identify the design patterns used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6.2. State machine for the main control object or the most important object of the implemented uses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6.3. Main algorithm used related to an implemented use case described above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contribution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your contact information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if anyone has any questions for you.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your audience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problem that the whole project tackles and stay focused on the parts that you have been working. Indicate if there is an existing previous system, enumerate its problems/limitations, etc.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System design: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5.1. System decomposition; identify the architecture patterns used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5.2. System deployment – h/w and s/w requirements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5.3. Persistent data design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5.4. Security/Privacy (one slide).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Requirements: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4.1. User stories implemented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4.2. UML use cases and the use case diagram for the implemented use cases (one or more slides).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4.3. UML sequence diagrams for the implemented use cases.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8" name="Shape 28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" name="Shape 30"/>
            <p:cNvSpPr/>
            <p:nvPr/>
          </p:nvSpPr>
          <p:spPr>
            <a:xfrm>
              <a:off x="6891896" y="1"/>
              <a:ext cx="2269442" cy="6866466"/>
            </a:xfrm>
            <a:custGeom>
              <a:pathLst>
                <a:path extrusionOk="0" h="120000" w="12000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7205158" y="-8467"/>
              <a:ext cx="1948147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6637896" y="3920066"/>
              <a:ext cx="2513565" cy="2937933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7010429" y="-8467"/>
              <a:ext cx="214287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8780">
                <a:alpha val="69803"/>
              </a:srgbClr>
            </a:solidFill>
            <a:ln>
              <a:noFill/>
            </a:ln>
          </p:spPr>
        </p:sp>
        <p:sp>
          <p:nvSpPr>
            <p:cNvPr id="34" name="Shape 34"/>
            <p:cNvSpPr/>
            <p:nvPr/>
          </p:nvSpPr>
          <p:spPr>
            <a:xfrm>
              <a:off x="8295776" y="-8467"/>
              <a:ext cx="857530" cy="6866467"/>
            </a:xfrm>
            <a:custGeom>
              <a:pathLst>
                <a:path extrusionOk="0" h="120000" w="12000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6AE2D9">
                <a:alpha val="69803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077231" y="-8468"/>
              <a:ext cx="1066770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060297" y="4893733"/>
              <a:ext cx="1094086" cy="1964267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8466" y="-8468"/>
              <a:ext cx="863600" cy="5698067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8" name="Shape 38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7" name="Shape 107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6AE2D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6AE2D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2" name="Shape 12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6AE2D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6AE2D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  <a:defRPr b="0" i="0" sz="10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Noto Sans Symbols"/>
              <a:buNone/>
              <a:defRPr b="0" i="0" sz="75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Shape 89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11" name="Shape 11"/>
            <p:cNvSpPr/>
            <p:nvPr/>
          </p:nvSpPr>
          <p:spPr>
            <a:xfrm>
              <a:off x="-8467" y="4013200"/>
              <a:ext cx="457200" cy="28532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120000"/>
                  </a:lnTo>
                  <a:lnTo>
                    <a:pt x="0" y="119643"/>
                  </a:lnTo>
                  <a:cubicBezTo>
                    <a:pt x="740" y="80118"/>
                    <a:pt x="1481" y="40593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Shape 1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" name="Shape 14"/>
            <p:cNvSpPr/>
            <p:nvPr/>
          </p:nvSpPr>
          <p:spPr>
            <a:xfrm>
              <a:off x="6891896" y="1"/>
              <a:ext cx="2269442" cy="6866466"/>
            </a:xfrm>
            <a:custGeom>
              <a:pathLst>
                <a:path extrusionOk="0" h="120000" w="120000">
                  <a:moveTo>
                    <a:pt x="106997" y="0"/>
                  </a:moveTo>
                  <a:lnTo>
                    <a:pt x="0" y="119852"/>
                  </a:lnTo>
                  <a:lnTo>
                    <a:pt x="119980" y="120000"/>
                  </a:lnTo>
                  <a:cubicBezTo>
                    <a:pt x="120129" y="80049"/>
                    <a:pt x="119383" y="40098"/>
                    <a:pt x="119532" y="147"/>
                  </a:cubicBezTo>
                  <a:lnTo>
                    <a:pt x="106997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7205158" y="-8467"/>
              <a:ext cx="1948147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74056" y="119999"/>
                  </a:lnTo>
                  <a:lnTo>
                    <a:pt x="119949" y="119999"/>
                  </a:lnTo>
                  <a:cubicBezTo>
                    <a:pt x="119776" y="80000"/>
                    <a:pt x="120123" y="39999"/>
                    <a:pt x="11994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37896" y="3920066"/>
              <a:ext cx="2513565" cy="2937933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688" y="0"/>
                  </a:lnTo>
                  <a:cubicBezTo>
                    <a:pt x="119792" y="40000"/>
                    <a:pt x="119896" y="80000"/>
                    <a:pt x="12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7010429" y="-8467"/>
              <a:ext cx="214287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3976" y="119999"/>
                  </a:lnTo>
                  <a:lnTo>
                    <a:pt x="120000" y="119852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8780">
                <a:alpha val="69803"/>
              </a:srgbClr>
            </a:solidFill>
            <a:ln>
              <a:noFill/>
            </a:ln>
          </p:spPr>
        </p:sp>
        <p:sp>
          <p:nvSpPr>
            <p:cNvPr id="18" name="Shape 18"/>
            <p:cNvSpPr/>
            <p:nvPr/>
          </p:nvSpPr>
          <p:spPr>
            <a:xfrm>
              <a:off x="8295776" y="-8467"/>
              <a:ext cx="857530" cy="6866467"/>
            </a:xfrm>
            <a:custGeom>
              <a:pathLst>
                <a:path extrusionOk="0" h="120000" w="120000">
                  <a:moveTo>
                    <a:pt x="94736" y="0"/>
                  </a:moveTo>
                  <a:lnTo>
                    <a:pt x="0" y="119999"/>
                  </a:lnTo>
                  <a:lnTo>
                    <a:pt x="120000" y="119999"/>
                  </a:lnTo>
                  <a:cubicBezTo>
                    <a:pt x="119736" y="80000"/>
                    <a:pt x="119473" y="39999"/>
                    <a:pt x="119210" y="0"/>
                  </a:cubicBezTo>
                  <a:lnTo>
                    <a:pt x="94736" y="0"/>
                  </a:lnTo>
                  <a:close/>
                </a:path>
              </a:pathLst>
            </a:custGeom>
            <a:solidFill>
              <a:srgbClr val="6AE2D9">
                <a:alpha val="69803"/>
              </a:srgb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077231" y="-8468"/>
              <a:ext cx="1066770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05579" y="119999"/>
                  </a:lnTo>
                  <a:lnTo>
                    <a:pt x="119976" y="119999"/>
                  </a:lnTo>
                  <a:cubicBezTo>
                    <a:pt x="120243" y="79950"/>
                    <a:pt x="118110" y="40049"/>
                    <a:pt x="1183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060297" y="4893733"/>
              <a:ext cx="1094086" cy="1964267"/>
            </a:xfrm>
            <a:custGeom>
              <a:pathLst>
                <a:path extrusionOk="0" h="120000" w="120000">
                  <a:moveTo>
                    <a:pt x="0" y="120000"/>
                  </a:moveTo>
                  <a:lnTo>
                    <a:pt x="119441" y="0"/>
                  </a:lnTo>
                  <a:cubicBezTo>
                    <a:pt x="119627" y="39896"/>
                    <a:pt x="119813" y="79792"/>
                    <a:pt x="120000" y="119689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228600" y="2580863"/>
            <a:ext cx="8686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42900" lvl="0" marL="0" marR="0" rtl="0" algn="ctr">
              <a:spcBef>
                <a:spcPts val="0"/>
              </a:spcBef>
              <a:buClr>
                <a:schemeClr val="accen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Betwixt 1.0</a:t>
            </a:r>
            <a:br>
              <a:rPr b="0" i="0" lang="en-US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Alicia Rodriguez, Alejandro Palacios, Daniel Raad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Joseph Cutrono</a:t>
            </a:r>
            <a:b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Masoud Sadjadi</a:t>
            </a:r>
            <a:b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School of Computing and Information Sciences</a:t>
            </a:r>
            <a:b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228600" y="6304727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9144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December 1</a:t>
            </a:r>
            <a:r>
              <a:rPr b="0" baseline="3000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2017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28600" y="2286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Senior Project Final Presentation</a:t>
            </a: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Fall 2017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218" y="1447800"/>
            <a:ext cx="1781564" cy="15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Requirements: User Stories 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701850" y="2012226"/>
            <a:ext cx="63477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Feature &lt;686&gt; Detect if central location is in water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Description:</a:t>
            </a:r>
          </a:p>
          <a:p>
            <a:pPr indent="0" lvl="0" marL="0" rtl="0">
              <a:spcBef>
                <a:spcPts val="400"/>
              </a:spcBef>
              <a:buNone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As a User I would like to be able to move the central location when it is calculated to be in the ocean so that I may pick a reasonable location to meet up in.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Acceptance Criteria:</a:t>
            </a:r>
          </a:p>
          <a:p>
            <a:pPr indent="-342900" lvl="0" marL="457200" rtl="0">
              <a:spcBef>
                <a:spcPts val="400"/>
              </a:spcBef>
              <a:buClr>
                <a:srgbClr val="434343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rgbClr val="434343"/>
                </a:solidFill>
              </a:rPr>
              <a:t>Detect that the central location is in water</a:t>
            </a:r>
          </a:p>
          <a:p>
            <a:pPr indent="-342900" lvl="0" marL="457200" rtl="0">
              <a:spcBef>
                <a:spcPts val="400"/>
              </a:spcBef>
              <a:buClr>
                <a:srgbClr val="434343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rgbClr val="434343"/>
                </a:solidFill>
              </a:rPr>
              <a:t>Inform the user</a:t>
            </a:r>
          </a:p>
          <a:p>
            <a:pPr indent="-342900" lvl="0" marL="457200" rtl="0">
              <a:spcBef>
                <a:spcPts val="400"/>
              </a:spcBef>
              <a:buClr>
                <a:srgbClr val="434343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rgbClr val="434343"/>
                </a:solidFill>
              </a:rPr>
              <a:t>Allow the user to move the central location in this case</a:t>
            </a:r>
          </a:p>
          <a:p>
            <a:pPr indent="0" lvl="0" marL="0" rtl="0">
              <a:spcBef>
                <a:spcPts val="40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09599" y="381000"/>
            <a:ext cx="60960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5740" lvl="0" marL="0" marR="0" rtl="0" algn="l">
              <a:spcBef>
                <a:spcPts val="0"/>
              </a:spcBef>
              <a:buClr>
                <a:schemeClr val="accent1"/>
              </a:buClr>
              <a:buSzPts val="3240"/>
              <a:buFont typeface="Arial"/>
              <a:buNone/>
            </a:pPr>
            <a:r>
              <a:rPr b="0" i="0" lang="en-US" sz="324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Requirements: Sequence Diagrams</a:t>
            </a:r>
          </a:p>
        </p:txBody>
      </p:sp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13" y="1487750"/>
            <a:ext cx="5818364" cy="512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</a:p>
        </p:txBody>
      </p:sp>
      <p:graphicFrame>
        <p:nvGraphicFramePr>
          <p:cNvPr id="238" name="Shape 238"/>
          <p:cNvGraphicFramePr/>
          <p:nvPr/>
        </p:nvGraphicFramePr>
        <p:xfrm>
          <a:off x="678600" y="164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{3FB65B3C-756D-4A3F-BAE3-D44CBBD1A111}</a:tableStyleId>
              </a:tblPr>
              <a:tblGrid>
                <a:gridCol w="775600"/>
                <a:gridCol w="1564400"/>
                <a:gridCol w="1312425"/>
                <a:gridCol w="1092500"/>
                <a:gridCol w="1367975"/>
                <a:gridCol w="644150"/>
              </a:tblGrid>
              <a:tr h="394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Test 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Precondition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Expected Results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Actual Results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Pass/Fail</a:t>
                      </a:r>
                    </a:p>
                  </a:txBody>
                  <a:tcPr marT="91425" marB="91425" marR="91425" marL="91425"/>
                </a:tc>
              </a:tr>
              <a:tr h="13230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feature_684_1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user has distributed the space link to others and they have joined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Select a location and drop a red pin on all devices that are connected to that space with the selected location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See the selected location pin on the map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The pin with the selected location was dropped on the map and everyone can see it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T="91425" marB="91425" marR="91425" marL="91425"/>
                </a:tc>
              </a:tr>
              <a:tr h="10629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Feature_686_1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central location is calculated and it is on water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Central location is movable if it is calculated to be on water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central location pin becomes movable and can be dragged onto land.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The central location became movable and was able to be moved onto land.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Pass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438250"/>
            <a:ext cx="6809185" cy="54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09600" y="1516050"/>
            <a:ext cx="6648000" cy="23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Betwixt 1.0 was built under an </a:t>
            </a:r>
            <a:r>
              <a:rPr b="1" lang="en-US"/>
              <a:t>agile development environment</a:t>
            </a:r>
            <a:r>
              <a:rPr lang="en-US"/>
              <a:t>, using Scrum. Daily Scrum meetings were held as well as Scrum Ceremonies, such as Retro, Review, and Planning.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Betwixt 1.0 is an</a:t>
            </a:r>
            <a:r>
              <a:rPr b="1" lang="en-US"/>
              <a:t> </a:t>
            </a:r>
            <a:r>
              <a:rPr b="1" lang="en-US"/>
              <a:t>iOS and Android application</a:t>
            </a:r>
            <a:r>
              <a:rPr lang="en-US"/>
              <a:t> which calculates the central location among users and suggests a location to meet up, </a:t>
            </a:r>
            <a:r>
              <a:rPr b="1" lang="en-US"/>
              <a:t>tailored to Virtual Employees</a:t>
            </a:r>
            <a:r>
              <a:rPr lang="en-US"/>
              <a:t>.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09600" y="4138400"/>
            <a:ext cx="29613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 u="sng"/>
              <a:t>Contact Information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09600" y="4863338"/>
            <a:ext cx="23682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US" sz="1800"/>
              <a:t>Alicia Rodriguez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1800"/>
              <a:t>arodr967@fiu.edu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387900" y="4863338"/>
            <a:ext cx="23682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800"/>
              <a:t>Daniel Raad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1800"/>
              <a:t>draad001@fiu.edu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023025" y="5771000"/>
            <a:ext cx="23682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1800"/>
              <a:t>Alejandro Palacios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1800"/>
              <a:t>apala067@fiu.edu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779463" y="1524000"/>
            <a:ext cx="6177849" cy="420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48006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▶"/>
            </a:pPr>
            <a:r>
              <a:rPr b="0" i="0" lang="en-US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An iOS and Android application which calculates the central location among users and suggests locations to meet up.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Requirements: Use Cases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13" y="1508625"/>
            <a:ext cx="7078575" cy="493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 Design: Architecture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09599" y="1354108"/>
            <a:ext cx="3090600" cy="57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Front End	</a:t>
            </a:r>
          </a:p>
        </p:txBody>
      </p:sp>
      <p:sp>
        <p:nvSpPr>
          <p:cNvPr id="173" name="Shape 173"/>
          <p:cNvSpPr txBox="1"/>
          <p:nvPr>
            <p:ph idx="3" type="body"/>
          </p:nvPr>
        </p:nvSpPr>
        <p:spPr>
          <a:xfrm>
            <a:off x="3866690" y="1354108"/>
            <a:ext cx="3090600" cy="576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Back End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25" y="2044150"/>
            <a:ext cx="969275" cy="1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925" y="2353500"/>
            <a:ext cx="969275" cy="9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6712" y="2108575"/>
            <a:ext cx="1756314" cy="1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5053700"/>
            <a:ext cx="3547800" cy="180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7350" y="4396325"/>
            <a:ext cx="3368575" cy="1691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3037" y="2044150"/>
            <a:ext cx="1881889" cy="188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8004" y="3439575"/>
            <a:ext cx="1075916" cy="1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17350" y="3554425"/>
            <a:ext cx="2589291" cy="5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 Design: Deployment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63" y="1677950"/>
            <a:ext cx="5757675" cy="39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Requirements: User Stories 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09600" y="1798500"/>
            <a:ext cx="6939600" cy="4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Feature &lt;684&gt; Give User Locations To Meet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Description: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a user (admin of space), I want to see a list of suggestions for places to meet up and select that place.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Acceptance Criteria:</a:t>
            </a:r>
          </a:p>
          <a:p>
            <a:pPr indent="-320040" lvl="0" marL="457200" marR="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Show a list of suggestions as well as how far it is from central location</a:t>
            </a:r>
          </a:p>
          <a:p>
            <a:pPr indent="-320040" lvl="0" marL="457200" marR="0" rtl="0" algn="l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Drop pin on the selected suggestion (the admin can only pick the suggestion)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609599" y="381000"/>
            <a:ext cx="6096001" cy="104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5740" lvl="0" marL="0" marR="0" rtl="0" algn="l">
              <a:spcBef>
                <a:spcPts val="0"/>
              </a:spcBef>
              <a:buClr>
                <a:schemeClr val="accent1"/>
              </a:buClr>
              <a:buSzPts val="3240"/>
              <a:buFont typeface="Arial"/>
              <a:buNone/>
            </a:pPr>
            <a:r>
              <a:rPr b="0" i="0" lang="en-US" sz="324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Requirements: Sequence Diagrams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75" y="1643675"/>
            <a:ext cx="6095999" cy="470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0" marR="0" rtl="0" algn="l">
              <a:spcBef>
                <a:spcPts val="0"/>
              </a:spcBef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Requirements: User Stories 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09600" y="2160601"/>
            <a:ext cx="63477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rtl="0">
              <a:spcBef>
                <a:spcPts val="0"/>
              </a:spcBef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lang="en-US"/>
              <a:t>Feature &lt;677&gt; Join a Group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Description:</a:t>
            </a:r>
          </a:p>
          <a:p>
            <a:pPr indent="0" lvl="0" marL="0" rtl="0">
              <a:spcBef>
                <a:spcPts val="400"/>
              </a:spcBef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400"/>
              </a:spcBef>
              <a:buNone/>
            </a:pPr>
            <a:r>
              <a:rPr lang="en-US">
                <a:solidFill>
                  <a:srgbClr val="434343"/>
                </a:solidFill>
                <a:highlight>
                  <a:srgbClr val="FFFFFF"/>
                </a:highlight>
              </a:rPr>
              <a:t>As a User I would like to be able to join a group so that other members can see my location and I could see theirs.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Acceptance Criteria:</a:t>
            </a:r>
          </a:p>
          <a:p>
            <a:pPr indent="-342900" lvl="0" marL="457200" rtl="0">
              <a:spcBef>
                <a:spcPts val="400"/>
              </a:spcBef>
              <a:buClr>
                <a:srgbClr val="434343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rgbClr val="434343"/>
                </a:solidFill>
              </a:rPr>
              <a:t>When I click on a deep link, the app will open and will show other group member’s locations as pins on the map.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609599" y="381000"/>
            <a:ext cx="60960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05740" lvl="0" marL="0" marR="0" rtl="0" algn="l">
              <a:spcBef>
                <a:spcPts val="0"/>
              </a:spcBef>
              <a:buClr>
                <a:schemeClr val="accent1"/>
              </a:buClr>
              <a:buSzPts val="3240"/>
              <a:buFont typeface="Arial"/>
              <a:buNone/>
            </a:pPr>
            <a:r>
              <a:rPr b="0" i="0" lang="en-US" sz="324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Requirements: Sequence Diagrams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Show the sequence diagram of the most significant use case.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25" y="1787550"/>
            <a:ext cx="6229550" cy="47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super betwixt">
      <a:dk1>
        <a:srgbClr val="000000"/>
      </a:dk1>
      <a:lt1>
        <a:srgbClr val="FFFFFF"/>
      </a:lt1>
      <a:dk2>
        <a:srgbClr val="032724"/>
      </a:dk2>
      <a:lt2>
        <a:srgbClr val="EFEFF3"/>
      </a:lt2>
      <a:accent1>
        <a:srgbClr val="24B5AB"/>
      </a:accent1>
      <a:accent2>
        <a:srgbClr val="24B5AB"/>
      </a:accent2>
      <a:accent3>
        <a:srgbClr val="24B5AB"/>
      </a:accent3>
      <a:accent4>
        <a:srgbClr val="24B5AB"/>
      </a:accent4>
      <a:accent5>
        <a:srgbClr val="24B5AB"/>
      </a:accent5>
      <a:accent6>
        <a:srgbClr val="25B6AC"/>
      </a:accent6>
      <a:hlink>
        <a:srgbClr val="24B5AB"/>
      </a:hlink>
      <a:folHlink>
        <a:srgbClr val="24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