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8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4" d="100"/>
          <a:sy n="94" d="100"/>
        </p:scale>
        <p:origin x="2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347383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355099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127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1459412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696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149540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305582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150226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76015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499F3-8CEE-4FB8-946C-B0A75F2C274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179101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A499F3-8CEE-4FB8-946C-B0A75F2C274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419697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A499F3-8CEE-4FB8-946C-B0A75F2C2744}"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66759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A499F3-8CEE-4FB8-946C-B0A75F2C2744}"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412040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499F3-8CEE-4FB8-946C-B0A75F2C2744}"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367493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499F3-8CEE-4FB8-946C-B0A75F2C274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14419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499F3-8CEE-4FB8-946C-B0A75F2C274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177915-DE45-42EB-A211-C0E3B5C460C2}" type="slidenum">
              <a:rPr lang="en-US" smtClean="0"/>
              <a:t>‹#›</a:t>
            </a:fld>
            <a:endParaRPr lang="en-US"/>
          </a:p>
        </p:txBody>
      </p:sp>
    </p:spTree>
    <p:extLst>
      <p:ext uri="{BB962C8B-B14F-4D97-AF65-F5344CB8AC3E}">
        <p14:creationId xmlns:p14="http://schemas.microsoft.com/office/powerpoint/2010/main" val="137486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A499F3-8CEE-4FB8-946C-B0A75F2C2744}" type="datetimeFigureOut">
              <a:rPr lang="en-US" smtClean="0"/>
              <a:t>12/13/2017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177915-DE45-42EB-A211-C0E3B5C460C2}" type="slidenum">
              <a:rPr lang="en-US" smtClean="0"/>
              <a:t>‹#›</a:t>
            </a:fld>
            <a:endParaRPr lang="en-US"/>
          </a:p>
        </p:txBody>
      </p:sp>
    </p:spTree>
    <p:extLst>
      <p:ext uri="{BB962C8B-B14F-4D97-AF65-F5344CB8AC3E}">
        <p14:creationId xmlns:p14="http://schemas.microsoft.com/office/powerpoint/2010/main" val="19593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mailto:kroqu001@fiu.edu" TargetMode="External"/><Relationship Id="rId7" Type="http://schemas.openxmlformats.org/officeDocument/2006/relationships/image" Target="../media/image20.png"/><Relationship Id="rId2" Type="http://schemas.openxmlformats.org/officeDocument/2006/relationships/hyperlink" Target="mailto:avill169@fiu.edu"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Cancer Care App – Code to Cure 1.0</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Members: </a:t>
            </a:r>
            <a:r>
              <a:rPr lang="en-US" dirty="0" smtClean="0">
                <a:solidFill>
                  <a:srgbClr val="1C840E"/>
                </a:solidFill>
              </a:rPr>
              <a:t>Alvaro Villa, Kyle Roque</a:t>
            </a:r>
          </a:p>
          <a:p>
            <a:r>
              <a:rPr lang="en-US" dirty="0" smtClean="0"/>
              <a:t>Product Owner: </a:t>
            </a:r>
            <a:r>
              <a:rPr lang="en-US" dirty="0" smtClean="0">
                <a:solidFill>
                  <a:srgbClr val="1C840E"/>
                </a:solidFill>
              </a:rPr>
              <a:t>Annette King</a:t>
            </a:r>
            <a:endParaRPr lang="en-US" dirty="0">
              <a:solidFill>
                <a:srgbClr val="1C840E"/>
              </a:solidFill>
            </a:endParaRPr>
          </a:p>
          <a:p>
            <a:r>
              <a:rPr lang="en-US" dirty="0" smtClean="0"/>
              <a:t>Instructor: </a:t>
            </a:r>
            <a:r>
              <a:rPr lang="en-US" dirty="0" err="1" smtClean="0">
                <a:solidFill>
                  <a:srgbClr val="1C840E"/>
                </a:solidFill>
              </a:rPr>
              <a:t>Masoud</a:t>
            </a:r>
            <a:r>
              <a:rPr lang="en-US" dirty="0" smtClean="0">
                <a:solidFill>
                  <a:srgbClr val="1C840E"/>
                </a:solidFill>
              </a:rPr>
              <a:t> </a:t>
            </a:r>
            <a:r>
              <a:rPr lang="en-US" dirty="0" err="1" smtClean="0">
                <a:solidFill>
                  <a:srgbClr val="1C840E"/>
                </a:solidFill>
              </a:rPr>
              <a:t>Sadjadi</a:t>
            </a:r>
            <a:endParaRPr lang="en-US" dirty="0">
              <a:solidFill>
                <a:srgbClr val="1C840E"/>
              </a:solidFill>
            </a:endParaRPr>
          </a:p>
        </p:txBody>
      </p:sp>
      <p:sp>
        <p:nvSpPr>
          <p:cNvPr id="4" name="TextBox 3"/>
          <p:cNvSpPr txBox="1"/>
          <p:nvPr/>
        </p:nvSpPr>
        <p:spPr>
          <a:xfrm>
            <a:off x="4082535" y="947451"/>
            <a:ext cx="2683748" cy="830997"/>
          </a:xfrm>
          <a:prstGeom prst="rect">
            <a:avLst/>
          </a:prstGeom>
          <a:noFill/>
        </p:spPr>
        <p:txBody>
          <a:bodyPr wrap="none" rtlCol="0">
            <a:spAutoFit/>
          </a:bodyPr>
          <a:lstStyle/>
          <a:p>
            <a:pPr algn="ctr"/>
            <a:r>
              <a:rPr lang="en-US" sz="2400" dirty="0" smtClean="0"/>
              <a:t>Final Presentation</a:t>
            </a:r>
          </a:p>
          <a:p>
            <a:pPr algn="ctr"/>
            <a:r>
              <a:rPr lang="en-US" sz="2400" dirty="0" smtClean="0"/>
              <a:t>Fall 2017</a:t>
            </a:r>
            <a:endParaRPr lang="en-US" sz="2400" dirty="0"/>
          </a:p>
        </p:txBody>
      </p:sp>
      <p:pic>
        <p:nvPicPr>
          <p:cNvPr id="1026" name="Picture 2" descr="https://www.cis.fiu.edu/wp-content/uploads/2016/08/CompInfSc-vrt-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60" y="5269112"/>
            <a:ext cx="2619937" cy="134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88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User Story Name: Account </a:t>
            </a:r>
            <a:r>
              <a:rPr lang="en-US" b="1" cap="small" dirty="0" smtClean="0"/>
              <a:t>Creation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791556" y="1438444"/>
            <a:ext cx="8596668" cy="3880773"/>
          </a:xfrm>
        </p:spPr>
        <p:txBody>
          <a:bodyPr/>
          <a:lstStyle/>
          <a:p>
            <a:pPr fontAlgn="base"/>
            <a:r>
              <a:rPr lang="en-US" sz="1000" b="1" dirty="0"/>
              <a:t>Description</a:t>
            </a:r>
            <a:r>
              <a:rPr lang="en-US" sz="1000" dirty="0"/>
              <a:t>: As a user, I want to create an account to participate in forums and interact with people.</a:t>
            </a:r>
          </a:p>
          <a:p>
            <a:r>
              <a:rPr lang="en-US" sz="1000" b="1" dirty="0" smtClean="0"/>
              <a:t>Acceptance</a:t>
            </a:r>
            <a:r>
              <a:rPr lang="en-US" sz="1000" dirty="0" smtClean="0"/>
              <a:t> </a:t>
            </a:r>
            <a:r>
              <a:rPr lang="en-US" sz="1000" dirty="0"/>
              <a:t>Criteria</a:t>
            </a:r>
            <a:endParaRPr lang="en-US" sz="1000" dirty="0"/>
          </a:p>
          <a:p>
            <a:pPr lvl="1" fontAlgn="base">
              <a:buFont typeface="+mj-lt"/>
              <a:buAutoNum type="arabicPeriod"/>
            </a:pPr>
            <a:r>
              <a:rPr lang="en-US" sz="1000" dirty="0"/>
              <a:t>There is a create account page.</a:t>
            </a:r>
          </a:p>
          <a:p>
            <a:pPr lvl="1" fontAlgn="base">
              <a:buFont typeface="+mj-lt"/>
              <a:buAutoNum type="arabicPeriod"/>
            </a:pPr>
            <a:r>
              <a:rPr lang="en-US" sz="1000" dirty="0"/>
              <a:t>Fields required to create account: Username, Email, Password, Account type (patient, caregiver, health care provider), and form submit button “Create Account”.</a:t>
            </a:r>
          </a:p>
          <a:p>
            <a:pPr lvl="1" fontAlgn="base">
              <a:buFont typeface="+mj-lt"/>
              <a:buAutoNum type="arabicPeriod"/>
            </a:pPr>
            <a:r>
              <a:rPr lang="en-US" sz="1000" dirty="0"/>
              <a:t>I am taken to the homepage signed in, after my account has been created</a:t>
            </a:r>
          </a:p>
          <a:p>
            <a:pPr marL="0" indent="0">
              <a:buNone/>
            </a:pPr>
            <a:endParaRPr lang="en-US" dirty="0"/>
          </a:p>
        </p:txBody>
      </p:sp>
      <p:sp>
        <p:nvSpPr>
          <p:cNvPr id="9" name="Content Placeholder 2"/>
          <p:cNvSpPr txBox="1">
            <a:spLocks/>
          </p:cNvSpPr>
          <p:nvPr/>
        </p:nvSpPr>
        <p:spPr>
          <a:xfrm>
            <a:off x="1616010" y="74689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3076" name="Picture 4" descr="https://lh4.googleusercontent.com/PilqX1drszgww8UDHK2K9N7yDRTHUCq6Cf8mtBRexghQw6trhWyCCOyOWSqGFsWD8tTkTaHVS-5Nz3G-FZiv-15e-e-G-qwrkF4mLg52RpMmOzzzy18MWO7MaiiQFlH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0078" y="4135031"/>
            <a:ext cx="4524207" cy="235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240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small" dirty="0"/>
              <a:t>User Story Name: Account </a:t>
            </a:r>
            <a:r>
              <a:rPr lang="en-US" sz="3200" b="1" cap="small" dirty="0" smtClean="0"/>
              <a:t>Creation (Continue)</a:t>
            </a:r>
            <a:endParaRPr lang="en-US" sz="3200" dirty="0"/>
          </a:p>
        </p:txBody>
      </p:sp>
      <p:sp>
        <p:nvSpPr>
          <p:cNvPr id="3" name="Rectangle 1"/>
          <p:cNvSpPr>
            <a:spLocks noChangeArrowheads="1"/>
          </p:cNvSpPr>
          <p:nvPr/>
        </p:nvSpPr>
        <p:spPr bwMode="auto">
          <a:xfrm>
            <a:off x="1798345" y="6021142"/>
            <a:ext cx="184731"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sz="231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4098" name="Picture 2" descr="https://lh3.googleusercontent.com/DCj3jhrJVq-2tKowk9YDL5ONmDdB3pQKGsNz8QbRUc6UShsKx-Myfl4aPvUoVuGH8WKxE89vLR-cb2Ce18PkPpqs6POfbTsMFEabE7cR4lp6JIkEo-HKlGdXpoCzVyfMS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220" y="2335504"/>
            <a:ext cx="59436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27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User Story Name: Edit Personal </a:t>
            </a:r>
            <a:r>
              <a:rPr lang="en-US" b="1" cap="small" dirty="0" smtClean="0"/>
              <a:t>profile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791556" y="1438444"/>
            <a:ext cx="8596668" cy="3880773"/>
          </a:xfrm>
        </p:spPr>
        <p:txBody>
          <a:bodyPr/>
          <a:lstStyle/>
          <a:p>
            <a:pPr fontAlgn="base"/>
            <a:endParaRPr lang="en-US" sz="1000" b="1" dirty="0" smtClean="0"/>
          </a:p>
          <a:p>
            <a:pPr fontAlgn="base"/>
            <a:endParaRPr lang="en-US" sz="1000" b="1" dirty="0" smtClean="0"/>
          </a:p>
          <a:p>
            <a:pPr fontAlgn="base"/>
            <a:r>
              <a:rPr lang="en-US" sz="1000" b="1" dirty="0" smtClean="0"/>
              <a:t>Description</a:t>
            </a:r>
            <a:r>
              <a:rPr lang="en-US" sz="1000" dirty="0"/>
              <a:t>: As a user, I want to edit my personal profile, so that I can keep my personal information updated</a:t>
            </a:r>
            <a:r>
              <a:rPr lang="en-US" sz="1000" dirty="0" smtClean="0"/>
              <a:t>.</a:t>
            </a:r>
          </a:p>
          <a:p>
            <a:pPr fontAlgn="base"/>
            <a:r>
              <a:rPr lang="en-US" sz="1000" b="1" dirty="0" smtClean="0"/>
              <a:t>Acceptance</a:t>
            </a:r>
            <a:r>
              <a:rPr lang="en-US" sz="1000" dirty="0" smtClean="0"/>
              <a:t> </a:t>
            </a:r>
            <a:r>
              <a:rPr lang="en-US" sz="1000" dirty="0"/>
              <a:t>Criteria</a:t>
            </a:r>
            <a:endParaRPr lang="en-US" sz="1000" dirty="0"/>
          </a:p>
          <a:p>
            <a:pPr lvl="1" fontAlgn="base">
              <a:buFont typeface="+mj-lt"/>
              <a:buAutoNum type="arabicPeriod"/>
            </a:pPr>
            <a:r>
              <a:rPr lang="en-US" sz="1000" dirty="0"/>
              <a:t>There is a Profile page with a section to include my personal info.</a:t>
            </a:r>
          </a:p>
          <a:p>
            <a:pPr lvl="1" fontAlgn="base">
              <a:buFont typeface="+mj-lt"/>
              <a:buAutoNum type="arabicPeriod"/>
            </a:pPr>
            <a:r>
              <a:rPr lang="en-US" sz="1000" dirty="0"/>
              <a:t>A form to store my basic info contains fields: email, password, username, first name, last name, and address. The form contains Save, and Cancel buttons. </a:t>
            </a:r>
          </a:p>
          <a:p>
            <a:pPr lvl="1" fontAlgn="base">
              <a:buFont typeface="+mj-lt"/>
              <a:buAutoNum type="arabicPeriod"/>
            </a:pPr>
            <a:r>
              <a:rPr lang="en-US" sz="1000" dirty="0"/>
              <a:t>If I update or cancel the form, I am notified</a:t>
            </a:r>
            <a:r>
              <a:rPr lang="en-US" sz="1000" dirty="0" smtClean="0"/>
              <a:t>.</a:t>
            </a:r>
            <a:endParaRPr lang="en-US" sz="1000" dirty="0"/>
          </a:p>
        </p:txBody>
      </p:sp>
      <p:sp>
        <p:nvSpPr>
          <p:cNvPr id="9" name="Content Placeholder 2"/>
          <p:cNvSpPr txBox="1">
            <a:spLocks/>
          </p:cNvSpPr>
          <p:nvPr/>
        </p:nvSpPr>
        <p:spPr>
          <a:xfrm>
            <a:off x="1616010" y="74689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5122" name="Picture 2" descr="https://lh4.googleusercontent.com/2B_CHX96qsxaO_4VAgrpI7JQW3ZdWhGUBeICp2fDL36KWn1xtjQrQLswcCMrcdmybWYsvP1j4As60b9WoTE8vQUKY6iUxsZSQI3iS6hn0vFurHb-U1jHVbUR6CfuE0x4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4512" y="4046982"/>
            <a:ext cx="4946256" cy="25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36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small" dirty="0"/>
              <a:t>User Story Name: Edit </a:t>
            </a:r>
            <a:r>
              <a:rPr lang="en-US" sz="3200" b="1" cap="small" dirty="0" smtClean="0"/>
              <a:t>Personal </a:t>
            </a:r>
            <a:r>
              <a:rPr lang="en-US" sz="3200" b="1" cap="small" dirty="0"/>
              <a:t>profile </a:t>
            </a:r>
            <a:r>
              <a:rPr lang="en-US" sz="3200" b="1" cap="small" dirty="0" smtClean="0"/>
              <a:t>(Continue)</a:t>
            </a:r>
            <a:endParaRPr lang="en-US" sz="3200" dirty="0"/>
          </a:p>
        </p:txBody>
      </p:sp>
      <p:sp>
        <p:nvSpPr>
          <p:cNvPr id="3" name="Rectangle 1"/>
          <p:cNvSpPr>
            <a:spLocks noChangeArrowheads="1"/>
          </p:cNvSpPr>
          <p:nvPr/>
        </p:nvSpPr>
        <p:spPr bwMode="auto">
          <a:xfrm>
            <a:off x="1798345" y="6021142"/>
            <a:ext cx="184731"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sz="231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6146" name="Picture 2" descr="https://lh3.googleusercontent.com/DuYo0ydKlys5CWOe6tYVOtjerRnqyNbC9GsoMwBqrVv1ZEJdWR-tfUIuZgVvugfBWZjxl-QU4FzzjhoFI04zuTOd208jTHSsdOYeJaDBtwqwF_RWnDAG3ikZGndV-Gx0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68" y="2307242"/>
            <a:ext cx="59436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07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User Story Name: </a:t>
            </a:r>
            <a:r>
              <a:rPr lang="en-US" b="1" cap="small" dirty="0" smtClean="0"/>
              <a:t>Navigation Homepage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791556" y="1438444"/>
            <a:ext cx="8596668" cy="3880773"/>
          </a:xfrm>
        </p:spPr>
        <p:txBody>
          <a:bodyPr/>
          <a:lstStyle/>
          <a:p>
            <a:pPr fontAlgn="base"/>
            <a:endParaRPr lang="en-US" sz="1000" b="1" dirty="0" smtClean="0"/>
          </a:p>
          <a:p>
            <a:pPr fontAlgn="base"/>
            <a:endParaRPr lang="en-US" sz="1000" b="1" dirty="0" smtClean="0"/>
          </a:p>
          <a:p>
            <a:pPr fontAlgn="base"/>
            <a:r>
              <a:rPr lang="en-US" sz="1000" b="1" dirty="0" smtClean="0"/>
              <a:t>Description</a:t>
            </a:r>
            <a:r>
              <a:rPr lang="en-US" sz="1000" dirty="0"/>
              <a:t>: As a user I want to easily browse and navigate to a page utilizing menus centralized on a single homepage to simplify user experience.</a:t>
            </a:r>
            <a:endParaRPr lang="en-US" sz="1000" dirty="0" smtClean="0"/>
          </a:p>
          <a:p>
            <a:pPr fontAlgn="base"/>
            <a:r>
              <a:rPr lang="en-US" sz="1000" b="1" dirty="0" smtClean="0"/>
              <a:t>Acceptance Criteria</a:t>
            </a:r>
          </a:p>
          <a:p>
            <a:pPr lvl="1" fontAlgn="base">
              <a:buFont typeface="+mj-lt"/>
              <a:buAutoNum type="arabicPeriod"/>
            </a:pPr>
            <a:r>
              <a:rPr lang="en-US" sz="1000" dirty="0"/>
              <a:t>The user is logged in. </a:t>
            </a:r>
          </a:p>
          <a:p>
            <a:pPr lvl="1" fontAlgn="base">
              <a:buFont typeface="+mj-lt"/>
              <a:buAutoNum type="arabicPeriod"/>
            </a:pPr>
            <a:r>
              <a:rPr lang="en-US" sz="1000" dirty="0"/>
              <a:t>The homepage contains tabs that lead to features of the site. Features: view profile, messages, community, medicine scheduler, resources, support, etc.</a:t>
            </a:r>
          </a:p>
          <a:p>
            <a:pPr fontAlgn="base"/>
            <a:endParaRPr lang="en-US" sz="1000" dirty="0"/>
          </a:p>
        </p:txBody>
      </p:sp>
      <p:sp>
        <p:nvSpPr>
          <p:cNvPr id="9" name="Content Placeholder 2"/>
          <p:cNvSpPr txBox="1">
            <a:spLocks/>
          </p:cNvSpPr>
          <p:nvPr/>
        </p:nvSpPr>
        <p:spPr>
          <a:xfrm>
            <a:off x="1616010" y="74689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8194" name="Picture 2" descr="https://lh6.googleusercontent.com/HSGrEjmx6Iamo3ZmwXSK6TpCryzFHCLq6_CXxvmQHog10pgJa2FkFFnJ6rpIMW8zM9eQ4u_nPdqH4rSTijoZqRG73DilPAu9i1GeOHpo-0v_UnfwUTSIQJh4oqea2tHq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7476" y="3960224"/>
            <a:ext cx="4961682" cy="256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8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small" dirty="0"/>
              <a:t>User Story Name: </a:t>
            </a:r>
            <a:r>
              <a:rPr lang="en-US" sz="3200" b="1" cap="small" dirty="0" smtClean="0"/>
              <a:t>Navigation Homepage (Continue)</a:t>
            </a:r>
            <a:endParaRPr lang="en-US" sz="3200" dirty="0"/>
          </a:p>
        </p:txBody>
      </p:sp>
      <p:sp>
        <p:nvSpPr>
          <p:cNvPr id="3" name="Rectangle 1"/>
          <p:cNvSpPr>
            <a:spLocks noChangeArrowheads="1"/>
          </p:cNvSpPr>
          <p:nvPr/>
        </p:nvSpPr>
        <p:spPr bwMode="auto">
          <a:xfrm>
            <a:off x="1798345" y="6021142"/>
            <a:ext cx="184731"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sz="231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7170" name="Picture 2" descr="https://lh5.googleusercontent.com/6rjgcsIFMXIcRO2hYzPZf8QYCrapxG3zElGsrgApaiCp4yc_jQeM-l65zPqj5k6TQkUbMvKoqoUaGhbS_3ZdMoy1bF8jb5t4Lq5RJFuhQ1ULrqfy6Ah2YnlbYTW4YCUxZ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3" y="3026421"/>
            <a:ext cx="7960508" cy="260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7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User Story Name: </a:t>
            </a:r>
            <a:r>
              <a:rPr lang="en-US" b="1" cap="small" dirty="0" smtClean="0"/>
              <a:t>Scheduler</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791556" y="1438444"/>
            <a:ext cx="8596668" cy="3880773"/>
          </a:xfrm>
        </p:spPr>
        <p:txBody>
          <a:bodyPr/>
          <a:lstStyle/>
          <a:p>
            <a:pPr fontAlgn="base"/>
            <a:endParaRPr lang="en-US" sz="1000" b="1" dirty="0" smtClean="0"/>
          </a:p>
          <a:p>
            <a:pPr fontAlgn="base"/>
            <a:endParaRPr lang="en-US" sz="1000" b="1" dirty="0" smtClean="0"/>
          </a:p>
          <a:p>
            <a:pPr fontAlgn="base"/>
            <a:r>
              <a:rPr lang="en-US" sz="1000" b="1" dirty="0" smtClean="0"/>
              <a:t>Description</a:t>
            </a:r>
            <a:r>
              <a:rPr lang="en-US" sz="1000" dirty="0"/>
              <a:t>: As a cancer patient, I want to schedule appointments or medication to keep organized </a:t>
            </a:r>
            <a:endParaRPr lang="en-US" sz="1000" dirty="0" smtClean="0"/>
          </a:p>
          <a:p>
            <a:pPr fontAlgn="base"/>
            <a:r>
              <a:rPr lang="en-US" sz="1000" b="1" dirty="0" smtClean="0"/>
              <a:t>Acceptance Criteria</a:t>
            </a:r>
          </a:p>
          <a:p>
            <a:pPr lvl="1" fontAlgn="base">
              <a:buFont typeface="+mj-lt"/>
              <a:buAutoNum type="arabicPeriod"/>
            </a:pPr>
            <a:r>
              <a:rPr lang="en-US" sz="1000" dirty="0"/>
              <a:t>User is signed in.</a:t>
            </a:r>
          </a:p>
          <a:p>
            <a:pPr lvl="1" fontAlgn="base">
              <a:buFont typeface="+mj-lt"/>
              <a:buAutoNum type="arabicPeriod"/>
            </a:pPr>
            <a:r>
              <a:rPr lang="en-US" sz="1000" dirty="0"/>
              <a:t>The scheduler has a calendar.</a:t>
            </a:r>
          </a:p>
          <a:p>
            <a:pPr lvl="1" fontAlgn="base">
              <a:buFont typeface="+mj-lt"/>
              <a:buAutoNum type="arabicPeriod"/>
            </a:pPr>
            <a:r>
              <a:rPr lang="en-US" sz="1000" dirty="0"/>
              <a:t>User can input events on a designated time via calendar.</a:t>
            </a:r>
          </a:p>
          <a:p>
            <a:pPr fontAlgn="base"/>
            <a:endParaRPr lang="en-US" sz="1000" dirty="0"/>
          </a:p>
        </p:txBody>
      </p:sp>
      <p:sp>
        <p:nvSpPr>
          <p:cNvPr id="9" name="Content Placeholder 2"/>
          <p:cNvSpPr txBox="1">
            <a:spLocks/>
          </p:cNvSpPr>
          <p:nvPr/>
        </p:nvSpPr>
        <p:spPr>
          <a:xfrm>
            <a:off x="1616010" y="74689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9218" name="Picture 2" descr="https://lh4.googleusercontent.com/0ZphimA1dZAWd-oFokHvVv7benzxEs3HSf8v03dLdykV8pBDDohkO7WtciPv2NJYlAVM3hEysoPsDjvHEXi4nVsIRhlNhwsD1wtplj1LlE7ibj84bpL3yqKAJ6NgmHoI2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2606" y="4082606"/>
            <a:ext cx="4807758" cy="247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176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small" dirty="0"/>
              <a:t>User Story Name: </a:t>
            </a:r>
            <a:r>
              <a:rPr lang="en-US" sz="3200" b="1" cap="small" dirty="0" smtClean="0"/>
              <a:t>Scheduler (Continue)</a:t>
            </a:r>
            <a:endParaRPr lang="en-US" sz="3200" dirty="0"/>
          </a:p>
        </p:txBody>
      </p:sp>
      <p:sp>
        <p:nvSpPr>
          <p:cNvPr id="3" name="Rectangle 1"/>
          <p:cNvSpPr>
            <a:spLocks noChangeArrowheads="1"/>
          </p:cNvSpPr>
          <p:nvPr/>
        </p:nvSpPr>
        <p:spPr bwMode="auto">
          <a:xfrm>
            <a:off x="1798345" y="6021142"/>
            <a:ext cx="184731"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sz="231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10242" name="Picture 2" descr="https://lh4.googleusercontent.com/NB4Wz0-zdTXmt6Ar91VD_eOWX25bDUtL4pRyAR7dhm_ZZtLstLtHVXuThOpZROSMC1Skz51hyeCbXPO7VCXoCzvh6xvpzUy5VUNV7aKyD1teZ-V035_mn8N_OltS7OIn1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105" y="2193952"/>
            <a:ext cx="59436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70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User Story Name: </a:t>
            </a:r>
            <a:r>
              <a:rPr lang="en-US" b="1" cap="small" dirty="0" smtClean="0"/>
              <a:t>Add Resource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791556" y="1438444"/>
            <a:ext cx="8596668" cy="3880773"/>
          </a:xfrm>
        </p:spPr>
        <p:txBody>
          <a:bodyPr/>
          <a:lstStyle/>
          <a:p>
            <a:pPr fontAlgn="base"/>
            <a:endParaRPr lang="en-US" sz="1000" b="1" dirty="0" smtClean="0"/>
          </a:p>
          <a:p>
            <a:pPr fontAlgn="base"/>
            <a:endParaRPr lang="en-US" sz="1000" b="1" dirty="0" smtClean="0"/>
          </a:p>
          <a:p>
            <a:pPr fontAlgn="base"/>
            <a:r>
              <a:rPr lang="en-US" sz="1000" b="1" dirty="0" smtClean="0"/>
              <a:t>Description</a:t>
            </a:r>
            <a:r>
              <a:rPr lang="en-US" sz="1000" dirty="0"/>
              <a:t>: As a health care provider, I want to add resources that I feel are important for cancer patients, so that they can be better informed about their diagnosis.</a:t>
            </a:r>
            <a:endParaRPr lang="en-US" sz="1000" dirty="0" smtClean="0"/>
          </a:p>
          <a:p>
            <a:pPr fontAlgn="base"/>
            <a:r>
              <a:rPr lang="en-US" sz="1000" b="1" dirty="0" smtClean="0"/>
              <a:t>Acceptance Criteria</a:t>
            </a:r>
          </a:p>
          <a:p>
            <a:pPr lvl="1" fontAlgn="base">
              <a:buFont typeface="+mj-lt"/>
              <a:buAutoNum type="arabicPeriod"/>
            </a:pPr>
            <a:r>
              <a:rPr lang="en-US" sz="1000" dirty="0"/>
              <a:t>Only health care providers can add resources.</a:t>
            </a:r>
          </a:p>
          <a:p>
            <a:pPr lvl="1" fontAlgn="base">
              <a:buFont typeface="+mj-lt"/>
              <a:buAutoNum type="arabicPeriod"/>
            </a:pPr>
            <a:r>
              <a:rPr lang="en-US" sz="1000" dirty="0"/>
              <a:t>Fields for ‘Add Resource’ form consists of ‘Title’, ‘Published Date’, ‘Summary’, ‘Author’, ‘Image URL’, and ‘Link URL’. </a:t>
            </a:r>
          </a:p>
          <a:p>
            <a:pPr lvl="1" fontAlgn="base">
              <a:buFont typeface="+mj-lt"/>
              <a:buAutoNum type="arabicPeriod"/>
            </a:pPr>
            <a:r>
              <a:rPr lang="en-US" sz="1000" dirty="0"/>
              <a:t>After selecting ‘Add’, Resource page is updated.</a:t>
            </a:r>
          </a:p>
          <a:p>
            <a:pPr lvl="1" fontAlgn="base">
              <a:buFont typeface="+mj-lt"/>
              <a:buAutoNum type="arabicPeriod"/>
            </a:pPr>
            <a:r>
              <a:rPr lang="en-US" sz="1000" dirty="0"/>
              <a:t>I can cancel the process anytime.</a:t>
            </a:r>
          </a:p>
          <a:p>
            <a:pPr fontAlgn="base"/>
            <a:endParaRPr lang="en-US" sz="1000" dirty="0"/>
          </a:p>
        </p:txBody>
      </p:sp>
      <p:sp>
        <p:nvSpPr>
          <p:cNvPr id="9" name="Content Placeholder 2"/>
          <p:cNvSpPr txBox="1">
            <a:spLocks/>
          </p:cNvSpPr>
          <p:nvPr/>
        </p:nvSpPr>
        <p:spPr>
          <a:xfrm>
            <a:off x="1616010" y="74689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12290" name="Picture 2" descr="https://lh6.googleusercontent.com/lemso6g4-XeFJYvBQCVxidghaL4yJrX-M8D4GRgQLfLmvMCpK5MRzpGtDE0CDY0E5AJljrTusSojfztjVSFNN00qcjgOqiyKnzZuFEGhNqCzaPtA93yhmFfxxRb6Loht6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630" y="4223997"/>
            <a:ext cx="4678461" cy="240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145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small" dirty="0"/>
              <a:t>User Story Name: </a:t>
            </a:r>
            <a:r>
              <a:rPr lang="en-US" sz="3200" b="1" cap="small" dirty="0" smtClean="0"/>
              <a:t>Add Resource (Continue)</a:t>
            </a:r>
            <a:endParaRPr lang="en-US" sz="3200" dirty="0"/>
          </a:p>
        </p:txBody>
      </p:sp>
      <p:sp>
        <p:nvSpPr>
          <p:cNvPr id="3" name="Rectangle 1"/>
          <p:cNvSpPr>
            <a:spLocks noChangeArrowheads="1"/>
          </p:cNvSpPr>
          <p:nvPr/>
        </p:nvSpPr>
        <p:spPr bwMode="auto">
          <a:xfrm>
            <a:off x="1798345" y="6021142"/>
            <a:ext cx="184731"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sz="23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sz="231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11266" name="Picture 2" descr="https://lh3.googleusercontent.com/583aP-3vle9D44wW3xpsAaAQDPw_dvSzvZ2Xj30FzSJRTLgNyv16kXbf46-2xkd1seNNzGLMcQ7oCZC7m5Ilmw0sPbU66t43UpK1wrUL87j68Qtn_2PCBuU_915axPaBz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00" y="2278357"/>
            <a:ext cx="7638902" cy="385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Definition</a:t>
            </a:r>
            <a:endParaRPr lang="en-US" dirty="0"/>
          </a:p>
        </p:txBody>
      </p:sp>
      <p:sp>
        <p:nvSpPr>
          <p:cNvPr id="3" name="Content Placeholder 2"/>
          <p:cNvSpPr>
            <a:spLocks noGrp="1"/>
          </p:cNvSpPr>
          <p:nvPr>
            <p:ph idx="1"/>
          </p:nvPr>
        </p:nvSpPr>
        <p:spPr/>
        <p:txBody>
          <a:bodyPr>
            <a:normAutofit/>
          </a:bodyPr>
          <a:lstStyle/>
          <a:p>
            <a:r>
              <a:rPr lang="en-US" sz="1400" b="1" dirty="0" smtClean="0"/>
              <a:t>Problem</a:t>
            </a:r>
            <a:r>
              <a:rPr lang="en-US" sz="1400" dirty="0" smtClean="0"/>
              <a:t>: </a:t>
            </a:r>
            <a:r>
              <a:rPr lang="en-US" sz="1400" dirty="0"/>
              <a:t>No one is ever prepared for a cancer diagnosis. Many patients find it difficult to manage themselves after leaving the hospital or doctor’s office. Having a support group is imperative and no more important than having important information tailored to a patient’s diagnosis. SHAIHN (Smart HealthCare Healing Network), our cancer care app, provides a solution that can positively impact a patient’s overall experience during their times of difficulty</a:t>
            </a:r>
            <a:r>
              <a:rPr lang="en-US" sz="1400" dirty="0" smtClean="0"/>
              <a:t>.</a:t>
            </a:r>
          </a:p>
          <a:p>
            <a:endParaRPr lang="en-US" sz="1400" dirty="0"/>
          </a:p>
          <a:p>
            <a:r>
              <a:rPr lang="en-US" sz="1400" b="1" dirty="0" smtClean="0"/>
              <a:t>Solution</a:t>
            </a:r>
            <a:r>
              <a:rPr lang="en-US" sz="1400" dirty="0" smtClean="0"/>
              <a:t>: </a:t>
            </a:r>
            <a:r>
              <a:rPr lang="en-US" sz="1400" dirty="0"/>
              <a:t>SHAIHN allows patients, their caregivers, and health care providers to communicate and share resources, all to enhance the level of care the patient receives. This is done in a system that consists of a community where patients and caregivers can interact with each other and healthcare providers can supply patients with resources containing valuable information related to the patient’s diagnosis.</a:t>
            </a:r>
            <a:endParaRPr lang="en-US" sz="1400" dirty="0"/>
          </a:p>
        </p:txBody>
      </p:sp>
    </p:spTree>
    <p:extLst>
      <p:ext uri="{BB962C8B-B14F-4D97-AF65-F5344CB8AC3E}">
        <p14:creationId xmlns:p14="http://schemas.microsoft.com/office/powerpoint/2010/main" val="344568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M</a:t>
            </a:r>
            <a:r>
              <a:rPr lang="en-US" dirty="0" smtClean="0"/>
              <a:t>anual </a:t>
            </a:r>
            <a:r>
              <a:rPr lang="en-US" dirty="0"/>
              <a:t>testing was performed for each user story after completion. </a:t>
            </a:r>
            <a:endParaRPr lang="en-US" dirty="0" smtClean="0"/>
          </a:p>
          <a:p>
            <a:r>
              <a:rPr lang="en-US" dirty="0" smtClean="0"/>
              <a:t>In </a:t>
            </a:r>
            <a:r>
              <a:rPr lang="en-US" dirty="0"/>
              <a:t>the course of the development of each user story, testing was done in parts, and if that layer passed the testing process, another layer was developed and tested first individually, and then in addition to the previous layer. </a:t>
            </a:r>
            <a:endParaRPr lang="en-US" dirty="0" smtClean="0"/>
          </a:p>
          <a:p>
            <a:r>
              <a:rPr lang="en-US" dirty="0" smtClean="0"/>
              <a:t>In </a:t>
            </a:r>
            <a:r>
              <a:rPr lang="en-US" dirty="0"/>
              <a:t>order to gain an idea of how user-friendly and intuitive the app was, usability tests were also performed by having others use the application. </a:t>
            </a:r>
            <a:endParaRPr lang="en-US" dirty="0" smtClean="0"/>
          </a:p>
          <a:p>
            <a:r>
              <a:rPr lang="en-US" dirty="0" smtClean="0"/>
              <a:t>Finally</a:t>
            </a:r>
            <a:r>
              <a:rPr lang="en-US" dirty="0"/>
              <a:t>, during each bi-weekly meeting, the app was demoed so that the owner can validate the program herself.</a:t>
            </a:r>
            <a:endParaRPr lang="en-US" dirty="0"/>
          </a:p>
        </p:txBody>
      </p:sp>
    </p:spTree>
    <p:extLst>
      <p:ext uri="{BB962C8B-B14F-4D97-AF65-F5344CB8AC3E}">
        <p14:creationId xmlns:p14="http://schemas.microsoft.com/office/powerpoint/2010/main" val="122903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77334" y="1501370"/>
            <a:ext cx="8596668" cy="3880773"/>
          </a:xfrm>
        </p:spPr>
        <p:txBody>
          <a:bodyPr>
            <a:normAutofit/>
          </a:bodyPr>
          <a:lstStyle/>
          <a:p>
            <a:r>
              <a:rPr lang="en-US" sz="1400" dirty="0"/>
              <a:t>The app serves as a community resource dashboard for cancer patients, caregivers, and healthcare providers, as well as a means for users to connect with each other and provide support. The technologies used include those of the </a:t>
            </a:r>
            <a:r>
              <a:rPr lang="en-US" sz="1400" dirty="0" err="1"/>
              <a:t>fullstack</a:t>
            </a:r>
            <a:r>
              <a:rPr lang="en-US" sz="1400" dirty="0"/>
              <a:t> </a:t>
            </a:r>
            <a:r>
              <a:rPr lang="en-US" sz="1400" dirty="0" err="1"/>
              <a:t>javascript</a:t>
            </a:r>
            <a:r>
              <a:rPr lang="en-US" sz="1400" dirty="0"/>
              <a:t> framework MEAN, that stands for </a:t>
            </a:r>
            <a:r>
              <a:rPr lang="en-US" sz="1400" dirty="0" err="1"/>
              <a:t>MongoDB</a:t>
            </a:r>
            <a:r>
              <a:rPr lang="en-US" sz="1400" dirty="0"/>
              <a:t> (no SQL database), Express (web application framework), </a:t>
            </a:r>
            <a:r>
              <a:rPr lang="en-US" sz="1400" dirty="0" err="1"/>
              <a:t>AngularJS</a:t>
            </a:r>
            <a:r>
              <a:rPr lang="en-US" sz="1400" dirty="0"/>
              <a:t> (front-end framework), and </a:t>
            </a:r>
            <a:r>
              <a:rPr lang="en-US" sz="1400" dirty="0" err="1"/>
              <a:t>NodeJs</a:t>
            </a:r>
            <a:r>
              <a:rPr lang="en-US" sz="1400" dirty="0"/>
              <a:t> (server-side platform</a:t>
            </a:r>
            <a:r>
              <a:rPr lang="en-US" sz="1400" dirty="0" smtClean="0"/>
              <a:t>). Bootstrap </a:t>
            </a:r>
            <a:r>
              <a:rPr lang="en-US" sz="1400" dirty="0"/>
              <a:t>among other technologies was used for front-end design</a:t>
            </a:r>
            <a:r>
              <a:rPr lang="en-US" sz="1400" dirty="0" smtClean="0"/>
              <a:t>.</a:t>
            </a:r>
          </a:p>
          <a:p>
            <a:endParaRPr lang="en-US" sz="1400" dirty="0" smtClean="0"/>
          </a:p>
          <a:p>
            <a:r>
              <a:rPr lang="en-US" sz="1400" dirty="0" smtClean="0"/>
              <a:t>Alvaro Villa (</a:t>
            </a:r>
            <a:r>
              <a:rPr lang="en-US" sz="1400" dirty="0" smtClean="0">
                <a:hlinkClick r:id="rId2"/>
              </a:rPr>
              <a:t>avill169@fiu.edu</a:t>
            </a:r>
            <a:r>
              <a:rPr lang="en-US" sz="1400" dirty="0" smtClean="0"/>
              <a:t>)</a:t>
            </a:r>
          </a:p>
          <a:p>
            <a:r>
              <a:rPr lang="en-US" sz="1400" dirty="0" smtClean="0"/>
              <a:t>Kyle Roque (</a:t>
            </a:r>
            <a:r>
              <a:rPr lang="en-US" sz="1400" dirty="0" smtClean="0">
                <a:hlinkClick r:id="rId3"/>
              </a:rPr>
              <a:t>kroqu001@fiu.edu</a:t>
            </a:r>
            <a:r>
              <a:rPr lang="en-US" sz="1400" dirty="0" smtClean="0"/>
              <a:t>)</a:t>
            </a:r>
          </a:p>
          <a:p>
            <a:endParaRPr lang="en-US" sz="1400" dirty="0"/>
          </a:p>
          <a:p>
            <a:r>
              <a:rPr lang="en-US" sz="1400" dirty="0" smtClean="0"/>
              <a:t>Question?</a:t>
            </a:r>
          </a:p>
          <a:p>
            <a:r>
              <a:rPr lang="en-US" sz="1400" dirty="0" smtClean="0"/>
              <a:t>Thank You</a:t>
            </a:r>
          </a:p>
          <a:p>
            <a:endParaRPr lang="en-US" sz="800" dirty="0" smtClean="0"/>
          </a:p>
          <a:p>
            <a:endParaRPr lang="en-US" sz="1400" dirty="0"/>
          </a:p>
          <a:p>
            <a:endParaRPr lang="en-US" sz="1400" dirty="0"/>
          </a:p>
        </p:txBody>
      </p:sp>
      <p:pic>
        <p:nvPicPr>
          <p:cNvPr id="13316" name="Picture 4" descr="https://upload.wikimedia.org/wikipedia/commons/b/b1/Meanstack-624x25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573" y="5669979"/>
            <a:ext cx="2230423" cy="893599"/>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https://catalin.red/dist/uploads/2011/01/css3-html5-logo-initi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3200" y="5573575"/>
            <a:ext cx="963029" cy="829810"/>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http://www.growingwiththeweb.com/images/general/css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3675" y="5573575"/>
            <a:ext cx="588700" cy="829810"/>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https://upload.wikimedia.org/wikipedia/commons/thumb/9/99/Unofficial_JavaScript_logo_2.svg/2000px-Unofficial_JavaScript_logo_2.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78902" y="5677556"/>
            <a:ext cx="725829" cy="725829"/>
          </a:xfrm>
          <a:prstGeom prst="rect">
            <a:avLst/>
          </a:prstGeom>
          <a:noFill/>
          <a:extLst>
            <a:ext uri="{909E8E84-426E-40DD-AFC4-6F175D3DCCD1}">
              <a14:hiddenFill xmlns:a14="http://schemas.microsoft.com/office/drawing/2010/main">
                <a:solidFill>
                  <a:srgbClr val="FFFFFF"/>
                </a:solidFill>
              </a14:hiddenFill>
            </a:ext>
          </a:extLst>
        </p:spPr>
      </p:pic>
      <p:pic>
        <p:nvPicPr>
          <p:cNvPr id="13330" name="Picture 18" descr="https://seeklogo.com/images/P/photoshop-cs5-logo-55DE0F31B9-seeklogo.co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01259" y="5669979"/>
            <a:ext cx="735858" cy="733406"/>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descr="http://c758482.r82.cf2.rackcdn.com/sublime_text_icon_218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85715" y="5573575"/>
            <a:ext cx="957109" cy="957109"/>
          </a:xfrm>
          <a:prstGeom prst="rect">
            <a:avLst/>
          </a:prstGeom>
          <a:noFill/>
          <a:extLst>
            <a:ext uri="{909E8E84-426E-40DD-AFC4-6F175D3DCCD1}">
              <a14:hiddenFill xmlns:a14="http://schemas.microsoft.com/office/drawing/2010/main">
                <a:solidFill>
                  <a:srgbClr val="FFFFFF"/>
                </a:solidFill>
              </a14:hiddenFill>
            </a:ext>
          </a:extLst>
        </p:spPr>
      </p:pic>
      <p:pic>
        <p:nvPicPr>
          <p:cNvPr id="13334" name="Picture 22" descr="https://www.cis.fiu.edu/wp-content/themes/scis/images/SCIS-FIU-Color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1422" y="5743729"/>
            <a:ext cx="2241921" cy="4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 Cases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48689" y="1391830"/>
            <a:ext cx="4518601" cy="5402755"/>
          </a:xfrm>
        </p:spPr>
      </p:pic>
    </p:spTree>
    <p:extLst>
      <p:ext uri="{BB962C8B-B14F-4D97-AF65-F5344CB8AC3E}">
        <p14:creationId xmlns:p14="http://schemas.microsoft.com/office/powerpoint/2010/main" val="286884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sp>
        <p:nvSpPr>
          <p:cNvPr id="3" name="Content Placeholder 2"/>
          <p:cNvSpPr>
            <a:spLocks noGrp="1"/>
          </p:cNvSpPr>
          <p:nvPr>
            <p:ph idx="1"/>
          </p:nvPr>
        </p:nvSpPr>
        <p:spPr/>
        <p:txBody>
          <a:bodyPr/>
          <a:lstStyle/>
          <a:p>
            <a:r>
              <a:rPr lang="en-US" b="1" dirty="0" smtClean="0"/>
              <a:t>Architectural Patterns: </a:t>
            </a:r>
            <a:r>
              <a:rPr lang="en-US" dirty="0"/>
              <a:t>The architecture is based on the MEAN stack MVC (Model View Controller) architecture. Like MVC, the system has views and controllers. However, rather than having models, a services layer is used for data access and business logic. </a:t>
            </a:r>
            <a:r>
              <a:rPr lang="en-US" dirty="0" err="1"/>
              <a:t>Mongoskin</a:t>
            </a:r>
            <a:r>
              <a:rPr lang="en-US" dirty="0"/>
              <a:t> is used for the services as a wrapper for the native </a:t>
            </a:r>
            <a:r>
              <a:rPr lang="en-US" dirty="0" err="1"/>
              <a:t>MongoDB</a:t>
            </a:r>
            <a:r>
              <a:rPr lang="en-US" dirty="0"/>
              <a:t> driver, making it simpler to perform CRUD (Create Read Update Delete) operations. This pattern also helps keep angular controllers thin and maintain a clean separation of concerns.</a:t>
            </a:r>
            <a:endParaRPr lang="en-US" dirty="0"/>
          </a:p>
        </p:txBody>
      </p:sp>
    </p:spTree>
    <p:extLst>
      <p:ext uri="{BB962C8B-B14F-4D97-AF65-F5344CB8AC3E}">
        <p14:creationId xmlns:p14="http://schemas.microsoft.com/office/powerpoint/2010/main" val="319919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506" y="2572544"/>
            <a:ext cx="5915025" cy="3057525"/>
          </a:xfrm>
        </p:spPr>
      </p:pic>
    </p:spTree>
    <p:extLst>
      <p:ext uri="{BB962C8B-B14F-4D97-AF65-F5344CB8AC3E}">
        <p14:creationId xmlns:p14="http://schemas.microsoft.com/office/powerpoint/2010/main" val="5541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088" y="2160588"/>
            <a:ext cx="6729861" cy="3881437"/>
          </a:xfrm>
        </p:spPr>
      </p:pic>
    </p:spTree>
    <p:extLst>
      <p:ext uri="{BB962C8B-B14F-4D97-AF65-F5344CB8AC3E}">
        <p14:creationId xmlns:p14="http://schemas.microsoft.com/office/powerpoint/2010/main" val="97175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a:t>
            </a:r>
            <a:r>
              <a:rPr lang="en-US" sz="2800" dirty="0" smtClean="0">
                <a:solidFill>
                  <a:schemeClr val="accent6"/>
                </a:solidFill>
              </a:rPr>
              <a:t>(Refer to documentation for full list)</a:t>
            </a:r>
            <a:endParaRPr lang="en-US" sz="2800" dirty="0">
              <a:solidFill>
                <a:schemeClr val="accent6"/>
              </a:solidFill>
            </a:endParaRPr>
          </a:p>
        </p:txBody>
      </p:sp>
      <p:sp>
        <p:nvSpPr>
          <p:cNvPr id="3" name="Content Placeholder 2"/>
          <p:cNvSpPr>
            <a:spLocks noGrp="1"/>
          </p:cNvSpPr>
          <p:nvPr>
            <p:ph idx="1"/>
          </p:nvPr>
        </p:nvSpPr>
        <p:spPr/>
        <p:txBody>
          <a:bodyPr/>
          <a:lstStyle/>
          <a:p>
            <a:r>
              <a:rPr lang="en-US" dirty="0" smtClean="0"/>
              <a:t>Account Login</a:t>
            </a:r>
          </a:p>
          <a:p>
            <a:r>
              <a:rPr lang="en-US" dirty="0" smtClean="0"/>
              <a:t>Account Creation</a:t>
            </a:r>
          </a:p>
          <a:p>
            <a:r>
              <a:rPr lang="en-US" dirty="0"/>
              <a:t>Edit </a:t>
            </a:r>
            <a:r>
              <a:rPr lang="en-US" dirty="0"/>
              <a:t>Personal </a:t>
            </a:r>
            <a:r>
              <a:rPr lang="en-US" dirty="0"/>
              <a:t>profile (Patient</a:t>
            </a:r>
            <a:r>
              <a:rPr lang="en-US" dirty="0"/>
              <a:t>)</a:t>
            </a:r>
          </a:p>
          <a:p>
            <a:r>
              <a:rPr lang="en-US" dirty="0" smtClean="0"/>
              <a:t>Navigation Homepage</a:t>
            </a:r>
          </a:p>
          <a:p>
            <a:r>
              <a:rPr lang="en-US" dirty="0" smtClean="0"/>
              <a:t>Scheduler</a:t>
            </a:r>
          </a:p>
          <a:p>
            <a:r>
              <a:rPr lang="en-US" dirty="0" smtClean="0"/>
              <a:t>Add Resource</a:t>
            </a:r>
            <a:endParaRPr lang="en-US" dirty="0"/>
          </a:p>
        </p:txBody>
      </p:sp>
    </p:spTree>
    <p:extLst>
      <p:ext uri="{BB962C8B-B14F-4D97-AF65-F5344CB8AC3E}">
        <p14:creationId xmlns:p14="http://schemas.microsoft.com/office/powerpoint/2010/main" val="3295856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User Story Name: Account Login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790623" y="1431217"/>
            <a:ext cx="8596668" cy="3880773"/>
          </a:xfrm>
        </p:spPr>
        <p:txBody>
          <a:bodyPr/>
          <a:lstStyle/>
          <a:p>
            <a:r>
              <a:rPr lang="en-US" sz="1000" b="1" dirty="0"/>
              <a:t>Description</a:t>
            </a:r>
            <a:r>
              <a:rPr lang="en-US" sz="1000" dirty="0"/>
              <a:t>: As a user, I would like to login to my account so that I can access the resources offered by Cancer </a:t>
            </a:r>
            <a:r>
              <a:rPr lang="en-US" sz="1000" dirty="0" smtClean="0"/>
              <a:t>Care</a:t>
            </a:r>
          </a:p>
          <a:p>
            <a:r>
              <a:rPr lang="en-US" sz="1000" b="1" dirty="0"/>
              <a:t>Acceptance Criteria</a:t>
            </a:r>
            <a:endParaRPr lang="en-US" sz="1000" b="1" dirty="0"/>
          </a:p>
          <a:p>
            <a:pPr lvl="1" fontAlgn="base">
              <a:buFont typeface="+mj-lt"/>
              <a:buAutoNum type="arabicPeriod"/>
            </a:pPr>
            <a:r>
              <a:rPr lang="en-US" sz="1000" dirty="0"/>
              <a:t>Only users with accounts may access the resources within the Cancer Care app</a:t>
            </a:r>
          </a:p>
          <a:p>
            <a:pPr lvl="1" fontAlgn="base">
              <a:buFont typeface="+mj-lt"/>
              <a:buAutoNum type="arabicPeriod"/>
            </a:pPr>
            <a:r>
              <a:rPr lang="en-US" sz="1000" dirty="0"/>
              <a:t>Email/username and password will be used to sign in.</a:t>
            </a:r>
          </a:p>
          <a:p>
            <a:pPr lvl="1" fontAlgn="base">
              <a:buFont typeface="+mj-lt"/>
              <a:buAutoNum type="arabicPeriod"/>
            </a:pPr>
            <a:r>
              <a:rPr lang="en-US" sz="1000" dirty="0"/>
              <a:t>If a user tries to log in with an invalid email/username, they will receive an error message saying so</a:t>
            </a:r>
          </a:p>
          <a:p>
            <a:pPr lvl="1" fontAlgn="base">
              <a:buFont typeface="+mj-lt"/>
              <a:buAutoNum type="arabicPeriod"/>
            </a:pPr>
            <a:r>
              <a:rPr lang="en-US" sz="1000" dirty="0"/>
              <a:t>If a user tries to log in with an invalid password, they will receive an error message saying so.</a:t>
            </a:r>
          </a:p>
          <a:p>
            <a:endParaRPr lang="en-US" dirty="0"/>
          </a:p>
        </p:txBody>
      </p:sp>
      <p:sp>
        <p:nvSpPr>
          <p:cNvPr id="9" name="Content Placeholder 2"/>
          <p:cNvSpPr txBox="1">
            <a:spLocks/>
          </p:cNvSpPr>
          <p:nvPr/>
        </p:nvSpPr>
        <p:spPr>
          <a:xfrm>
            <a:off x="1616010" y="746896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pic>
        <p:nvPicPr>
          <p:cNvPr id="10" name="Picture 6" descr="https://lh6.googleusercontent.com/YpV-Qx10qdIa_p3eg7cMsPiUwVKUeYXfNCh1e3k97yDzGYeuV5tk3Fs8AXQ-KUwRyHy0XjTXQa_2myB1M_EnQ6hoeIXkgTlDTwyg3aE9xhpxcYBrGHIezOcIdPJG5ZK9o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299" y="4100975"/>
            <a:ext cx="4557079" cy="237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856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small" dirty="0"/>
              <a:t>User Story Name: Account </a:t>
            </a:r>
            <a:r>
              <a:rPr lang="en-US" sz="3200" b="1" cap="small" dirty="0" smtClean="0"/>
              <a:t>Login (Continue)</a:t>
            </a:r>
            <a:endParaRPr lang="en-US" sz="3200" dirty="0"/>
          </a:p>
        </p:txBody>
      </p:sp>
      <p:pic>
        <p:nvPicPr>
          <p:cNvPr id="4" name="image242.png" descr="login.png"/>
          <p:cNvPicPr>
            <a:picLocks noGrp="1"/>
          </p:cNvPicPr>
          <p:nvPr>
            <p:ph idx="1"/>
          </p:nvPr>
        </p:nvPicPr>
        <p:blipFill>
          <a:blip r:embed="rId2"/>
          <a:srcRect/>
          <a:stretch>
            <a:fillRect/>
          </a:stretch>
        </p:blipFill>
        <p:spPr>
          <a:xfrm>
            <a:off x="2594564" y="2045704"/>
            <a:ext cx="5400367" cy="4400922"/>
          </a:xfrm>
          <a:prstGeom prst="rect">
            <a:avLst/>
          </a:prstGeom>
          <a:ln/>
        </p:spPr>
      </p:pic>
    </p:spTree>
    <p:extLst>
      <p:ext uri="{BB962C8B-B14F-4D97-AF65-F5344CB8AC3E}">
        <p14:creationId xmlns:p14="http://schemas.microsoft.com/office/powerpoint/2010/main" val="48106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649</TotalTime>
  <Words>988</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Trebuchet MS</vt:lpstr>
      <vt:lpstr>Wingdings 3</vt:lpstr>
      <vt:lpstr>Facet</vt:lpstr>
      <vt:lpstr>Cancer Care App – Code to Cure 1.0</vt:lpstr>
      <vt:lpstr>Project Definition</vt:lpstr>
      <vt:lpstr>Requirements: Use Cases</vt:lpstr>
      <vt:lpstr>System Design: Architecture</vt:lpstr>
      <vt:lpstr>System Design: Architecture</vt:lpstr>
      <vt:lpstr>Minimal Class Diagram</vt:lpstr>
      <vt:lpstr>User Stories (Refer to documentation for full list)</vt:lpstr>
      <vt:lpstr>User Story Name: Account Login  </vt:lpstr>
      <vt:lpstr>User Story Name: Account Login (Continue)</vt:lpstr>
      <vt:lpstr>User Story Name: Account Creation  </vt:lpstr>
      <vt:lpstr>User Story Name: Account Creation (Continue)</vt:lpstr>
      <vt:lpstr>User Story Name: Edit Personal profile  </vt:lpstr>
      <vt:lpstr>User Story Name: Edit Personal profile (Continue)</vt:lpstr>
      <vt:lpstr>User Story Name: Navigation Homepage  </vt:lpstr>
      <vt:lpstr>User Story Name: Navigation Homepage (Continue)</vt:lpstr>
      <vt:lpstr>User Story Name: Scheduler  </vt:lpstr>
      <vt:lpstr>User Story Name: Scheduler (Continue)</vt:lpstr>
      <vt:lpstr>User Story Name: Add Resource  </vt:lpstr>
      <vt:lpstr>User Story Name: Add Resource (Continue)</vt:lpstr>
      <vt:lpstr>Testing</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Care App – Code to Cure 1.0</dc:title>
  <dc:creator>Alvaro Villa</dc:creator>
  <cp:lastModifiedBy>Alvaro Villa</cp:lastModifiedBy>
  <cp:revision>18</cp:revision>
  <dcterms:created xsi:type="dcterms:W3CDTF">2017-12-13T10:38:00Z</dcterms:created>
  <dcterms:modified xsi:type="dcterms:W3CDTF">2017-12-13T21:27:32Z</dcterms:modified>
</cp:coreProperties>
</file>