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59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6699"/>
    <a:srgbClr val="28E719"/>
    <a:srgbClr val="002866"/>
    <a:srgbClr val="111111"/>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4E19F2-EEE4-41F0-8CDD-7975F3361213}">
  <a:tblStyle styleId="{694E19F2-EEE4-41F0-8CDD-7975F336121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54"/>
  </p:normalViewPr>
  <p:slideViewPr>
    <p:cSldViewPr snapToGrid="0">
      <p:cViewPr>
        <p:scale>
          <a:sx n="43" d="100"/>
          <a:sy n="43" d="100"/>
        </p:scale>
        <p:origin x="-152" y="-152"/>
      </p:cViewPr>
      <p:guideLst>
        <p:guide orient="horz" pos="13824"/>
        <p:guide pos="10368"/>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ctrTitle"/>
          </p:nvPr>
        </p:nvSpPr>
        <p:spPr>
          <a:xfrm>
            <a:off x="4727733" y="8325034"/>
            <a:ext cx="23462935" cy="16058963"/>
          </a:xfrm>
        </p:spPr>
        <p:txBody>
          <a:bodyPr anchor="b">
            <a:normAutofit/>
          </a:bodyPr>
          <a:lstStyle>
            <a:lvl1pPr algn="ctr">
              <a:defRPr sz="17280"/>
            </a:lvl1pPr>
          </a:lstStyle>
          <a:p>
            <a:r>
              <a:rPr lang="en-US"/>
              <a:t>Click to edit Master title style</a:t>
            </a:r>
            <a:endParaRPr lang="en-US" dirty="0"/>
          </a:p>
        </p:txBody>
      </p:sp>
      <p:sp>
        <p:nvSpPr>
          <p:cNvPr id="3" name="Subtitle 2"/>
          <p:cNvSpPr>
            <a:spLocks noGrp="1"/>
          </p:cNvSpPr>
          <p:nvPr>
            <p:ph type="subTitle" idx="1"/>
          </p:nvPr>
        </p:nvSpPr>
        <p:spPr>
          <a:xfrm>
            <a:off x="4727733" y="24871689"/>
            <a:ext cx="23462935" cy="8778234"/>
          </a:xfrm>
        </p:spPr>
        <p:txBody>
          <a:bodyPr>
            <a:normAutofit/>
          </a:bodyPr>
          <a:lstStyle>
            <a:lvl1pPr marL="0" indent="0" algn="ctr">
              <a:buNone/>
              <a:defRPr sz="7920">
                <a:solidFill>
                  <a:schemeClr val="bg1">
                    <a:lumMod val="50000"/>
                  </a:schemeClr>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20521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2467246" y="27451994"/>
            <a:ext cx="27983966" cy="5194304"/>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98811" y="4468871"/>
            <a:ext cx="26520836" cy="20570470"/>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467194" y="32695859"/>
            <a:ext cx="27984020" cy="4367821"/>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3704555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2467194" y="3901443"/>
            <a:ext cx="27984020" cy="21934368"/>
          </a:xfrm>
        </p:spPr>
        <p:txBody>
          <a:bodyPr anchor="ctr"/>
          <a:lstStyle>
            <a:lvl1pPr algn="ct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2467194" y="26910854"/>
            <a:ext cx="27984020" cy="10152832"/>
          </a:xfrm>
        </p:spPr>
        <p:txBody>
          <a:bodyPr anchor="ct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9850964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3904773" y="5584566"/>
            <a:ext cx="25117430" cy="17471456"/>
          </a:xfrm>
        </p:spPr>
        <p:txBody>
          <a:bodyPr anchor="ctr"/>
          <a:lstStyle>
            <a:lvl1pPr>
              <a:defRPr sz="11520"/>
            </a:lvl1pPr>
          </a:lstStyle>
          <a:p>
            <a:r>
              <a:rPr lang="en-US"/>
              <a:t>Click to edit Master title style</a:t>
            </a:r>
            <a:endParaRPr lang="en-US" dirty="0"/>
          </a:p>
        </p:txBody>
      </p:sp>
      <p:sp>
        <p:nvSpPr>
          <p:cNvPr id="12" name="Text Placeholder 3"/>
          <p:cNvSpPr>
            <a:spLocks noGrp="1"/>
          </p:cNvSpPr>
          <p:nvPr>
            <p:ph type="body" sz="half" idx="13"/>
          </p:nvPr>
        </p:nvSpPr>
        <p:spPr>
          <a:xfrm>
            <a:off x="4645743" y="23104205"/>
            <a:ext cx="23631206" cy="3806643"/>
          </a:xfrm>
        </p:spPr>
        <p:txBody>
          <a:bodyPr anchor="t">
            <a:normAutofit/>
          </a:bodyPr>
          <a:lstStyle>
            <a:lvl1pPr marL="0" indent="0">
              <a:buNone/>
              <a:defRPr sz="50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4" name="Text Placeholder 3"/>
          <p:cNvSpPr>
            <a:spLocks noGrp="1"/>
          </p:cNvSpPr>
          <p:nvPr>
            <p:ph type="body" sz="half" idx="2"/>
          </p:nvPr>
        </p:nvSpPr>
        <p:spPr>
          <a:xfrm>
            <a:off x="2467194" y="27985904"/>
            <a:ext cx="27984020" cy="9094739"/>
          </a:xfrm>
        </p:spPr>
        <p:txBody>
          <a:bodyPr anchor="ctr">
            <a:normAutofit/>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
        <p:nvSpPr>
          <p:cNvPr id="11" name="TextBox 10"/>
          <p:cNvSpPr txBox="1"/>
          <p:nvPr/>
        </p:nvSpPr>
        <p:spPr>
          <a:xfrm>
            <a:off x="2655454" y="5682298"/>
            <a:ext cx="1968797" cy="3742566"/>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4" name="TextBox 13"/>
          <p:cNvSpPr txBox="1"/>
          <p:nvPr/>
        </p:nvSpPr>
        <p:spPr>
          <a:xfrm>
            <a:off x="28260470" y="19968096"/>
            <a:ext cx="1993108" cy="3742566"/>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Tree>
    <p:extLst>
      <p:ext uri="{BB962C8B-B14F-4D97-AF65-F5344CB8AC3E}">
        <p14:creationId xmlns:p14="http://schemas.microsoft.com/office/powerpoint/2010/main" val="20716255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2467194" y="13687824"/>
            <a:ext cx="27984020" cy="16075744"/>
          </a:xfrm>
        </p:spPr>
        <p:txBody>
          <a:bodyPr anchor="b"/>
          <a:lstStyle>
            <a:lvl1pPr algn="ctr">
              <a:defRPr sz="11520"/>
            </a:lvl1pPr>
          </a:lstStyle>
          <a:p>
            <a:r>
              <a:rPr lang="en-US"/>
              <a:t>Click to edit Master title style</a:t>
            </a:r>
            <a:endParaRPr lang="en-US" dirty="0"/>
          </a:p>
        </p:txBody>
      </p:sp>
      <p:sp>
        <p:nvSpPr>
          <p:cNvPr id="4" name="Text Placeholder 3"/>
          <p:cNvSpPr>
            <a:spLocks noGrp="1"/>
          </p:cNvSpPr>
          <p:nvPr>
            <p:ph type="body" sz="half" idx="2"/>
          </p:nvPr>
        </p:nvSpPr>
        <p:spPr>
          <a:xfrm>
            <a:off x="2467194" y="29838944"/>
            <a:ext cx="27984020" cy="7300122"/>
          </a:xfrm>
        </p:spPr>
        <p:txBody>
          <a:bodyPr anchor="t"/>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679393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15" name="Title 1"/>
          <p:cNvSpPr>
            <a:spLocks noGrp="1"/>
          </p:cNvSpPr>
          <p:nvPr>
            <p:ph type="title"/>
          </p:nvPr>
        </p:nvSpPr>
        <p:spPr>
          <a:xfrm>
            <a:off x="2467194" y="3901440"/>
            <a:ext cx="27984020" cy="10272602"/>
          </a:xfrm>
        </p:spPr>
        <p:txBody>
          <a:bodyPr/>
          <a:lstStyle/>
          <a:p>
            <a:r>
              <a:rPr lang="en-US"/>
              <a:t>Click to edit Master title style</a:t>
            </a:r>
            <a:endParaRPr lang="en-US" dirty="0"/>
          </a:p>
        </p:txBody>
      </p:sp>
      <p:sp>
        <p:nvSpPr>
          <p:cNvPr id="7" name="Text Placeholder 2"/>
          <p:cNvSpPr>
            <a:spLocks noGrp="1"/>
          </p:cNvSpPr>
          <p:nvPr>
            <p:ph type="body" idx="1"/>
          </p:nvPr>
        </p:nvSpPr>
        <p:spPr>
          <a:xfrm>
            <a:off x="2467192" y="15149395"/>
            <a:ext cx="8907235" cy="3688077"/>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8" name="Text Placeholder 3"/>
          <p:cNvSpPr>
            <a:spLocks noGrp="1"/>
          </p:cNvSpPr>
          <p:nvPr>
            <p:ph type="body" sz="half" idx="15"/>
          </p:nvPr>
        </p:nvSpPr>
        <p:spPr>
          <a:xfrm>
            <a:off x="2467192" y="18837482"/>
            <a:ext cx="8907235" cy="18226208"/>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9" name="Text Placeholder 4"/>
          <p:cNvSpPr>
            <a:spLocks noGrp="1"/>
          </p:cNvSpPr>
          <p:nvPr>
            <p:ph type="body" sz="quarter" idx="3"/>
          </p:nvPr>
        </p:nvSpPr>
        <p:spPr>
          <a:xfrm>
            <a:off x="12021453" y="15149395"/>
            <a:ext cx="8887108" cy="3688077"/>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0" name="Text Placeholder 3"/>
          <p:cNvSpPr>
            <a:spLocks noGrp="1"/>
          </p:cNvSpPr>
          <p:nvPr>
            <p:ph type="body" sz="half" idx="16"/>
          </p:nvPr>
        </p:nvSpPr>
        <p:spPr>
          <a:xfrm>
            <a:off x="11991645" y="18837482"/>
            <a:ext cx="8919047" cy="18226208"/>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11" name="Text Placeholder 4"/>
          <p:cNvSpPr>
            <a:spLocks noGrp="1"/>
          </p:cNvSpPr>
          <p:nvPr>
            <p:ph type="body" sz="quarter" idx="13"/>
          </p:nvPr>
        </p:nvSpPr>
        <p:spPr>
          <a:xfrm>
            <a:off x="21527906" y="15149395"/>
            <a:ext cx="8923306" cy="3688077"/>
          </a:xfrm>
        </p:spPr>
        <p:txBody>
          <a:bodyPr anchor="b">
            <a:noAutofit/>
          </a:bodyPr>
          <a:lstStyle>
            <a:lvl1pPr marL="0" indent="0" algn="ctr">
              <a:lnSpc>
                <a:spcPct val="75000"/>
              </a:lnSpc>
              <a:buNone/>
              <a:defRPr sz="864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2" name="Text Placeholder 3"/>
          <p:cNvSpPr>
            <a:spLocks noGrp="1"/>
          </p:cNvSpPr>
          <p:nvPr>
            <p:ph type="body" sz="half" idx="17"/>
          </p:nvPr>
        </p:nvSpPr>
        <p:spPr>
          <a:xfrm>
            <a:off x="21527906" y="18837482"/>
            <a:ext cx="8923306" cy="18226208"/>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5281278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30" name="Title 1"/>
          <p:cNvSpPr>
            <a:spLocks noGrp="1"/>
          </p:cNvSpPr>
          <p:nvPr>
            <p:ph type="title"/>
          </p:nvPr>
        </p:nvSpPr>
        <p:spPr>
          <a:xfrm>
            <a:off x="2467194" y="3908941"/>
            <a:ext cx="27984020" cy="10265101"/>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467194" y="26910848"/>
            <a:ext cx="8900305" cy="3688077"/>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0" name="Picture Placeholder 2"/>
          <p:cNvSpPr>
            <a:spLocks noGrp="1" noChangeAspect="1"/>
          </p:cNvSpPr>
          <p:nvPr>
            <p:ph type="pic" idx="15"/>
          </p:nvPr>
        </p:nvSpPr>
        <p:spPr>
          <a:xfrm>
            <a:off x="2467194" y="15149395"/>
            <a:ext cx="8900305" cy="97536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1" name="Text Placeholder 3"/>
          <p:cNvSpPr>
            <a:spLocks noGrp="1"/>
          </p:cNvSpPr>
          <p:nvPr>
            <p:ph type="body" sz="half" idx="18"/>
          </p:nvPr>
        </p:nvSpPr>
        <p:spPr>
          <a:xfrm>
            <a:off x="2467194" y="30598925"/>
            <a:ext cx="8900305" cy="6464755"/>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22" name="Text Placeholder 4"/>
          <p:cNvSpPr>
            <a:spLocks noGrp="1"/>
          </p:cNvSpPr>
          <p:nvPr>
            <p:ph type="body" sz="quarter" idx="3"/>
          </p:nvPr>
        </p:nvSpPr>
        <p:spPr>
          <a:xfrm>
            <a:off x="11995450" y="26910848"/>
            <a:ext cx="8914936" cy="3688077"/>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3" name="Picture Placeholder 2"/>
          <p:cNvSpPr>
            <a:spLocks noGrp="1" noChangeAspect="1"/>
          </p:cNvSpPr>
          <p:nvPr>
            <p:ph type="pic" idx="21"/>
          </p:nvPr>
        </p:nvSpPr>
        <p:spPr>
          <a:xfrm>
            <a:off x="11991640" y="15149395"/>
            <a:ext cx="8919050" cy="97536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4" name="Text Placeholder 3"/>
          <p:cNvSpPr>
            <a:spLocks noGrp="1"/>
          </p:cNvSpPr>
          <p:nvPr>
            <p:ph type="body" sz="half" idx="19"/>
          </p:nvPr>
        </p:nvSpPr>
        <p:spPr>
          <a:xfrm>
            <a:off x="11991640" y="30598921"/>
            <a:ext cx="8919050" cy="6464762"/>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25" name="Text Placeholder 4"/>
          <p:cNvSpPr>
            <a:spLocks noGrp="1"/>
          </p:cNvSpPr>
          <p:nvPr>
            <p:ph type="body" sz="quarter" idx="13"/>
          </p:nvPr>
        </p:nvSpPr>
        <p:spPr>
          <a:xfrm>
            <a:off x="21527908" y="26910848"/>
            <a:ext cx="8911840" cy="3688077"/>
          </a:xfrm>
        </p:spPr>
        <p:txBody>
          <a:bodyPr anchor="b">
            <a:noAutofit/>
          </a:bodyPr>
          <a:lstStyle>
            <a:lvl1pPr marL="0" indent="0" algn="ctr">
              <a:lnSpc>
                <a:spcPct val="75000"/>
              </a:lnSpc>
              <a:buNone/>
              <a:defRPr sz="792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26" name="Picture Placeholder 2"/>
          <p:cNvSpPr>
            <a:spLocks noGrp="1" noChangeAspect="1"/>
          </p:cNvSpPr>
          <p:nvPr>
            <p:ph type="pic" idx="22"/>
          </p:nvPr>
        </p:nvSpPr>
        <p:spPr>
          <a:xfrm>
            <a:off x="21527906" y="15149395"/>
            <a:ext cx="8923306" cy="97536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a:t>Click icon to add picture</a:t>
            </a:r>
            <a:endParaRPr lang="en-US" dirty="0"/>
          </a:p>
        </p:txBody>
      </p:sp>
      <p:sp>
        <p:nvSpPr>
          <p:cNvPr id="27" name="Text Placeholder 3"/>
          <p:cNvSpPr>
            <a:spLocks noGrp="1"/>
          </p:cNvSpPr>
          <p:nvPr>
            <p:ph type="body" sz="half" idx="20"/>
          </p:nvPr>
        </p:nvSpPr>
        <p:spPr>
          <a:xfrm>
            <a:off x="21527568" y="30598909"/>
            <a:ext cx="8923644" cy="6464774"/>
          </a:xfrm>
        </p:spPr>
        <p:txBody>
          <a:bodyPr anchor="t">
            <a:normAutofit/>
          </a:bodyPr>
          <a:lstStyle>
            <a:lvl1pPr marL="0" indent="0" algn="ctr">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9345657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2467194" y="15149405"/>
            <a:ext cx="27984020" cy="219142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882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Vertical Title 1"/>
          <p:cNvSpPr>
            <a:spLocks noGrp="1"/>
          </p:cNvSpPr>
          <p:nvPr>
            <p:ph type="title" orient="vert"/>
          </p:nvPr>
        </p:nvSpPr>
        <p:spPr>
          <a:xfrm>
            <a:off x="23557232" y="3901456"/>
            <a:ext cx="6893982" cy="33162234"/>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2467193" y="3901456"/>
            <a:ext cx="20678555" cy="331622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34931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2467188" y="15149398"/>
            <a:ext cx="27982332" cy="21914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587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2467192" y="5302813"/>
            <a:ext cx="27949730" cy="17515642"/>
          </a:xfrm>
        </p:spPr>
        <p:txBody>
          <a:bodyPr anchor="b">
            <a:normAutofit/>
          </a:bodyPr>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467192" y="23407735"/>
            <a:ext cx="27949730" cy="8756371"/>
          </a:xfrm>
        </p:spPr>
        <p:txBody>
          <a:bodyPr>
            <a:normAutofit/>
          </a:bodyPr>
          <a:lstStyle>
            <a:lvl1pPr marL="0" indent="0" algn="ctr">
              <a:buNone/>
              <a:defRPr sz="7200">
                <a:solidFill>
                  <a:schemeClr val="bg1">
                    <a:lumMod val="50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785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14" name="Title 1"/>
          <p:cNvSpPr>
            <a:spLocks noGrp="1"/>
          </p:cNvSpPr>
          <p:nvPr>
            <p:ph type="title"/>
          </p:nvPr>
        </p:nvSpPr>
        <p:spPr>
          <a:xfrm>
            <a:off x="2467195" y="3958518"/>
            <a:ext cx="27984017" cy="102155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2467188" y="15149398"/>
            <a:ext cx="13786272" cy="21914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6664940" y="15149398"/>
            <a:ext cx="13784580" cy="21914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52295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14" name="Title 1"/>
          <p:cNvSpPr>
            <a:spLocks noGrp="1"/>
          </p:cNvSpPr>
          <p:nvPr>
            <p:ph type="title"/>
          </p:nvPr>
        </p:nvSpPr>
        <p:spPr>
          <a:xfrm>
            <a:off x="2467195" y="3958518"/>
            <a:ext cx="27984017" cy="102155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95085" y="15174515"/>
            <a:ext cx="13158382" cy="4351962"/>
          </a:xfrm>
        </p:spPr>
        <p:txBody>
          <a:bodyPr anchor="b">
            <a:noAutofit/>
          </a:bodyPr>
          <a:lstStyle>
            <a:lvl1pPr marL="0" indent="0">
              <a:lnSpc>
                <a:spcPct val="75000"/>
              </a:lnSpc>
              <a:buNone/>
              <a:defRPr sz="936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2" name="Content Placeholder 3"/>
          <p:cNvSpPr>
            <a:spLocks noGrp="1"/>
          </p:cNvSpPr>
          <p:nvPr>
            <p:ph sz="quarter" idx="13"/>
          </p:nvPr>
        </p:nvSpPr>
        <p:spPr>
          <a:xfrm>
            <a:off x="2467192" y="19526486"/>
            <a:ext cx="13786272" cy="175371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270343" y="15174515"/>
            <a:ext cx="13180871" cy="4351962"/>
          </a:xfrm>
        </p:spPr>
        <p:txBody>
          <a:bodyPr anchor="b">
            <a:noAutofit/>
          </a:bodyPr>
          <a:lstStyle>
            <a:lvl1pPr marL="0" indent="0">
              <a:lnSpc>
                <a:spcPct val="75000"/>
              </a:lnSpc>
              <a:buNone/>
              <a:defRPr sz="9360" b="0">
                <a:solidFill>
                  <a:schemeClr val="tx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13" name="Content Placeholder 5"/>
          <p:cNvSpPr>
            <a:spLocks noGrp="1"/>
          </p:cNvSpPr>
          <p:nvPr>
            <p:ph sz="quarter" idx="14"/>
          </p:nvPr>
        </p:nvSpPr>
        <p:spPr>
          <a:xfrm>
            <a:off x="16664942" y="19526486"/>
            <a:ext cx="13784584" cy="175371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64801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761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36206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2467191" y="3901440"/>
            <a:ext cx="10626358" cy="12948813"/>
          </a:xfrm>
        </p:spPr>
        <p:txBody>
          <a:bodyPr anchor="b"/>
          <a:lstStyle>
            <a:lvl1pPr algn="ctr">
              <a:defRPr sz="11520"/>
            </a:lvl1pPr>
          </a:lstStyle>
          <a:p>
            <a:r>
              <a:rPr lang="en-US"/>
              <a:t>Click to edit Master title style</a:t>
            </a:r>
            <a:endParaRPr lang="en-US" dirty="0"/>
          </a:p>
        </p:txBody>
      </p:sp>
      <p:sp>
        <p:nvSpPr>
          <p:cNvPr id="10" name="Content Placeholder 2"/>
          <p:cNvSpPr>
            <a:spLocks noGrp="1"/>
          </p:cNvSpPr>
          <p:nvPr>
            <p:ph sz="quarter" idx="13"/>
          </p:nvPr>
        </p:nvSpPr>
        <p:spPr>
          <a:xfrm>
            <a:off x="13710769" y="3901449"/>
            <a:ext cx="16740439" cy="331622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67194" y="16850253"/>
            <a:ext cx="10626361" cy="20213427"/>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85121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18400" cy="43891200"/>
          </a:xfrm>
          <a:prstGeom prst="rect">
            <a:avLst/>
          </a:prstGeom>
        </p:spPr>
      </p:pic>
      <p:sp>
        <p:nvSpPr>
          <p:cNvPr id="2" name="Title 1"/>
          <p:cNvSpPr>
            <a:spLocks noGrp="1"/>
          </p:cNvSpPr>
          <p:nvPr>
            <p:ph type="title"/>
          </p:nvPr>
        </p:nvSpPr>
        <p:spPr>
          <a:xfrm>
            <a:off x="2467195" y="3901440"/>
            <a:ext cx="14866625" cy="12948826"/>
          </a:xfrm>
        </p:spPr>
        <p:txBody>
          <a:bodyPr anchor="b"/>
          <a:lstStyle>
            <a:lvl1pPr algn="ct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015374" y="3901446"/>
            <a:ext cx="10821064" cy="3316224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467246" y="16850262"/>
            <a:ext cx="14866574" cy="20213421"/>
          </a:xfrm>
        </p:spPr>
        <p:txBody>
          <a:bodyPr/>
          <a:lstStyle>
            <a:lvl1pPr marL="0" indent="0" algn="ctr">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435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4" y="-3"/>
            <a:ext cx="32918407" cy="438912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467195" y="3958518"/>
            <a:ext cx="27984017" cy="102155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67194" y="15149405"/>
            <a:ext cx="27984020" cy="219142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32591" y="37652970"/>
            <a:ext cx="7406640" cy="2336800"/>
          </a:xfrm>
          <a:prstGeom prst="rect">
            <a:avLst/>
          </a:prstGeom>
        </p:spPr>
        <p:txBody>
          <a:bodyPr vert="horz" lIns="91440" tIns="45720" rIns="91440" bIns="45720" rtlCol="0" anchor="ctr"/>
          <a:lstStyle>
            <a:lvl1pPr algn="r">
              <a:defRPr sz="3600">
                <a:solidFill>
                  <a:schemeClr val="tx1"/>
                </a:solidFill>
              </a:defRPr>
            </a:lvl1pPr>
          </a:lstStyle>
          <a:p>
            <a:endParaRPr lang="en-US"/>
          </a:p>
        </p:txBody>
      </p:sp>
      <p:sp>
        <p:nvSpPr>
          <p:cNvPr id="5" name="Footer Placeholder 4"/>
          <p:cNvSpPr>
            <a:spLocks noGrp="1"/>
          </p:cNvSpPr>
          <p:nvPr>
            <p:ph type="ftr" sz="quarter" idx="3"/>
          </p:nvPr>
        </p:nvSpPr>
        <p:spPr>
          <a:xfrm>
            <a:off x="2467193" y="37652970"/>
            <a:ext cx="18016794" cy="2336800"/>
          </a:xfrm>
          <a:prstGeom prst="rect">
            <a:avLst/>
          </a:prstGeom>
        </p:spPr>
        <p:txBody>
          <a:bodyPr vert="horz" lIns="91440" tIns="45720" rIns="91440" bIns="45720" rtlCol="0" anchor="ctr"/>
          <a:lstStyle>
            <a:lvl1pPr algn="l">
              <a:defRPr sz="3600">
                <a:solidFill>
                  <a:schemeClr val="tx1"/>
                </a:solidFill>
              </a:defRPr>
            </a:lvl1pPr>
          </a:lstStyle>
          <a:p>
            <a:endParaRPr lang="en-US"/>
          </a:p>
        </p:txBody>
      </p:sp>
      <p:sp>
        <p:nvSpPr>
          <p:cNvPr id="6" name="Slide Number Placeholder 5"/>
          <p:cNvSpPr>
            <a:spLocks noGrp="1"/>
          </p:cNvSpPr>
          <p:nvPr>
            <p:ph type="sldNum" sz="quarter" idx="4"/>
          </p:nvPr>
        </p:nvSpPr>
        <p:spPr>
          <a:xfrm>
            <a:off x="28387834" y="37652970"/>
            <a:ext cx="2063380" cy="2336800"/>
          </a:xfrm>
          <a:prstGeom prst="rect">
            <a:avLst/>
          </a:prstGeom>
        </p:spPr>
        <p:txBody>
          <a:bodyPr vert="horz" lIns="91440" tIns="45720" rIns="91440" bIns="45720" rtlCol="0" anchor="ctr"/>
          <a:lstStyle>
            <a:lvl1pPr algn="r">
              <a:defRPr sz="3600">
                <a:solidFill>
                  <a:schemeClr val="tx1"/>
                </a:solidFill>
              </a:defRPr>
            </a:lvl1p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30489649"/>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Lst>
  <p:hf sldNum="0" hdr="0" ftr="0" dt="0"/>
  <p:txStyles>
    <p:titleStyle>
      <a:lvl1pPr algn="ctr" defTabSz="3291840" rtl="0" eaLnBrk="1" latinLnBrk="0" hangingPunct="1">
        <a:lnSpc>
          <a:spcPct val="90000"/>
        </a:lnSpc>
        <a:spcBef>
          <a:spcPct val="0"/>
        </a:spcBef>
        <a:buNone/>
        <a:defRPr sz="12960" kern="1200" cap="all" baseline="0">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tx1"/>
        </a:buClr>
        <a:buFont typeface="Arial" panose="020B0604020202020204" pitchFamily="34" charset="0"/>
        <a:buChar char="•"/>
        <a:defRPr sz="7200" kern="1200" cap="all" baseline="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tx1"/>
        </a:buClr>
        <a:buFont typeface="Arial" panose="020B0604020202020204" pitchFamily="34" charset="0"/>
        <a:buChar char="•"/>
        <a:defRPr sz="6480" kern="1200" cap="all" baseline="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tx1"/>
        </a:buClr>
        <a:buFont typeface="Arial" panose="020B0604020202020204" pitchFamily="34" charset="0"/>
        <a:buChar char="•"/>
        <a:defRPr sz="5760" kern="1200" cap="all" baseline="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tx1"/>
        </a:buClr>
        <a:buFont typeface="Arial" panose="020B0604020202020204" pitchFamily="34" charset="0"/>
        <a:buChar char="•"/>
        <a:defRPr sz="5040" kern="1200" cap="all"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jp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jp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89" name="Shape 89"/>
          <p:cNvSpPr txBox="1"/>
          <p:nvPr/>
        </p:nvSpPr>
        <p:spPr>
          <a:xfrm>
            <a:off x="1306420" y="5727532"/>
            <a:ext cx="30778842" cy="35147888"/>
          </a:xfrm>
          <a:prstGeom prst="rect">
            <a:avLst/>
          </a:prstGeom>
          <a:noFill/>
          <a:ln w="76200" cap="flat" cmpd="sng">
            <a:solidFill>
              <a:srgbClr val="0033CC"/>
            </a:solidFill>
            <a:prstDash val="solid"/>
            <a:miter lim="8000"/>
            <a:headEnd type="none" w="sm" len="sm"/>
            <a:tailEnd type="none" w="sm" len="sm"/>
          </a:ln>
          <a:effectLst>
            <a:glow rad="228600">
              <a:schemeClr val="accent5">
                <a:satMod val="175000"/>
                <a:alpha val="40000"/>
              </a:schemeClr>
            </a:glo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91" name="Shape 91"/>
          <p:cNvSpPr txBox="1"/>
          <p:nvPr/>
        </p:nvSpPr>
        <p:spPr>
          <a:xfrm>
            <a:off x="1306420" y="41328827"/>
            <a:ext cx="30888080" cy="2305187"/>
          </a:xfrm>
          <a:prstGeom prst="horizontalScroll">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0">
            <a:scrgbClr r="0" g="0" b="0"/>
          </a:lnRef>
          <a:fillRef idx="0">
            <a:scrgbClr r="0" g="0" b="0"/>
          </a:fillRef>
          <a:effectRef idx="0">
            <a:scrgbClr r="0" g="0" b="0"/>
          </a:effectRef>
          <a:fontRef idx="minor">
            <a:schemeClr val="accent4"/>
          </a:fontRef>
        </p:style>
        <p:txBody>
          <a:bodyPr spcFirstLastPara="1" wrap="square" lIns="98650" tIns="49325" rIns="98650" bIns="49325" anchor="t" anchorCtr="0">
            <a:noAutofit/>
          </a:bodyPr>
          <a:lstStyle/>
          <a:p>
            <a:pPr marL="0" marR="0" lvl="0" indent="0" algn="ctr" rtl="0">
              <a:spcBef>
                <a:spcPts val="0"/>
              </a:spcBef>
              <a:spcAft>
                <a:spcPts val="500"/>
              </a:spcAft>
              <a:buClr>
                <a:srgbClr val="336699"/>
              </a:buClr>
              <a:buFont typeface="Arial"/>
              <a:buNone/>
            </a:pPr>
            <a:r>
              <a:rPr lang="en-US" sz="4100" b="1" i="0" u="none" strike="noStrike" cap="none" dirty="0">
                <a:solidFill>
                  <a:schemeClr val="tx1"/>
                </a:solidFill>
                <a:latin typeface="Arial"/>
                <a:ea typeface="Arial"/>
                <a:cs typeface="Arial"/>
                <a:sym typeface="Arial"/>
              </a:rPr>
              <a:t>Acknowledgement</a:t>
            </a:r>
          </a:p>
          <a:p>
            <a:r>
              <a:rPr lang="en-US" sz="2400" b="1" dirty="0">
                <a:solidFill>
                  <a:schemeClr val="tx1"/>
                </a:solidFill>
                <a:latin typeface="Arial" panose="020B0604020202020204" pitchFamily="34" charset="0"/>
                <a:cs typeface="Arial" panose="020B0604020202020204" pitchFamily="34" charset="0"/>
              </a:rPr>
              <a:t>The material presented in this poster is based upon the work done by Emmanuel Malave and David Gonzalez. This project was supported by the Key Biscayne Citizen Scientist Project and the Key Biscayne Community Foundation. Special thanks to our mentor Nathan Moyer and to Juan Caraballo and Masoud Sadjadi.</a:t>
            </a:r>
            <a:br>
              <a:rPr lang="en-US" sz="2400" b="1" dirty="0">
                <a:solidFill>
                  <a:srgbClr val="336699"/>
                </a:solidFill>
                <a:latin typeface="Arial" panose="020B0604020202020204" pitchFamily="34" charset="0"/>
                <a:cs typeface="Arial" panose="020B0604020202020204" pitchFamily="34" charset="0"/>
              </a:rPr>
            </a:br>
            <a:endParaRPr sz="2400" b="1" dirty="0">
              <a:solidFill>
                <a:srgbClr val="336699"/>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2F470E31-1EDF-410C-9FD0-07457A763F5E}"/>
              </a:ext>
            </a:extLst>
          </p:cNvPr>
          <p:cNvGrpSpPr/>
          <p:nvPr/>
        </p:nvGrpSpPr>
        <p:grpSpPr>
          <a:xfrm>
            <a:off x="1809501" y="6303010"/>
            <a:ext cx="9838707" cy="7829477"/>
            <a:chOff x="1630750" y="6095926"/>
            <a:chExt cx="10364117" cy="6231721"/>
          </a:xfrm>
        </p:grpSpPr>
        <p:sp>
          <p:nvSpPr>
            <p:cNvPr id="62" name="Shape 92">
              <a:extLst>
                <a:ext uri="{FF2B5EF4-FFF2-40B4-BE49-F238E27FC236}">
                  <a16:creationId xmlns:a16="http://schemas.microsoft.com/office/drawing/2014/main" id="{8B985DA1-EAA6-4651-8EAC-949137DD6816}"/>
                </a:ext>
              </a:extLst>
            </p:cNvPr>
            <p:cNvSpPr txBox="1"/>
            <p:nvPr/>
          </p:nvSpPr>
          <p:spPr>
            <a:xfrm>
              <a:off x="1679789" y="7206793"/>
              <a:ext cx="10315078" cy="5120854"/>
            </a:xfrm>
            <a:prstGeom prst="rightArrowCallout">
              <a:avLst>
                <a:gd name="adj1" fmla="val 6409"/>
                <a:gd name="adj2" fmla="val 8597"/>
                <a:gd name="adj3" fmla="val 4788"/>
                <a:gd name="adj4" fmla="val 90139"/>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1" indent="457200"/>
              <a:endParaRPr lang="en-US" sz="2800" b="1" dirty="0">
                <a:solidFill>
                  <a:srgbClr val="111111"/>
                </a:solidFill>
                <a:latin typeface="Arial" panose="020B0604020202020204" pitchFamily="34" charset="0"/>
                <a:cs typeface="Arial" panose="020B0604020202020204" pitchFamily="34" charset="0"/>
              </a:endParaRPr>
            </a:p>
            <a:p>
              <a:pPr lvl="1" indent="457200"/>
              <a:r>
                <a:rPr lang="en-US" sz="2900" b="1" dirty="0">
                  <a:solidFill>
                    <a:srgbClr val="336699"/>
                  </a:solidFill>
                  <a:latin typeface="Arial" panose="020B0604020202020204" pitchFamily="34" charset="0"/>
                  <a:cs typeface="Arial" panose="020B0604020202020204" pitchFamily="34" charset="0"/>
                </a:rPr>
                <a:t>The Key Biscayne Community Foundation strives to raise awareness about the natural resources of Key Biscayne and Virginia Key with the intent to preserve the environment and protect its wildlife.</a:t>
              </a:r>
            </a:p>
            <a:p>
              <a:pPr lvl="1"/>
              <a:r>
                <a:rPr lang="en-US" sz="2900" b="1" dirty="0">
                  <a:solidFill>
                    <a:srgbClr val="336699"/>
                  </a:solidFill>
                  <a:latin typeface="Arial" panose="020B0604020202020204" pitchFamily="34" charset="0"/>
                  <a:cs typeface="Arial" panose="020B0604020202020204" pitchFamily="34" charset="0"/>
                </a:rPr>
                <a:t>	Environmental education is an essential aspect of the global and local response to climate change. It helps citizens and young folks understand and address the impact that human actions have on ecosystems. It's a call of encouragement to our community to change our attitudes and behavior to live in a more sustainable society.</a:t>
              </a:r>
              <a:endParaRPr lang="en-US" sz="4000" b="0" i="0" u="none" strike="noStrike" cap="none" dirty="0">
                <a:latin typeface="Arial"/>
                <a:ea typeface="Arial"/>
                <a:cs typeface="Arial"/>
                <a:sym typeface="Arial"/>
              </a:endParaRPr>
            </a:p>
          </p:txBody>
        </p:sp>
        <p:sp>
          <p:nvSpPr>
            <p:cNvPr id="63" name="Rectangle: Rounded Corners 62">
              <a:extLst>
                <a:ext uri="{FF2B5EF4-FFF2-40B4-BE49-F238E27FC236}">
                  <a16:creationId xmlns:a16="http://schemas.microsoft.com/office/drawing/2014/main" id="{F874B69F-827D-4028-BC4A-01D84CEFC6B8}"/>
                </a:ext>
              </a:extLst>
            </p:cNvPr>
            <p:cNvSpPr/>
            <p:nvPr/>
          </p:nvSpPr>
          <p:spPr>
            <a:xfrm>
              <a:off x="1630750" y="6095926"/>
              <a:ext cx="9424499" cy="830169"/>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Problem</a:t>
              </a:r>
              <a:endParaRPr lang="en-US" sz="4100" b="1"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AB6F8A29-09E1-491E-AFE8-DB9C247EAD76}"/>
              </a:ext>
            </a:extLst>
          </p:cNvPr>
          <p:cNvGrpSpPr/>
          <p:nvPr/>
        </p:nvGrpSpPr>
        <p:grpSpPr>
          <a:xfrm>
            <a:off x="11939513" y="6249552"/>
            <a:ext cx="9936602" cy="7882936"/>
            <a:chOff x="1720733" y="6174172"/>
            <a:chExt cx="10414940" cy="6153476"/>
          </a:xfrm>
        </p:grpSpPr>
        <p:sp>
          <p:nvSpPr>
            <p:cNvPr id="71" name="Shape 92">
              <a:extLst>
                <a:ext uri="{FF2B5EF4-FFF2-40B4-BE49-F238E27FC236}">
                  <a16:creationId xmlns:a16="http://schemas.microsoft.com/office/drawing/2014/main" id="{A7807322-5ADD-4C49-9CAF-32AB5758C73D}"/>
                </a:ext>
              </a:extLst>
            </p:cNvPr>
            <p:cNvSpPr txBox="1"/>
            <p:nvPr/>
          </p:nvSpPr>
          <p:spPr>
            <a:xfrm>
              <a:off x="1820595" y="7206794"/>
              <a:ext cx="10315078" cy="5120854"/>
            </a:xfrm>
            <a:prstGeom prst="rightArrowCallout">
              <a:avLst>
                <a:gd name="adj1" fmla="val 6409"/>
                <a:gd name="adj2" fmla="val 8597"/>
                <a:gd name="adj3" fmla="val 4788"/>
                <a:gd name="adj4" fmla="val 90139"/>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1" indent="457200"/>
              <a:endParaRPr lang="en-US" sz="2800" dirty="0">
                <a:solidFill>
                  <a:srgbClr val="111111"/>
                </a:solidFill>
                <a:latin typeface="Arial" panose="020B0604020202020204" pitchFamily="34" charset="0"/>
                <a:cs typeface="Arial" panose="020B0604020202020204" pitchFamily="34" charset="0"/>
              </a:endParaRPr>
            </a:p>
            <a:p>
              <a:pPr lvl="1"/>
              <a:r>
                <a:rPr lang="en-US" sz="2900" b="1" dirty="0">
                  <a:solidFill>
                    <a:srgbClr val="336699"/>
                  </a:solidFill>
                  <a:latin typeface="Arial" panose="020B0604020202020204" pitchFamily="34" charset="0"/>
                  <a:cs typeface="Arial" panose="020B0604020202020204" pitchFamily="34" charset="0"/>
                </a:rPr>
                <a:t>	KeyScience iOS App. provides a medium to reach out to and notify users with the latest local news, events, and programs taking place in Key Biscayne area.</a:t>
              </a:r>
            </a:p>
            <a:p>
              <a:pPr lvl="1"/>
              <a:r>
                <a:rPr lang="en-US" sz="2900" b="1" dirty="0">
                  <a:solidFill>
                    <a:srgbClr val="336699"/>
                  </a:solidFill>
                  <a:latin typeface="Arial" panose="020B0604020202020204" pitchFamily="34" charset="0"/>
                  <a:cs typeface="Arial" panose="020B0604020202020204" pitchFamily="34" charset="0"/>
                </a:rPr>
                <a:t>	Volunteer programs such as Key Challenge and Field Activities encourage citizens to participate in on-hand learning experiences while exploring different areas of the Key.</a:t>
              </a:r>
            </a:p>
            <a:p>
              <a:pPr lvl="1"/>
              <a:r>
                <a:rPr lang="en-US" sz="2900" b="1" dirty="0">
                  <a:solidFill>
                    <a:srgbClr val="336699"/>
                  </a:solidFill>
                  <a:latin typeface="Arial" panose="020B0604020202020204" pitchFamily="34" charset="0"/>
                  <a:cs typeface="Arial" panose="020B0604020202020204" pitchFamily="34" charset="0"/>
                </a:rPr>
                <a:t> 	With an enhance user experience, the application allows members of the community and professional scientists to record and share relevant up-to-date information about the most critical natural resources. </a:t>
              </a:r>
            </a:p>
            <a:p>
              <a:pPr lvl="1" indent="457200"/>
              <a:endParaRPr lang="en-US" sz="2800" dirty="0">
                <a:solidFill>
                  <a:srgbClr val="111111"/>
                </a:solidFill>
                <a:latin typeface="Arial" panose="020B0604020202020204" pitchFamily="34" charset="0"/>
                <a:cs typeface="Arial" panose="020B0604020202020204" pitchFamily="34" charset="0"/>
              </a:endParaRPr>
            </a:p>
          </p:txBody>
        </p:sp>
        <p:sp>
          <p:nvSpPr>
            <p:cNvPr id="72" name="Rectangle: Rounded Corners 71">
              <a:extLst>
                <a:ext uri="{FF2B5EF4-FFF2-40B4-BE49-F238E27FC236}">
                  <a16:creationId xmlns:a16="http://schemas.microsoft.com/office/drawing/2014/main" id="{76729FCE-4480-4488-8ABB-0A4DAC03593A}"/>
                </a:ext>
              </a:extLst>
            </p:cNvPr>
            <p:cNvSpPr/>
            <p:nvPr/>
          </p:nvSpPr>
          <p:spPr>
            <a:xfrm>
              <a:off x="1720733" y="6174172"/>
              <a:ext cx="9424499" cy="830169"/>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Solution</a:t>
              </a:r>
              <a:endParaRPr lang="en-US" sz="4100" b="1"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A1FEE892-CF5D-4751-B4E1-8BC4FCA8B3A8}"/>
              </a:ext>
            </a:extLst>
          </p:cNvPr>
          <p:cNvGrpSpPr/>
          <p:nvPr/>
        </p:nvGrpSpPr>
        <p:grpSpPr>
          <a:xfrm>
            <a:off x="22306480" y="6259463"/>
            <a:ext cx="8802419" cy="7873024"/>
            <a:chOff x="1630750" y="6095926"/>
            <a:chExt cx="10196951" cy="5719376"/>
          </a:xfrm>
        </p:grpSpPr>
        <p:sp>
          <p:nvSpPr>
            <p:cNvPr id="74" name="Shape 92">
              <a:extLst>
                <a:ext uri="{FF2B5EF4-FFF2-40B4-BE49-F238E27FC236}">
                  <a16:creationId xmlns:a16="http://schemas.microsoft.com/office/drawing/2014/main" id="{22F643F7-7274-4A9C-AADF-B6E5C6FF99F1}"/>
                </a:ext>
              </a:extLst>
            </p:cNvPr>
            <p:cNvSpPr txBox="1"/>
            <p:nvPr/>
          </p:nvSpPr>
          <p:spPr>
            <a:xfrm>
              <a:off x="1679790" y="7206793"/>
              <a:ext cx="10109800" cy="4608509"/>
            </a:xfrm>
            <a:prstGeom prst="rect">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1" indent="457200"/>
              <a:endParaRPr lang="en-US" sz="2800" dirty="0">
                <a:solidFill>
                  <a:srgbClr val="111111"/>
                </a:solidFill>
                <a:latin typeface="Arial" panose="020B0604020202020204" pitchFamily="34" charset="0"/>
                <a:cs typeface="Arial" panose="020B0604020202020204" pitchFamily="34" charset="0"/>
              </a:endParaRPr>
            </a:p>
            <a:p>
              <a:pPr marL="800100" lvl="1" indent="-3429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Supports application navigation through the homepage and navigation page.</a:t>
              </a:r>
            </a:p>
            <a:p>
              <a:pPr marL="800100" lvl="1" indent="-3429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Lays out the application structure using storyboards and MVC architectural pattern.</a:t>
              </a:r>
            </a:p>
            <a:p>
              <a:pPr marL="800100" lvl="1" indent="-3429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Implements reusable views and controllers, e.g. footer, horizontal sliders, and collection view items.</a:t>
              </a:r>
            </a:p>
            <a:p>
              <a:pPr marL="800100" lvl="1" indent="-3429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Contains several static pages from the Citizen Scientist Project (CSP) website with an enhanced interface design and better mobile support.</a:t>
              </a:r>
            </a:p>
            <a:p>
              <a:pPr marL="800100" lvl="1" indent="-3429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Incorporates scientific resources about critical natural resources in the Key area.</a:t>
              </a:r>
            </a:p>
            <a:p>
              <a:pPr lvl="1" algn="just"/>
              <a:endParaRPr lang="en-US" sz="4000" b="0" i="0" u="none" strike="noStrike" cap="none" dirty="0">
                <a:latin typeface="Arial"/>
                <a:ea typeface="Arial"/>
                <a:cs typeface="Arial"/>
                <a:sym typeface="Arial"/>
              </a:endParaRPr>
            </a:p>
          </p:txBody>
        </p:sp>
        <p:sp>
          <p:nvSpPr>
            <p:cNvPr id="75" name="Rectangle: Rounded Corners 74">
              <a:extLst>
                <a:ext uri="{FF2B5EF4-FFF2-40B4-BE49-F238E27FC236}">
                  <a16:creationId xmlns:a16="http://schemas.microsoft.com/office/drawing/2014/main" id="{9DD504F7-F582-4385-AE5D-4188FAE98589}"/>
                </a:ext>
              </a:extLst>
            </p:cNvPr>
            <p:cNvSpPr/>
            <p:nvPr/>
          </p:nvSpPr>
          <p:spPr>
            <a:xfrm>
              <a:off x="1630750" y="6095926"/>
              <a:ext cx="10196951" cy="830169"/>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Current System</a:t>
              </a:r>
              <a:endParaRPr lang="en-US" sz="4100" b="1" dirty="0">
                <a:latin typeface="Arial" panose="020B0604020202020204" pitchFamily="34" charset="0"/>
                <a:cs typeface="Arial" panose="020B0604020202020204" pitchFamily="34" charset="0"/>
              </a:endParaRPr>
            </a:p>
          </p:txBody>
        </p:sp>
      </p:grpSp>
      <p:pic>
        <p:nvPicPr>
          <p:cNvPr id="103" name="Shape 103"/>
          <p:cNvPicPr preferRelativeResize="0"/>
          <p:nvPr/>
        </p:nvPicPr>
        <p:blipFill>
          <a:blip r:embed="rId3">
            <a:alphaModFix/>
          </a:blip>
          <a:stretch>
            <a:fillRect/>
          </a:stretch>
        </p:blipFill>
        <p:spPr>
          <a:xfrm>
            <a:off x="11750545" y="14524049"/>
            <a:ext cx="5052754" cy="8466753"/>
          </a:xfrm>
          <a:prstGeom prst="rect">
            <a:avLst/>
          </a:prstGeom>
          <a:noFill/>
          <a:ln>
            <a:noFill/>
          </a:ln>
        </p:spPr>
      </p:pic>
      <p:pic>
        <p:nvPicPr>
          <p:cNvPr id="104" name="Shape 104"/>
          <p:cNvPicPr preferRelativeResize="0"/>
          <p:nvPr/>
        </p:nvPicPr>
        <p:blipFill>
          <a:blip r:embed="rId4">
            <a:alphaModFix/>
          </a:blip>
          <a:stretch>
            <a:fillRect/>
          </a:stretch>
        </p:blipFill>
        <p:spPr>
          <a:xfrm>
            <a:off x="16559378" y="14491647"/>
            <a:ext cx="5005681" cy="8484898"/>
          </a:xfrm>
          <a:prstGeom prst="rect">
            <a:avLst/>
          </a:prstGeom>
          <a:noFill/>
          <a:ln>
            <a:noFill/>
          </a:ln>
        </p:spPr>
      </p:pic>
      <p:grpSp>
        <p:nvGrpSpPr>
          <p:cNvPr id="86" name="Group 85">
            <a:extLst>
              <a:ext uri="{FF2B5EF4-FFF2-40B4-BE49-F238E27FC236}">
                <a16:creationId xmlns:a16="http://schemas.microsoft.com/office/drawing/2014/main" id="{B49601F9-7AD7-472A-8D84-648ACDC366C2}"/>
              </a:ext>
            </a:extLst>
          </p:cNvPr>
          <p:cNvGrpSpPr/>
          <p:nvPr/>
        </p:nvGrpSpPr>
        <p:grpSpPr>
          <a:xfrm>
            <a:off x="22306480" y="23551029"/>
            <a:ext cx="8890684" cy="7465256"/>
            <a:chOff x="1630751" y="6095926"/>
            <a:chExt cx="9365467" cy="6193003"/>
          </a:xfrm>
        </p:grpSpPr>
        <p:sp>
          <p:nvSpPr>
            <p:cNvPr id="87" name="Shape 92">
              <a:extLst>
                <a:ext uri="{FF2B5EF4-FFF2-40B4-BE49-F238E27FC236}">
                  <a16:creationId xmlns:a16="http://schemas.microsoft.com/office/drawing/2014/main" id="{FB08521F-0ECC-4413-A8A6-2F403AD3065A}"/>
                </a:ext>
              </a:extLst>
            </p:cNvPr>
            <p:cNvSpPr txBox="1"/>
            <p:nvPr/>
          </p:nvSpPr>
          <p:spPr>
            <a:xfrm>
              <a:off x="1679790" y="7206794"/>
              <a:ext cx="9281772" cy="5082135"/>
            </a:xfrm>
            <a:prstGeom prst="rect">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marR="0" lvl="0" algn="just" rtl="0">
                <a:lnSpc>
                  <a:spcPct val="100000"/>
                </a:lnSpc>
                <a:spcBef>
                  <a:spcPts val="0"/>
                </a:spcBef>
                <a:spcAft>
                  <a:spcPts val="0"/>
                </a:spcAft>
                <a:buNone/>
              </a:pPr>
              <a:endParaRPr lang="en-US" sz="4000" b="0" i="0" u="none" strike="noStrike" cap="none" dirty="0">
                <a:latin typeface="Arial"/>
                <a:ea typeface="Arial"/>
                <a:cs typeface="Arial"/>
                <a:sym typeface="Arial"/>
              </a:endParaRPr>
            </a:p>
          </p:txBody>
        </p:sp>
        <p:sp>
          <p:nvSpPr>
            <p:cNvPr id="88" name="Rectangle: Rounded Corners 87">
              <a:extLst>
                <a:ext uri="{FF2B5EF4-FFF2-40B4-BE49-F238E27FC236}">
                  <a16:creationId xmlns:a16="http://schemas.microsoft.com/office/drawing/2014/main" id="{E9C0286A-080F-4763-8F96-72B087A75C23}"/>
                </a:ext>
              </a:extLst>
            </p:cNvPr>
            <p:cNvSpPr/>
            <p:nvPr/>
          </p:nvSpPr>
          <p:spPr>
            <a:xfrm>
              <a:off x="1630751" y="6095926"/>
              <a:ext cx="9365467" cy="830169"/>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lvl="0" algn="ctr">
                <a:buClr>
                  <a:srgbClr val="336699"/>
                </a:buClr>
              </a:pPr>
              <a:r>
                <a:rPr lang="en-US" sz="4400" b="1" dirty="0">
                  <a:solidFill>
                    <a:srgbClr val="336699"/>
                  </a:solidFill>
                  <a:latin typeface="Arial"/>
                  <a:ea typeface="Arial"/>
                  <a:cs typeface="Arial"/>
                  <a:sym typeface="Arial"/>
                </a:rPr>
                <a:t>Implementation</a:t>
              </a:r>
            </a:p>
          </p:txBody>
        </p:sp>
      </p:grpSp>
      <p:grpSp>
        <p:nvGrpSpPr>
          <p:cNvPr id="127" name="Shape 127"/>
          <p:cNvGrpSpPr/>
          <p:nvPr/>
        </p:nvGrpSpPr>
        <p:grpSpPr>
          <a:xfrm>
            <a:off x="27046918" y="28347360"/>
            <a:ext cx="3644499" cy="1893607"/>
            <a:chOff x="27385278" y="28009891"/>
            <a:chExt cx="3756054" cy="2033950"/>
          </a:xfrm>
        </p:grpSpPr>
        <p:grpSp>
          <p:nvGrpSpPr>
            <p:cNvPr id="128" name="Shape 128"/>
            <p:cNvGrpSpPr/>
            <p:nvPr/>
          </p:nvGrpSpPr>
          <p:grpSpPr>
            <a:xfrm>
              <a:off x="27385278" y="28009891"/>
              <a:ext cx="3756054" cy="2033950"/>
              <a:chOff x="23573624" y="28118060"/>
              <a:chExt cx="3086101" cy="1487865"/>
            </a:xfrm>
          </p:grpSpPr>
          <p:sp>
            <p:nvSpPr>
              <p:cNvPr id="129" name="Shape 129"/>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30" name="Shape 130"/>
              <p:cNvSpPr/>
              <p:nvPr/>
            </p:nvSpPr>
            <p:spPr>
              <a:xfrm>
                <a:off x="23573624" y="28118060"/>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dirty="0">
                    <a:solidFill>
                      <a:srgbClr val="336699"/>
                    </a:solidFill>
                  </a:rPr>
                  <a:t>Source &amp; Version Control</a:t>
                </a:r>
                <a:endParaRPr sz="2400" b="0" i="0" u="none" strike="noStrike" cap="none" dirty="0">
                  <a:solidFill>
                    <a:srgbClr val="000000"/>
                  </a:solidFill>
                  <a:latin typeface="Arial"/>
                  <a:ea typeface="Arial"/>
                  <a:cs typeface="Arial"/>
                  <a:sym typeface="Arial"/>
                </a:endParaRPr>
              </a:p>
            </p:txBody>
          </p:sp>
        </p:grpSp>
        <p:pic>
          <p:nvPicPr>
            <p:cNvPr id="131" name="Shape 131"/>
            <p:cNvPicPr preferRelativeResize="0"/>
            <p:nvPr/>
          </p:nvPicPr>
          <p:blipFill>
            <a:blip r:embed="rId5">
              <a:alphaModFix/>
            </a:blip>
            <a:stretch>
              <a:fillRect/>
            </a:stretch>
          </p:blipFill>
          <p:spPr>
            <a:xfrm>
              <a:off x="30019000" y="28882338"/>
              <a:ext cx="1031375" cy="1031375"/>
            </a:xfrm>
            <a:prstGeom prst="rect">
              <a:avLst/>
            </a:prstGeom>
            <a:noFill/>
            <a:ln>
              <a:noFill/>
            </a:ln>
          </p:spPr>
        </p:pic>
        <p:pic>
          <p:nvPicPr>
            <p:cNvPr id="132" name="Shape 132"/>
            <p:cNvPicPr preferRelativeResize="0"/>
            <p:nvPr/>
          </p:nvPicPr>
          <p:blipFill>
            <a:blip r:embed="rId6">
              <a:alphaModFix/>
            </a:blip>
            <a:stretch>
              <a:fillRect/>
            </a:stretch>
          </p:blipFill>
          <p:spPr>
            <a:xfrm>
              <a:off x="27517725" y="28981901"/>
              <a:ext cx="2326801" cy="774200"/>
            </a:xfrm>
            <a:prstGeom prst="rect">
              <a:avLst/>
            </a:prstGeom>
            <a:noFill/>
            <a:ln>
              <a:noFill/>
            </a:ln>
          </p:spPr>
        </p:pic>
      </p:grpSp>
      <p:grpSp>
        <p:nvGrpSpPr>
          <p:cNvPr id="138" name="Shape 138"/>
          <p:cNvGrpSpPr/>
          <p:nvPr/>
        </p:nvGrpSpPr>
        <p:grpSpPr>
          <a:xfrm>
            <a:off x="22880552" y="25589476"/>
            <a:ext cx="3534491" cy="1889902"/>
            <a:chOff x="23573626" y="29900454"/>
            <a:chExt cx="3534491" cy="1889902"/>
          </a:xfrm>
        </p:grpSpPr>
        <p:grpSp>
          <p:nvGrpSpPr>
            <p:cNvPr id="139" name="Shape 139"/>
            <p:cNvGrpSpPr/>
            <p:nvPr/>
          </p:nvGrpSpPr>
          <p:grpSpPr>
            <a:xfrm>
              <a:off x="23573626" y="29900454"/>
              <a:ext cx="3534491" cy="1889902"/>
              <a:chOff x="23573619" y="28118066"/>
              <a:chExt cx="3086106" cy="1487859"/>
            </a:xfrm>
          </p:grpSpPr>
          <p:sp>
            <p:nvSpPr>
              <p:cNvPr id="140" name="Shape 140"/>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41" name="Shape 141"/>
              <p:cNvSpPr/>
              <p:nvPr/>
            </p:nvSpPr>
            <p:spPr>
              <a:xfrm>
                <a:off x="23573619" y="28118066"/>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dirty="0">
                    <a:solidFill>
                      <a:srgbClr val="336699"/>
                    </a:solidFill>
                  </a:rPr>
                  <a:t>Deployment Target</a:t>
                </a:r>
                <a:endParaRPr sz="2400" dirty="0">
                  <a:solidFill>
                    <a:srgbClr val="336699"/>
                  </a:solidFill>
                </a:endParaRPr>
              </a:p>
            </p:txBody>
          </p:sp>
        </p:grpSp>
        <p:pic>
          <p:nvPicPr>
            <p:cNvPr id="142" name="Shape 142"/>
            <p:cNvPicPr preferRelativeResize="0"/>
            <p:nvPr/>
          </p:nvPicPr>
          <p:blipFill>
            <a:blip r:embed="rId7">
              <a:alphaModFix/>
            </a:blip>
            <a:stretch>
              <a:fillRect/>
            </a:stretch>
          </p:blipFill>
          <p:spPr>
            <a:xfrm>
              <a:off x="23945850" y="30688012"/>
              <a:ext cx="2419350" cy="1023575"/>
            </a:xfrm>
            <a:prstGeom prst="rect">
              <a:avLst/>
            </a:prstGeom>
            <a:noFill/>
            <a:ln>
              <a:noFill/>
            </a:ln>
          </p:spPr>
        </p:pic>
      </p:grpSp>
      <p:grpSp>
        <p:nvGrpSpPr>
          <p:cNvPr id="143" name="Shape 143"/>
          <p:cNvGrpSpPr/>
          <p:nvPr/>
        </p:nvGrpSpPr>
        <p:grpSpPr>
          <a:xfrm>
            <a:off x="27047016" y="25586870"/>
            <a:ext cx="3644434" cy="1889889"/>
            <a:chOff x="27638484" y="25802998"/>
            <a:chExt cx="3534510" cy="1889889"/>
          </a:xfrm>
        </p:grpSpPr>
        <p:grpSp>
          <p:nvGrpSpPr>
            <p:cNvPr id="144" name="Shape 144"/>
            <p:cNvGrpSpPr/>
            <p:nvPr/>
          </p:nvGrpSpPr>
          <p:grpSpPr>
            <a:xfrm>
              <a:off x="27638484" y="25802998"/>
              <a:ext cx="3534510" cy="1889889"/>
              <a:chOff x="23573625" y="28118058"/>
              <a:chExt cx="3086100" cy="1487867"/>
            </a:xfrm>
          </p:grpSpPr>
          <p:sp>
            <p:nvSpPr>
              <p:cNvPr id="145" name="Shape 145"/>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46" name="Shape 146"/>
              <p:cNvSpPr/>
              <p:nvPr/>
            </p:nvSpPr>
            <p:spPr>
              <a:xfrm>
                <a:off x="23573625" y="28118058"/>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a:solidFill>
                      <a:srgbClr val="336699"/>
                    </a:solidFill>
                  </a:rPr>
                  <a:t>IDE</a:t>
                </a:r>
                <a:endParaRPr sz="2400">
                  <a:solidFill>
                    <a:srgbClr val="336699"/>
                  </a:solidFill>
                </a:endParaRPr>
              </a:p>
            </p:txBody>
          </p:sp>
        </p:grpSp>
        <p:pic>
          <p:nvPicPr>
            <p:cNvPr id="147" name="Shape 147"/>
            <p:cNvPicPr preferRelativeResize="0"/>
            <p:nvPr/>
          </p:nvPicPr>
          <p:blipFill>
            <a:blip r:embed="rId8">
              <a:alphaModFix/>
            </a:blip>
            <a:stretch>
              <a:fillRect/>
            </a:stretch>
          </p:blipFill>
          <p:spPr>
            <a:xfrm>
              <a:off x="28522738" y="26584491"/>
              <a:ext cx="1717525" cy="1013152"/>
            </a:xfrm>
            <a:prstGeom prst="rect">
              <a:avLst/>
            </a:prstGeom>
            <a:noFill/>
            <a:ln>
              <a:noFill/>
            </a:ln>
          </p:spPr>
        </p:pic>
      </p:grpSp>
      <p:grpSp>
        <p:nvGrpSpPr>
          <p:cNvPr id="78" name="Group 77">
            <a:extLst>
              <a:ext uri="{FF2B5EF4-FFF2-40B4-BE49-F238E27FC236}">
                <a16:creationId xmlns:a16="http://schemas.microsoft.com/office/drawing/2014/main" id="{A3DB6C53-AAF3-45DB-87D2-AFAD50E62408}"/>
              </a:ext>
            </a:extLst>
          </p:cNvPr>
          <p:cNvGrpSpPr/>
          <p:nvPr/>
        </p:nvGrpSpPr>
        <p:grpSpPr>
          <a:xfrm>
            <a:off x="1851243" y="23554072"/>
            <a:ext cx="9838707" cy="7386753"/>
            <a:chOff x="1630750" y="6095926"/>
            <a:chExt cx="10364117" cy="6231721"/>
          </a:xfrm>
        </p:grpSpPr>
        <p:sp>
          <p:nvSpPr>
            <p:cNvPr id="79" name="Shape 92">
              <a:extLst>
                <a:ext uri="{FF2B5EF4-FFF2-40B4-BE49-F238E27FC236}">
                  <a16:creationId xmlns:a16="http://schemas.microsoft.com/office/drawing/2014/main" id="{78912E34-D979-4EE8-9446-330B07A6413F}"/>
                </a:ext>
              </a:extLst>
            </p:cNvPr>
            <p:cNvSpPr txBox="1"/>
            <p:nvPr/>
          </p:nvSpPr>
          <p:spPr>
            <a:xfrm>
              <a:off x="1679789" y="7206793"/>
              <a:ext cx="10315078" cy="5120854"/>
            </a:xfrm>
            <a:prstGeom prst="rightArrowCallout">
              <a:avLst>
                <a:gd name="adj1" fmla="val 6409"/>
                <a:gd name="adj2" fmla="val 8597"/>
                <a:gd name="adj3" fmla="val 4788"/>
                <a:gd name="adj4" fmla="val 90139"/>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1"/>
              <a:endParaRPr lang="en-US" sz="2400" b="1" dirty="0">
                <a:solidFill>
                  <a:srgbClr val="336699"/>
                </a:solidFill>
                <a:latin typeface="Arial" panose="020B0604020202020204" pitchFamily="34" charset="0"/>
                <a:cs typeface="Arial" panose="020B0604020202020204" pitchFamily="34" charset="0"/>
              </a:endParaRPr>
            </a:p>
            <a:p>
              <a:pPr lvl="1"/>
              <a:r>
                <a:rPr lang="en-US" sz="2900" b="1" dirty="0">
                  <a:solidFill>
                    <a:srgbClr val="336699"/>
                  </a:solidFill>
                  <a:latin typeface="Arial" panose="020B0604020202020204" pitchFamily="34" charset="0"/>
                  <a:cs typeface="Arial" panose="020B0604020202020204" pitchFamily="34" charset="0"/>
                </a:rPr>
                <a:t>	Most of the work planned for this semester include creating the skeleton of the application and implementing those pages from the CSP website with static content.</a:t>
              </a:r>
            </a:p>
          </p:txBody>
        </p:sp>
        <p:sp>
          <p:nvSpPr>
            <p:cNvPr id="80" name="Rectangle: Rounded Corners 79">
              <a:extLst>
                <a:ext uri="{FF2B5EF4-FFF2-40B4-BE49-F238E27FC236}">
                  <a16:creationId xmlns:a16="http://schemas.microsoft.com/office/drawing/2014/main" id="{3DB5B93E-29A6-4C9A-AC9F-D7308656FA32}"/>
                </a:ext>
              </a:extLst>
            </p:cNvPr>
            <p:cNvSpPr/>
            <p:nvPr/>
          </p:nvSpPr>
          <p:spPr>
            <a:xfrm>
              <a:off x="1630750" y="6095926"/>
              <a:ext cx="9424499" cy="830169"/>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Requirements</a:t>
              </a:r>
              <a:endParaRPr lang="en-US" sz="4100" b="1" dirty="0">
                <a:latin typeface="Arial" panose="020B0604020202020204" pitchFamily="34" charset="0"/>
                <a:cs typeface="Arial" panose="020B0604020202020204" pitchFamily="34" charset="0"/>
              </a:endParaRPr>
            </a:p>
          </p:txBody>
        </p:sp>
      </p:grpSp>
      <p:sp>
        <p:nvSpPr>
          <p:cNvPr id="82" name="Shape 92">
            <a:extLst>
              <a:ext uri="{FF2B5EF4-FFF2-40B4-BE49-F238E27FC236}">
                <a16:creationId xmlns:a16="http://schemas.microsoft.com/office/drawing/2014/main" id="{C65C4DE8-3BAF-4DDF-B36A-1C14B669F07C}"/>
              </a:ext>
            </a:extLst>
          </p:cNvPr>
          <p:cNvSpPr txBox="1"/>
          <p:nvPr/>
        </p:nvSpPr>
        <p:spPr>
          <a:xfrm>
            <a:off x="12182872" y="24885216"/>
            <a:ext cx="9792154" cy="6089608"/>
          </a:xfrm>
          <a:prstGeom prst="rightArrowCallout">
            <a:avLst>
              <a:gd name="adj1" fmla="val 6409"/>
              <a:gd name="adj2" fmla="val 8597"/>
              <a:gd name="adj3" fmla="val 4788"/>
              <a:gd name="adj4" fmla="val 90139"/>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marR="0" lvl="0" algn="just" rtl="0">
              <a:lnSpc>
                <a:spcPct val="100000"/>
              </a:lnSpc>
              <a:spcBef>
                <a:spcPts val="0"/>
              </a:spcBef>
              <a:spcAft>
                <a:spcPts val="0"/>
              </a:spcAft>
              <a:buNone/>
            </a:pPr>
            <a:endParaRPr lang="en-US" sz="4000" b="0" i="0" u="none" strike="noStrike" cap="none" dirty="0">
              <a:latin typeface="Arial"/>
              <a:ea typeface="Arial"/>
              <a:cs typeface="Arial"/>
              <a:sym typeface="Arial"/>
            </a:endParaRPr>
          </a:p>
        </p:txBody>
      </p:sp>
      <p:sp>
        <p:nvSpPr>
          <p:cNvPr id="83" name="Rectangle: Rounded Corners 82">
            <a:extLst>
              <a:ext uri="{FF2B5EF4-FFF2-40B4-BE49-F238E27FC236}">
                <a16:creationId xmlns:a16="http://schemas.microsoft.com/office/drawing/2014/main" id="{4D5A8174-6F63-445F-AD65-3160BCEB5605}"/>
              </a:ext>
            </a:extLst>
          </p:cNvPr>
          <p:cNvSpPr/>
          <p:nvPr/>
        </p:nvSpPr>
        <p:spPr>
          <a:xfrm>
            <a:off x="12136319" y="23554070"/>
            <a:ext cx="8946723" cy="994785"/>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System Design</a:t>
            </a:r>
            <a:endParaRPr lang="en-US" sz="4100" b="1" dirty="0">
              <a:solidFill>
                <a:srgbClr val="336699"/>
              </a:solidFill>
              <a:latin typeface="Arial" panose="020B0604020202020204" pitchFamily="34" charset="0"/>
              <a:cs typeface="Arial" panose="020B0604020202020204" pitchFamily="34" charset="0"/>
            </a:endParaRPr>
          </a:p>
        </p:txBody>
      </p:sp>
      <p:sp>
        <p:nvSpPr>
          <p:cNvPr id="149" name="Shape 92">
            <a:extLst>
              <a:ext uri="{FF2B5EF4-FFF2-40B4-BE49-F238E27FC236}">
                <a16:creationId xmlns:a16="http://schemas.microsoft.com/office/drawing/2014/main" id="{C6F60DF6-6413-4412-B152-084597E022A3}"/>
              </a:ext>
            </a:extLst>
          </p:cNvPr>
          <p:cNvSpPr txBox="1"/>
          <p:nvPr/>
        </p:nvSpPr>
        <p:spPr>
          <a:xfrm>
            <a:off x="1958391" y="33368751"/>
            <a:ext cx="9792154" cy="6983080"/>
          </a:xfrm>
          <a:prstGeom prst="rightArrowCallout">
            <a:avLst>
              <a:gd name="adj1" fmla="val 6409"/>
              <a:gd name="adj2" fmla="val 8597"/>
              <a:gd name="adj3" fmla="val 4788"/>
              <a:gd name="adj4" fmla="val 90139"/>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0" indent="457200"/>
            <a:endParaRPr lang="en-US" sz="2800" dirty="0">
              <a:solidFill>
                <a:srgbClr val="111111"/>
              </a:solidFill>
              <a:latin typeface="Arial" panose="020B0604020202020204" pitchFamily="34" charset="0"/>
              <a:cs typeface="Arial" panose="020B0604020202020204" pitchFamily="34" charset="0"/>
            </a:endParaRPr>
          </a:p>
          <a:p>
            <a:pPr marR="0" lvl="0" algn="just" rtl="0">
              <a:lnSpc>
                <a:spcPct val="100000"/>
              </a:lnSpc>
              <a:spcBef>
                <a:spcPts val="0"/>
              </a:spcBef>
              <a:spcAft>
                <a:spcPts val="0"/>
              </a:spcAft>
              <a:buNone/>
            </a:pPr>
            <a:endParaRPr lang="en-US" sz="4000" b="0" i="0" u="none" strike="noStrike" cap="none" dirty="0">
              <a:latin typeface="Arial"/>
              <a:ea typeface="Arial"/>
              <a:cs typeface="Arial"/>
              <a:sym typeface="Arial"/>
            </a:endParaRPr>
          </a:p>
        </p:txBody>
      </p:sp>
      <p:sp>
        <p:nvSpPr>
          <p:cNvPr id="150" name="Rectangle: Rounded Corners 149">
            <a:extLst>
              <a:ext uri="{FF2B5EF4-FFF2-40B4-BE49-F238E27FC236}">
                <a16:creationId xmlns:a16="http://schemas.microsoft.com/office/drawing/2014/main" id="{A67442B2-83DC-48EE-A23C-E2A1395B0032}"/>
              </a:ext>
            </a:extLst>
          </p:cNvPr>
          <p:cNvSpPr/>
          <p:nvPr/>
        </p:nvSpPr>
        <p:spPr>
          <a:xfrm>
            <a:off x="1911838" y="31853911"/>
            <a:ext cx="8946723" cy="1132064"/>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Verification</a:t>
            </a:r>
            <a:endParaRPr lang="en-US" sz="4100" b="1" dirty="0">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3758B153-A2C0-4BF4-9104-9A655EA8CE34}"/>
              </a:ext>
            </a:extLst>
          </p:cNvPr>
          <p:cNvGrpSpPr/>
          <p:nvPr/>
        </p:nvGrpSpPr>
        <p:grpSpPr>
          <a:xfrm>
            <a:off x="2302471" y="33505220"/>
            <a:ext cx="8092878" cy="6660452"/>
            <a:chOff x="2265152" y="33111379"/>
            <a:chExt cx="8092878" cy="6660452"/>
          </a:xfrm>
        </p:grpSpPr>
        <p:graphicFrame>
          <p:nvGraphicFramePr>
            <p:cNvPr id="124" name="Shape 124"/>
            <p:cNvGraphicFramePr/>
            <p:nvPr>
              <p:extLst>
                <p:ext uri="{D42A27DB-BD31-4B8C-83A1-F6EECF244321}">
                  <p14:modId xmlns:p14="http://schemas.microsoft.com/office/powerpoint/2010/main" val="2826503895"/>
                </p:ext>
              </p:extLst>
            </p:nvPr>
          </p:nvGraphicFramePr>
          <p:xfrm>
            <a:off x="2265152" y="33111379"/>
            <a:ext cx="8092878" cy="6660452"/>
          </p:xfrm>
          <a:graphic>
            <a:graphicData uri="http://schemas.openxmlformats.org/drawingml/2006/table">
              <a:tbl>
                <a:tblPr>
                  <a:noFill/>
                  <a:tableStyleId>{694E19F2-EEE4-41F0-8CDD-7975F3361213}</a:tableStyleId>
                </a:tblPr>
                <a:tblGrid>
                  <a:gridCol w="1542609">
                    <a:extLst>
                      <a:ext uri="{9D8B030D-6E8A-4147-A177-3AD203B41FA5}">
                        <a16:colId xmlns:a16="http://schemas.microsoft.com/office/drawing/2014/main" val="20000"/>
                      </a:ext>
                    </a:extLst>
                  </a:gridCol>
                  <a:gridCol w="6550269">
                    <a:extLst>
                      <a:ext uri="{9D8B030D-6E8A-4147-A177-3AD203B41FA5}">
                        <a16:colId xmlns:a16="http://schemas.microsoft.com/office/drawing/2014/main" val="20001"/>
                      </a:ext>
                    </a:extLst>
                  </a:gridCol>
                </a:tblGrid>
                <a:tr h="639143">
                  <a:tc>
                    <a:txBody>
                      <a:bodyPr/>
                      <a:lstStyle/>
                      <a:p>
                        <a:pPr marL="0" lvl="0" indent="0">
                          <a:spcBef>
                            <a:spcPts val="0"/>
                          </a:spcBef>
                          <a:spcAft>
                            <a:spcPts val="0"/>
                          </a:spcAft>
                          <a:buNone/>
                        </a:pPr>
                        <a:endParaRPr sz="1800" b="1"/>
                      </a:p>
                      <a:p>
                        <a:pPr marL="0" lvl="0" indent="0" rtl="0">
                          <a:spcBef>
                            <a:spcPts val="0"/>
                          </a:spcBef>
                          <a:spcAft>
                            <a:spcPts val="0"/>
                          </a:spcAft>
                          <a:buNone/>
                        </a:pPr>
                        <a:endParaRPr sz="1800" b="1"/>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US" sz="1800" b="1" dirty="0"/>
                          <a:t>CSP_UITest _002_SeaLevelRise_03</a:t>
                        </a:r>
                        <a:endParaRPr sz="1800" b="1" dirty="0"/>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98645">
                  <a:tc>
                    <a:txBody>
                      <a:bodyPr/>
                      <a:lstStyle/>
                      <a:p>
                        <a:pPr marL="0" lvl="0" indent="0" rtl="0">
                          <a:spcBef>
                            <a:spcPts val="0"/>
                          </a:spcBef>
                          <a:spcAft>
                            <a:spcPts val="0"/>
                          </a:spcAft>
                          <a:buNone/>
                        </a:pPr>
                        <a:r>
                          <a:rPr lang="en-US" sz="1800" b="1" dirty="0"/>
                          <a:t>Purpose</a:t>
                        </a:r>
                        <a:endParaRPr sz="1800" b="1" dirty="0"/>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US" sz="1800" dirty="0">
                            <a:solidFill>
                              <a:srgbClr val="336699"/>
                            </a:solidFill>
                          </a:rPr>
                          <a:t>     Verify and validate that the “Fact Sheet” pdf resource is loaded and correctly displayed when clicking the corresponding button in Sea Level Rise page.</a:t>
                        </a:r>
                        <a:endParaRPr sz="1800" dirty="0">
                          <a:solidFill>
                            <a:srgbClr val="336699"/>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88498">
                  <a:tc>
                    <a:txBody>
                      <a:bodyPr/>
                      <a:lstStyle/>
                      <a:p>
                        <a:pPr marL="0" lvl="0" indent="0" rtl="0">
                          <a:spcBef>
                            <a:spcPts val="0"/>
                          </a:spcBef>
                          <a:spcAft>
                            <a:spcPts val="0"/>
                          </a:spcAft>
                          <a:buNone/>
                        </a:pPr>
                        <a:r>
                          <a:rPr lang="en-US" sz="1800" b="1" dirty="0"/>
                          <a:t>Precondition</a:t>
                        </a:r>
                        <a:endParaRPr sz="1800" b="1" dirty="0"/>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546100" lvl="0" indent="-317500" rtl="0">
                          <a:lnSpc>
                            <a:spcPct val="115000"/>
                          </a:lnSpc>
                          <a:spcBef>
                            <a:spcPts val="0"/>
                          </a:spcBef>
                          <a:spcAft>
                            <a:spcPts val="0"/>
                          </a:spcAft>
                          <a:buNone/>
                        </a:pPr>
                        <a:r>
                          <a:rPr lang="en-US" sz="1800" dirty="0">
                            <a:solidFill>
                              <a:srgbClr val="336699"/>
                            </a:solidFill>
                          </a:rPr>
                          <a:t>1.  User must navigate to the Sea Level Rise page.</a:t>
                        </a:r>
                        <a:endParaRPr sz="1800" dirty="0">
                          <a:solidFill>
                            <a:srgbClr val="336699"/>
                          </a:solidFill>
                        </a:endParaRPr>
                      </a:p>
                      <a:p>
                        <a:pPr marL="546100" lvl="0" indent="-317500" rtl="0">
                          <a:lnSpc>
                            <a:spcPct val="115000"/>
                          </a:lnSpc>
                          <a:spcBef>
                            <a:spcPts val="0"/>
                          </a:spcBef>
                          <a:spcAft>
                            <a:spcPts val="0"/>
                          </a:spcAft>
                          <a:buNone/>
                        </a:pPr>
                        <a:r>
                          <a:rPr lang="en-US" sz="1800" dirty="0">
                            <a:solidFill>
                              <a:srgbClr val="336699"/>
                            </a:solidFill>
                          </a:rPr>
                          <a:t>2.  (1st Townhall Community Forum, November 10, 2016) section must be expanded (children elements must be visible)</a:t>
                        </a:r>
                        <a:endParaRPr sz="1800" dirty="0">
                          <a:solidFill>
                            <a:srgbClr val="336699"/>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96154">
                  <a:tc>
                    <a:txBody>
                      <a:bodyPr/>
                      <a:lstStyle/>
                      <a:p>
                        <a:pPr marL="0" lvl="0" indent="0" rtl="0">
                          <a:spcBef>
                            <a:spcPts val="0"/>
                          </a:spcBef>
                          <a:spcAft>
                            <a:spcPts val="0"/>
                          </a:spcAft>
                          <a:buNone/>
                        </a:pPr>
                        <a:r>
                          <a:rPr lang="en-US" sz="1800" b="1"/>
                          <a:t>Test Setup</a:t>
                        </a:r>
                        <a:endParaRPr sz="1800" b="1"/>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US" sz="1800" dirty="0">
                            <a:solidFill>
                              <a:srgbClr val="336699"/>
                            </a:solidFill>
                          </a:rPr>
                          <a:t>    1.  Launch the KeyScience        app.</a:t>
                        </a:r>
                        <a:endParaRPr sz="1800" dirty="0">
                          <a:solidFill>
                            <a:srgbClr val="336699"/>
                          </a:solidFill>
                        </a:endParaRPr>
                      </a:p>
                      <a:p>
                        <a:pPr marL="0" lvl="0" indent="0" rtl="0">
                          <a:spcBef>
                            <a:spcPts val="0"/>
                          </a:spcBef>
                          <a:spcAft>
                            <a:spcPts val="0"/>
                          </a:spcAft>
                          <a:buNone/>
                        </a:pPr>
                        <a:r>
                          <a:rPr lang="en-US" sz="1800" dirty="0">
                            <a:solidFill>
                              <a:srgbClr val="336699"/>
                            </a:solidFill>
                          </a:rPr>
                          <a:t>    2.  On the top-left corner click the navigation menu button             </a:t>
                        </a:r>
                      </a:p>
                      <a:p>
                        <a:pPr marL="0" lvl="0" indent="0" rtl="0">
                          <a:spcBef>
                            <a:spcPts val="0"/>
                          </a:spcBef>
                          <a:spcAft>
                            <a:spcPts val="0"/>
                          </a:spcAft>
                          <a:buNone/>
                        </a:pPr>
                        <a:r>
                          <a:rPr lang="en-US" sz="1800" dirty="0">
                            <a:solidFill>
                              <a:srgbClr val="336699"/>
                            </a:solidFill>
                          </a:rPr>
                          <a:t>             icon.</a:t>
                        </a:r>
                        <a:endParaRPr sz="1800" dirty="0">
                          <a:solidFill>
                            <a:srgbClr val="336699"/>
                          </a:solidFill>
                        </a:endParaRPr>
                      </a:p>
                      <a:p>
                        <a:pPr marL="0" lvl="0" indent="0" rtl="0">
                          <a:spcBef>
                            <a:spcPts val="0"/>
                          </a:spcBef>
                          <a:spcAft>
                            <a:spcPts val="0"/>
                          </a:spcAft>
                          <a:buNone/>
                        </a:pPr>
                        <a:r>
                          <a:rPr lang="en-US" sz="1800" dirty="0">
                            <a:solidFill>
                              <a:srgbClr val="336699"/>
                            </a:solidFill>
                          </a:rPr>
                          <a:t>    3.  In the navigation page, scroll down and select Sea Level      </a:t>
                        </a:r>
                      </a:p>
                      <a:p>
                        <a:pPr marL="0" lvl="0" indent="0" rtl="0">
                          <a:spcBef>
                            <a:spcPts val="0"/>
                          </a:spcBef>
                          <a:spcAft>
                            <a:spcPts val="0"/>
                          </a:spcAft>
                          <a:buNone/>
                        </a:pPr>
                        <a:r>
                          <a:rPr lang="en-US" sz="1800" dirty="0">
                            <a:solidFill>
                              <a:srgbClr val="336699"/>
                            </a:solidFill>
                          </a:rPr>
                          <a:t>         Rise section.</a:t>
                        </a:r>
                        <a:endParaRPr sz="1800" dirty="0">
                          <a:solidFill>
                            <a:srgbClr val="336699"/>
                          </a:solidFill>
                        </a:endParaRPr>
                      </a:p>
                      <a:p>
                        <a:pPr marL="0" lvl="0" indent="0" rtl="0">
                          <a:spcBef>
                            <a:spcPts val="0"/>
                          </a:spcBef>
                          <a:spcAft>
                            <a:spcPts val="0"/>
                          </a:spcAft>
                          <a:buNone/>
                        </a:pPr>
                        <a:r>
                          <a:rPr lang="en-US" sz="1800" dirty="0">
                            <a:solidFill>
                              <a:srgbClr val="336699"/>
                            </a:solidFill>
                          </a:rPr>
                          <a:t>    4.  In Sea Level Rise, scroll down until (1st Townhall </a:t>
                        </a:r>
                      </a:p>
                      <a:p>
                        <a:pPr marL="0" lvl="0" indent="0" rtl="0">
                          <a:spcBef>
                            <a:spcPts val="0"/>
                          </a:spcBef>
                          <a:spcAft>
                            <a:spcPts val="0"/>
                          </a:spcAft>
                          <a:buNone/>
                        </a:pPr>
                        <a:r>
                          <a:rPr lang="en-US" sz="1800" dirty="0">
                            <a:solidFill>
                              <a:srgbClr val="336699"/>
                            </a:solidFill>
                          </a:rPr>
                          <a:t>         Community Forum, November 10, 2016) section is visible  </a:t>
                        </a:r>
                      </a:p>
                      <a:p>
                        <a:pPr marL="0" lvl="0" indent="0" rtl="0">
                          <a:spcBef>
                            <a:spcPts val="0"/>
                          </a:spcBef>
                          <a:spcAft>
                            <a:spcPts val="0"/>
                          </a:spcAft>
                          <a:buNone/>
                        </a:pPr>
                        <a:r>
                          <a:rPr lang="en-US" sz="1800" dirty="0">
                            <a:solidFill>
                              <a:srgbClr val="336699"/>
                            </a:solidFill>
                          </a:rPr>
                          <a:t>         and click it.</a:t>
                        </a:r>
                        <a:endParaRPr sz="1800" dirty="0">
                          <a:solidFill>
                            <a:srgbClr val="336699"/>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9143">
                  <a:tc>
                    <a:txBody>
                      <a:bodyPr/>
                      <a:lstStyle/>
                      <a:p>
                        <a:pPr marL="0" lvl="0" indent="0" rtl="0">
                          <a:spcBef>
                            <a:spcPts val="0"/>
                          </a:spcBef>
                          <a:spcAft>
                            <a:spcPts val="0"/>
                          </a:spcAft>
                          <a:buNone/>
                        </a:pPr>
                        <a:r>
                          <a:rPr lang="en-US" sz="1800" b="1"/>
                          <a:t>Input</a:t>
                        </a:r>
                        <a:endParaRPr sz="1800" b="1"/>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US" sz="1800" dirty="0">
                            <a:solidFill>
                              <a:srgbClr val="336699"/>
                            </a:solidFill>
                          </a:rPr>
                          <a:t>    1.  Click on “Fact Sheet” link from the (1st Townhall </a:t>
                        </a:r>
                      </a:p>
                      <a:p>
                        <a:pPr marL="0" lvl="0" indent="0" rtl="0">
                          <a:spcBef>
                            <a:spcPts val="0"/>
                          </a:spcBef>
                          <a:spcAft>
                            <a:spcPts val="0"/>
                          </a:spcAft>
                          <a:buNone/>
                        </a:pPr>
                        <a:r>
                          <a:rPr lang="en-US" sz="1800" dirty="0">
                            <a:solidFill>
                              <a:srgbClr val="336699"/>
                            </a:solidFill>
                          </a:rPr>
                          <a:t>         Community Forum, November 10, 2016) section.</a:t>
                        </a:r>
                        <a:endParaRPr sz="1800" dirty="0">
                          <a:solidFill>
                            <a:srgbClr val="336699"/>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39143">
                  <a:tc>
                    <a:txBody>
                      <a:bodyPr/>
                      <a:lstStyle/>
                      <a:p>
                        <a:pPr marL="0" lvl="0" indent="0" rtl="0">
                          <a:spcBef>
                            <a:spcPts val="0"/>
                          </a:spcBef>
                          <a:spcAft>
                            <a:spcPts val="0"/>
                          </a:spcAft>
                          <a:buNone/>
                        </a:pPr>
                        <a:r>
                          <a:rPr lang="en-US" sz="1800" b="1"/>
                          <a:t>Expected Output</a:t>
                        </a:r>
                        <a:endParaRPr sz="1800" b="1"/>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rtl="0">
                          <a:spcBef>
                            <a:spcPts val="0"/>
                          </a:spcBef>
                          <a:spcAft>
                            <a:spcPts val="0"/>
                          </a:spcAft>
                          <a:buNone/>
                        </a:pPr>
                        <a:r>
                          <a:rPr lang="en-US" sz="1800" dirty="0">
                            <a:solidFill>
                              <a:srgbClr val="336699"/>
                            </a:solidFill>
                          </a:rPr>
                          <a:t>     User is be redirected to a web-view page. After ~1-3 seconds Fact Sheet pdf document is loaded and displayed.</a:t>
                        </a:r>
                        <a:endParaRPr sz="1800" dirty="0">
                          <a:solidFill>
                            <a:srgbClr val="336699"/>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25" name="Shape 125"/>
            <p:cNvPicPr preferRelativeResize="0"/>
            <p:nvPr/>
          </p:nvPicPr>
          <p:blipFill>
            <a:blip r:embed="rId9">
              <a:alphaModFix/>
            </a:blip>
            <a:stretch>
              <a:fillRect/>
            </a:stretch>
          </p:blipFill>
          <p:spPr>
            <a:xfrm>
              <a:off x="4315025" y="36675837"/>
              <a:ext cx="364068" cy="357181"/>
            </a:xfrm>
            <a:prstGeom prst="rect">
              <a:avLst/>
            </a:prstGeom>
            <a:noFill/>
            <a:ln>
              <a:noFill/>
            </a:ln>
          </p:spPr>
        </p:pic>
        <p:pic>
          <p:nvPicPr>
            <p:cNvPr id="126" name="Shape 126"/>
            <p:cNvPicPr preferRelativeResize="0"/>
            <p:nvPr/>
          </p:nvPicPr>
          <p:blipFill>
            <a:blip r:embed="rId10">
              <a:alphaModFix/>
            </a:blip>
            <a:stretch>
              <a:fillRect/>
            </a:stretch>
          </p:blipFill>
          <p:spPr>
            <a:xfrm>
              <a:off x="6927353" y="36163618"/>
              <a:ext cx="322820" cy="328694"/>
            </a:xfrm>
            <a:prstGeom prst="rect">
              <a:avLst/>
            </a:prstGeom>
            <a:noFill/>
            <a:ln>
              <a:noFill/>
            </a:ln>
          </p:spPr>
        </p:pic>
      </p:grpSp>
      <p:sp>
        <p:nvSpPr>
          <p:cNvPr id="153" name="Rectangle: Rounded Corners 152">
            <a:extLst>
              <a:ext uri="{FF2B5EF4-FFF2-40B4-BE49-F238E27FC236}">
                <a16:creationId xmlns:a16="http://schemas.microsoft.com/office/drawing/2014/main" id="{C9EB3B32-5046-44EB-9585-D708466C08A9}"/>
              </a:ext>
            </a:extLst>
          </p:cNvPr>
          <p:cNvSpPr/>
          <p:nvPr/>
        </p:nvSpPr>
        <p:spPr>
          <a:xfrm>
            <a:off x="12182872" y="31853911"/>
            <a:ext cx="8946723" cy="1132064"/>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Object Design</a:t>
            </a:r>
            <a:endParaRPr lang="en-US" sz="4100" b="1" dirty="0">
              <a:latin typeface="Arial" panose="020B0604020202020204" pitchFamily="34" charset="0"/>
              <a:cs typeface="Arial" panose="020B0604020202020204" pitchFamily="34" charset="0"/>
            </a:endParaRPr>
          </a:p>
        </p:txBody>
      </p:sp>
      <p:grpSp>
        <p:nvGrpSpPr>
          <p:cNvPr id="154" name="Group 153">
            <a:extLst>
              <a:ext uri="{FF2B5EF4-FFF2-40B4-BE49-F238E27FC236}">
                <a16:creationId xmlns:a16="http://schemas.microsoft.com/office/drawing/2014/main" id="{A01D5CA4-7D43-4D72-AD4E-433A689CD639}"/>
              </a:ext>
            </a:extLst>
          </p:cNvPr>
          <p:cNvGrpSpPr/>
          <p:nvPr/>
        </p:nvGrpSpPr>
        <p:grpSpPr>
          <a:xfrm>
            <a:off x="22348813" y="31853911"/>
            <a:ext cx="9003382" cy="8562153"/>
            <a:chOff x="1630750" y="6095926"/>
            <a:chExt cx="10196951" cy="5719376"/>
          </a:xfrm>
        </p:grpSpPr>
        <p:sp>
          <p:nvSpPr>
            <p:cNvPr id="155" name="Shape 92">
              <a:extLst>
                <a:ext uri="{FF2B5EF4-FFF2-40B4-BE49-F238E27FC236}">
                  <a16:creationId xmlns:a16="http://schemas.microsoft.com/office/drawing/2014/main" id="{EBD24AEF-4D8B-4AED-BF6D-9DA6125D73A5}"/>
                </a:ext>
              </a:extLst>
            </p:cNvPr>
            <p:cNvSpPr txBox="1"/>
            <p:nvPr/>
          </p:nvSpPr>
          <p:spPr>
            <a:xfrm>
              <a:off x="1679790" y="7206793"/>
              <a:ext cx="10109800" cy="4608509"/>
            </a:xfrm>
            <a:prstGeom prst="rect">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1"/>
              <a:endParaRPr lang="en-US" sz="2400" b="1" dirty="0">
                <a:solidFill>
                  <a:srgbClr val="336699"/>
                </a:solidFill>
                <a:latin typeface="Arial" panose="020B0604020202020204" pitchFamily="34" charset="0"/>
                <a:cs typeface="Arial" panose="020B0604020202020204" pitchFamily="34" charset="0"/>
              </a:endParaRPr>
            </a:p>
            <a:p>
              <a:pPr lvl="1"/>
              <a:r>
                <a:rPr lang="en-US" sz="2400" b="1" dirty="0">
                  <a:solidFill>
                    <a:srgbClr val="336699"/>
                  </a:solidFill>
                  <a:latin typeface="Arial" panose="020B0604020202020204" pitchFamily="34" charset="0"/>
                  <a:cs typeface="Arial" panose="020B0604020202020204" pitchFamily="34" charset="0"/>
                </a:rPr>
                <a:t>	</a:t>
              </a:r>
              <a:r>
                <a:rPr lang="en-US" sz="2900" b="1" dirty="0">
                  <a:solidFill>
                    <a:srgbClr val="336699"/>
                  </a:solidFill>
                  <a:latin typeface="Arial" panose="020B0604020202020204" pitchFamily="34" charset="0"/>
                  <a:cs typeface="Arial" panose="020B0604020202020204" pitchFamily="34" charset="0"/>
                </a:rPr>
                <a:t>The Key Biscayne Citizen Scientist Project mission is to have citizens and professional scientists monitor and protect natural resources by sharing the most critical information about the Key Biscayne and Virginia Key settings.</a:t>
              </a:r>
              <a:br>
                <a:rPr lang="en-US" sz="2900" b="1" dirty="0">
                  <a:solidFill>
                    <a:srgbClr val="336699"/>
                  </a:solidFill>
                  <a:latin typeface="Arial" panose="020B0604020202020204" pitchFamily="34" charset="0"/>
                  <a:cs typeface="Arial" panose="020B0604020202020204" pitchFamily="34" charset="0"/>
                </a:rPr>
              </a:br>
              <a:r>
                <a:rPr lang="en-US" sz="2900" b="1" dirty="0">
                  <a:solidFill>
                    <a:srgbClr val="336699"/>
                  </a:solidFill>
                  <a:latin typeface="Arial" panose="020B0604020202020204" pitchFamily="34" charset="0"/>
                  <a:cs typeface="Arial" panose="020B0604020202020204" pitchFamily="34" charset="0"/>
                </a:rPr>
                <a:t>	The KeyScience iOS app. is a portal to the many components operating to realize the Key Biscayne Community Foundation mission, and will become the launch pad for CSP Lecture Series and CSP Field Activities programs.</a:t>
              </a:r>
              <a:br>
                <a:rPr lang="en-US" sz="2900" b="1" dirty="0">
                  <a:solidFill>
                    <a:srgbClr val="336699"/>
                  </a:solidFill>
                  <a:latin typeface="Arial" panose="020B0604020202020204" pitchFamily="34" charset="0"/>
                  <a:cs typeface="Arial" panose="020B0604020202020204" pitchFamily="34" charset="0"/>
                </a:rPr>
              </a:br>
              <a:r>
                <a:rPr lang="en-US" sz="2900" b="1" dirty="0">
                  <a:solidFill>
                    <a:srgbClr val="336699"/>
                  </a:solidFill>
                  <a:latin typeface="Arial" panose="020B0604020202020204" pitchFamily="34" charset="0"/>
                  <a:cs typeface="Arial" panose="020B0604020202020204" pitchFamily="34" charset="0"/>
                </a:rPr>
                <a:t>	News and Events feeds keep residents informed about and engaged with Key Biscayne local natural resources.</a:t>
              </a:r>
            </a:p>
            <a:p>
              <a:pPr lvl="1"/>
              <a:br>
                <a:rPr lang="en-US" sz="2800" dirty="0"/>
              </a:br>
              <a:endParaRPr lang="en-US" sz="4000" b="0" i="0" u="none" strike="noStrike" cap="none" dirty="0">
                <a:latin typeface="Arial"/>
                <a:ea typeface="Arial"/>
                <a:cs typeface="Arial"/>
                <a:sym typeface="Arial"/>
              </a:endParaRPr>
            </a:p>
          </p:txBody>
        </p:sp>
        <p:sp>
          <p:nvSpPr>
            <p:cNvPr id="156" name="Rectangle: Rounded Corners 155">
              <a:extLst>
                <a:ext uri="{FF2B5EF4-FFF2-40B4-BE49-F238E27FC236}">
                  <a16:creationId xmlns:a16="http://schemas.microsoft.com/office/drawing/2014/main" id="{3EE8FA33-55CF-4C0F-A530-518D7A31528C}"/>
                </a:ext>
              </a:extLst>
            </p:cNvPr>
            <p:cNvSpPr/>
            <p:nvPr/>
          </p:nvSpPr>
          <p:spPr>
            <a:xfrm>
              <a:off x="1630750" y="6095926"/>
              <a:ext cx="10196951" cy="830169"/>
            </a:xfrm>
            <a:prstGeom prst="roundRect">
              <a:avLst/>
            </a:prstGeom>
            <a:solidFill>
              <a:schemeClr val="accent4">
                <a:lumMod val="20000"/>
                <a:lumOff val="80000"/>
              </a:schemeClr>
            </a:solidFill>
            <a:ln w="76200">
              <a:solidFill>
                <a:srgbClr val="0033CC"/>
              </a:solidFill>
            </a:ln>
            <a:effectLst>
              <a:glow rad="228600">
                <a:schemeClr val="accent5">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a:solidFill>
                    <a:srgbClr val="336699"/>
                  </a:solidFill>
                  <a:latin typeface="Arial" panose="020B0604020202020204" pitchFamily="34" charset="0"/>
                  <a:cs typeface="Arial" panose="020B0604020202020204" pitchFamily="34" charset="0"/>
                </a:rPr>
                <a:t>Summary</a:t>
              </a:r>
            </a:p>
          </p:txBody>
        </p:sp>
      </p:grpSp>
      <p:grpSp>
        <p:nvGrpSpPr>
          <p:cNvPr id="4" name="Group 3">
            <a:extLst>
              <a:ext uri="{FF2B5EF4-FFF2-40B4-BE49-F238E27FC236}">
                <a16:creationId xmlns:a16="http://schemas.microsoft.com/office/drawing/2014/main" id="{991B4603-8ED0-3B45-9283-5F673C8F42F9}"/>
              </a:ext>
            </a:extLst>
          </p:cNvPr>
          <p:cNvGrpSpPr/>
          <p:nvPr/>
        </p:nvGrpSpPr>
        <p:grpSpPr>
          <a:xfrm>
            <a:off x="22880560" y="28351062"/>
            <a:ext cx="4374916" cy="1986641"/>
            <a:chOff x="22880560" y="28351062"/>
            <a:chExt cx="4374916" cy="1986641"/>
          </a:xfrm>
        </p:grpSpPr>
        <p:grpSp>
          <p:nvGrpSpPr>
            <p:cNvPr id="134" name="Shape 134"/>
            <p:cNvGrpSpPr/>
            <p:nvPr/>
          </p:nvGrpSpPr>
          <p:grpSpPr>
            <a:xfrm>
              <a:off x="22880560" y="28351062"/>
              <a:ext cx="3534482" cy="1889905"/>
              <a:chOff x="23573625" y="28118065"/>
              <a:chExt cx="3086100" cy="1487860"/>
            </a:xfrm>
          </p:grpSpPr>
          <p:sp>
            <p:nvSpPr>
              <p:cNvPr id="135" name="Shape 135"/>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36" name="Shape 136"/>
              <p:cNvSpPr/>
              <p:nvPr/>
            </p:nvSpPr>
            <p:spPr>
              <a:xfrm>
                <a:off x="23573625" y="28118065"/>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dirty="0">
                    <a:solidFill>
                      <a:srgbClr val="336699"/>
                    </a:solidFill>
                  </a:rPr>
                  <a:t>Programming Language</a:t>
                </a:r>
                <a:endParaRPr sz="2400" dirty="0">
                  <a:solidFill>
                    <a:srgbClr val="336699"/>
                  </a:solidFill>
                </a:endParaRPr>
              </a:p>
            </p:txBody>
          </p:sp>
        </p:grpSp>
        <p:pic>
          <p:nvPicPr>
            <p:cNvPr id="3" name="Picture 2">
              <a:extLst>
                <a:ext uri="{FF2B5EF4-FFF2-40B4-BE49-F238E27FC236}">
                  <a16:creationId xmlns:a16="http://schemas.microsoft.com/office/drawing/2014/main" id="{4D3A9722-A0B3-7D48-AE36-FDA15C704986}"/>
                </a:ext>
              </a:extLst>
            </p:cNvPr>
            <p:cNvPicPr>
              <a:picLocks noChangeAspect="1"/>
            </p:cNvPicPr>
            <p:nvPr/>
          </p:nvPicPr>
          <p:blipFill>
            <a:blip r:embed="rId11"/>
            <a:stretch>
              <a:fillRect/>
            </a:stretch>
          </p:blipFill>
          <p:spPr>
            <a:xfrm>
              <a:off x="22903716" y="28901769"/>
              <a:ext cx="4351760" cy="1435934"/>
            </a:xfrm>
            <a:prstGeom prst="rect">
              <a:avLst/>
            </a:prstGeom>
          </p:spPr>
        </p:pic>
      </p:grpSp>
      <p:pic>
        <p:nvPicPr>
          <p:cNvPr id="14" name="Picture 13">
            <a:extLst>
              <a:ext uri="{FF2B5EF4-FFF2-40B4-BE49-F238E27FC236}">
                <a16:creationId xmlns:a16="http://schemas.microsoft.com/office/drawing/2014/main" id="{053FE61C-E12D-A843-BB93-FB71821EE445}"/>
              </a:ext>
            </a:extLst>
          </p:cNvPr>
          <p:cNvPicPr>
            <a:picLocks noChangeAspect="1"/>
          </p:cNvPicPr>
          <p:nvPr/>
        </p:nvPicPr>
        <p:blipFill>
          <a:blip r:embed="rId12"/>
          <a:stretch>
            <a:fillRect/>
          </a:stretch>
        </p:blipFill>
        <p:spPr>
          <a:xfrm>
            <a:off x="12321826" y="25112127"/>
            <a:ext cx="8573896" cy="5715930"/>
          </a:xfrm>
          <a:prstGeom prst="rect">
            <a:avLst/>
          </a:prstGeom>
        </p:spPr>
      </p:pic>
      <p:pic>
        <p:nvPicPr>
          <p:cNvPr id="18" name="Picture 17">
            <a:extLst>
              <a:ext uri="{FF2B5EF4-FFF2-40B4-BE49-F238E27FC236}">
                <a16:creationId xmlns:a16="http://schemas.microsoft.com/office/drawing/2014/main" id="{81C68103-0F22-4E42-B1C0-D563E464FD4A}"/>
              </a:ext>
            </a:extLst>
          </p:cNvPr>
          <p:cNvPicPr>
            <a:picLocks noChangeAspect="1"/>
          </p:cNvPicPr>
          <p:nvPr/>
        </p:nvPicPr>
        <p:blipFill>
          <a:blip r:embed="rId13"/>
          <a:stretch>
            <a:fillRect/>
          </a:stretch>
        </p:blipFill>
        <p:spPr>
          <a:xfrm>
            <a:off x="1940198" y="14524049"/>
            <a:ext cx="4920511" cy="8506069"/>
          </a:xfrm>
          <a:prstGeom prst="rect">
            <a:avLst/>
          </a:prstGeom>
        </p:spPr>
      </p:pic>
      <p:pic>
        <p:nvPicPr>
          <p:cNvPr id="20" name="Picture 19">
            <a:extLst>
              <a:ext uri="{FF2B5EF4-FFF2-40B4-BE49-F238E27FC236}">
                <a16:creationId xmlns:a16="http://schemas.microsoft.com/office/drawing/2014/main" id="{31976F84-B400-AE41-82CF-DB9EE3C1E8FE}"/>
              </a:ext>
            </a:extLst>
          </p:cNvPr>
          <p:cNvPicPr>
            <a:picLocks noChangeAspect="1"/>
          </p:cNvPicPr>
          <p:nvPr/>
        </p:nvPicPr>
        <p:blipFill>
          <a:blip r:embed="rId14"/>
          <a:stretch>
            <a:fillRect/>
          </a:stretch>
        </p:blipFill>
        <p:spPr>
          <a:xfrm>
            <a:off x="21883162" y="14524048"/>
            <a:ext cx="4649240" cy="8434911"/>
          </a:xfrm>
          <a:prstGeom prst="rect">
            <a:avLst/>
          </a:prstGeom>
        </p:spPr>
      </p:pic>
      <p:pic>
        <p:nvPicPr>
          <p:cNvPr id="22" name="Picture 21">
            <a:extLst>
              <a:ext uri="{FF2B5EF4-FFF2-40B4-BE49-F238E27FC236}">
                <a16:creationId xmlns:a16="http://schemas.microsoft.com/office/drawing/2014/main" id="{10352405-C72D-D649-8C9F-F777C7F574C3}"/>
              </a:ext>
            </a:extLst>
          </p:cNvPr>
          <p:cNvPicPr>
            <a:picLocks noChangeAspect="1"/>
          </p:cNvPicPr>
          <p:nvPr/>
        </p:nvPicPr>
        <p:blipFill>
          <a:blip r:embed="rId15"/>
          <a:stretch>
            <a:fillRect/>
          </a:stretch>
        </p:blipFill>
        <p:spPr>
          <a:xfrm>
            <a:off x="26850505" y="14585894"/>
            <a:ext cx="4539760" cy="8441545"/>
          </a:xfrm>
          <a:prstGeom prst="rect">
            <a:avLst/>
          </a:prstGeom>
        </p:spPr>
      </p:pic>
      <p:pic>
        <p:nvPicPr>
          <p:cNvPr id="24" name="Picture 23">
            <a:extLst>
              <a:ext uri="{FF2B5EF4-FFF2-40B4-BE49-F238E27FC236}">
                <a16:creationId xmlns:a16="http://schemas.microsoft.com/office/drawing/2014/main" id="{32B48917-B7F4-6849-A327-786E6EF2D724}"/>
              </a:ext>
            </a:extLst>
          </p:cNvPr>
          <p:cNvPicPr>
            <a:picLocks noChangeAspect="1"/>
          </p:cNvPicPr>
          <p:nvPr/>
        </p:nvPicPr>
        <p:blipFill>
          <a:blip r:embed="rId16"/>
          <a:stretch>
            <a:fillRect/>
          </a:stretch>
        </p:blipFill>
        <p:spPr>
          <a:xfrm>
            <a:off x="6860709" y="14524048"/>
            <a:ext cx="4657144" cy="8456180"/>
          </a:xfrm>
          <a:prstGeom prst="rect">
            <a:avLst/>
          </a:prstGeom>
        </p:spPr>
      </p:pic>
      <p:sp>
        <p:nvSpPr>
          <p:cNvPr id="25" name="TextBox 24">
            <a:extLst>
              <a:ext uri="{FF2B5EF4-FFF2-40B4-BE49-F238E27FC236}">
                <a16:creationId xmlns:a16="http://schemas.microsoft.com/office/drawing/2014/main" id="{6F0FD430-94E9-A649-B8F1-05D5815275B4}"/>
              </a:ext>
            </a:extLst>
          </p:cNvPr>
          <p:cNvSpPr txBox="1"/>
          <p:nvPr/>
        </p:nvSpPr>
        <p:spPr>
          <a:xfrm>
            <a:off x="1940198" y="27086464"/>
            <a:ext cx="5363029" cy="3939540"/>
          </a:xfrm>
          <a:prstGeom prst="rect">
            <a:avLst/>
          </a:prstGeom>
          <a:noFill/>
        </p:spPr>
        <p:txBody>
          <a:bodyPr wrap="square" rtlCol="0">
            <a:spAutoFit/>
          </a:bodyPr>
          <a:lstStyle/>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Homepage  </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Navigation Page</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Reusable Header</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Reusable Footer</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Sea Level Rise</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Water Watch</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Reef Restoration</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Key Challenge</a:t>
            </a:r>
          </a:p>
          <a:p>
            <a:endParaRPr lang="en-US" dirty="0"/>
          </a:p>
        </p:txBody>
      </p:sp>
      <p:sp>
        <p:nvSpPr>
          <p:cNvPr id="101" name="TextBox 100">
            <a:extLst>
              <a:ext uri="{FF2B5EF4-FFF2-40B4-BE49-F238E27FC236}">
                <a16:creationId xmlns:a16="http://schemas.microsoft.com/office/drawing/2014/main" id="{FE0BD7AF-6EDB-0E4F-A057-3980A2C6D942}"/>
              </a:ext>
            </a:extLst>
          </p:cNvPr>
          <p:cNvSpPr txBox="1"/>
          <p:nvPr/>
        </p:nvSpPr>
        <p:spPr>
          <a:xfrm>
            <a:off x="6121549" y="27174002"/>
            <a:ext cx="5238537" cy="3662541"/>
          </a:xfrm>
          <a:prstGeom prst="rect">
            <a:avLst/>
          </a:prstGeom>
          <a:noFill/>
        </p:spPr>
        <p:txBody>
          <a:bodyPr wrap="square" rtlCol="0">
            <a:spAutoFit/>
          </a:bodyPr>
          <a:lstStyle/>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Mini Challenge </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Previous Winner</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Lecture Series</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Field Activities</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Our Biomes</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Our Partners</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About Us</a:t>
            </a:r>
          </a:p>
          <a:p>
            <a:pPr marL="914400" lvl="1" indent="-457200" fontAlgn="base">
              <a:buFont typeface="Arial" panose="020B0604020202020204" pitchFamily="34" charset="0"/>
              <a:buChar char="•"/>
            </a:pPr>
            <a:r>
              <a:rPr lang="en-US" sz="2900" b="1" dirty="0">
                <a:solidFill>
                  <a:srgbClr val="336699"/>
                </a:solidFill>
                <a:latin typeface="Arial" panose="020B0604020202020204" pitchFamily="34" charset="0"/>
                <a:cs typeface="Arial" panose="020B0604020202020204" pitchFamily="34" charset="0"/>
              </a:rPr>
              <a:t>GeoHunt Game</a:t>
            </a:r>
          </a:p>
        </p:txBody>
      </p:sp>
      <p:sp>
        <p:nvSpPr>
          <p:cNvPr id="108" name="Shape 92">
            <a:extLst>
              <a:ext uri="{FF2B5EF4-FFF2-40B4-BE49-F238E27FC236}">
                <a16:creationId xmlns:a16="http://schemas.microsoft.com/office/drawing/2014/main" id="{54585232-400F-F249-A067-6C604B60232D}"/>
              </a:ext>
            </a:extLst>
          </p:cNvPr>
          <p:cNvSpPr txBox="1"/>
          <p:nvPr/>
        </p:nvSpPr>
        <p:spPr>
          <a:xfrm>
            <a:off x="12182872" y="33343906"/>
            <a:ext cx="9792154" cy="6983080"/>
          </a:xfrm>
          <a:prstGeom prst="rightArrowCallout">
            <a:avLst>
              <a:gd name="adj1" fmla="val 6409"/>
              <a:gd name="adj2" fmla="val 8597"/>
              <a:gd name="adj3" fmla="val 4788"/>
              <a:gd name="adj4" fmla="val 90139"/>
            </a:avLst>
          </a:prstGeom>
          <a:solidFill>
            <a:schemeClr val="accent4">
              <a:lumMod val="20000"/>
              <a:lumOff val="80000"/>
            </a:schemeClr>
          </a:solidFill>
          <a:ln w="76200" cap="flat" cmpd="sng">
            <a:solidFill>
              <a:srgbClr val="0033CC"/>
            </a:solidFill>
            <a:prstDash val="solid"/>
            <a:miter/>
            <a:headEnd type="none" w="med" len="med"/>
            <a:tailEnd type="none" w="med" len="med"/>
          </a:ln>
          <a:effectLst>
            <a:glow rad="228600">
              <a:schemeClr val="accent5">
                <a:satMod val="175000"/>
                <a:alpha val="40000"/>
              </a:schemeClr>
            </a:glow>
          </a:effectLst>
        </p:spPr>
        <p:txBody>
          <a:bodyPr lIns="98650" tIns="49325" rIns="98650" bIns="49325" anchor="t" anchorCtr="0">
            <a:noAutofit/>
          </a:bodyPr>
          <a:lstStyle/>
          <a:p>
            <a:pPr lvl="0" indent="457200"/>
            <a:endParaRPr lang="en-US" sz="2800" dirty="0">
              <a:solidFill>
                <a:srgbClr val="111111"/>
              </a:solidFill>
              <a:latin typeface="Arial" panose="020B0604020202020204" pitchFamily="34" charset="0"/>
              <a:cs typeface="Arial" panose="020B0604020202020204" pitchFamily="34" charset="0"/>
            </a:endParaRPr>
          </a:p>
          <a:p>
            <a:pPr marR="0" lvl="0" algn="just" rtl="0">
              <a:lnSpc>
                <a:spcPct val="100000"/>
              </a:lnSpc>
              <a:spcBef>
                <a:spcPts val="0"/>
              </a:spcBef>
              <a:spcAft>
                <a:spcPts val="0"/>
              </a:spcAft>
              <a:buNone/>
            </a:pPr>
            <a:endParaRPr lang="en-US" sz="4000" b="0" i="0" u="none" strike="noStrike" cap="none" dirty="0">
              <a:latin typeface="Arial"/>
              <a:ea typeface="Arial"/>
              <a:cs typeface="Arial"/>
              <a:sym typeface="Arial"/>
            </a:endParaRPr>
          </a:p>
        </p:txBody>
      </p:sp>
      <p:pic>
        <p:nvPicPr>
          <p:cNvPr id="31" name="Picture 30">
            <a:extLst>
              <a:ext uri="{FF2B5EF4-FFF2-40B4-BE49-F238E27FC236}">
                <a16:creationId xmlns:a16="http://schemas.microsoft.com/office/drawing/2014/main" id="{EAE432D5-C2F2-EA42-A6F5-162DF62756CB}"/>
              </a:ext>
            </a:extLst>
          </p:cNvPr>
          <p:cNvPicPr>
            <a:picLocks noChangeAspect="1"/>
          </p:cNvPicPr>
          <p:nvPr/>
        </p:nvPicPr>
        <p:blipFill>
          <a:blip r:embed="rId17">
            <a:duotone>
              <a:prstClr val="black"/>
              <a:schemeClr val="accent4">
                <a:tint val="45000"/>
                <a:satMod val="400000"/>
              </a:schemeClr>
            </a:duotone>
          </a:blip>
          <a:stretch>
            <a:fillRect/>
          </a:stretch>
        </p:blipFill>
        <p:spPr>
          <a:xfrm>
            <a:off x="12161211" y="33865062"/>
            <a:ext cx="8865724" cy="5511878"/>
          </a:xfrm>
          <a:prstGeom prst="rect">
            <a:avLst/>
          </a:prstGeom>
        </p:spPr>
      </p:pic>
      <p:pic>
        <p:nvPicPr>
          <p:cNvPr id="90" name="Shape 118">
            <a:extLst>
              <a:ext uri="{FF2B5EF4-FFF2-40B4-BE49-F238E27FC236}">
                <a16:creationId xmlns:a16="http://schemas.microsoft.com/office/drawing/2014/main" id="{97BDFB5E-58F9-9C4A-88B7-58F4572BE0A5}"/>
              </a:ext>
            </a:extLst>
          </p:cNvPr>
          <p:cNvPicPr preferRelativeResize="0"/>
          <p:nvPr/>
        </p:nvPicPr>
        <p:blipFill>
          <a:blip r:embed="rId18">
            <a:alphaModFix/>
          </a:blip>
          <a:stretch>
            <a:fillRect/>
          </a:stretch>
        </p:blipFill>
        <p:spPr>
          <a:xfrm>
            <a:off x="13114738" y="579130"/>
            <a:ext cx="2630400" cy="1227520"/>
          </a:xfrm>
          <a:prstGeom prst="rect">
            <a:avLst/>
          </a:prstGeom>
          <a:noFill/>
          <a:ln>
            <a:noFill/>
          </a:ln>
        </p:spPr>
      </p:pic>
      <p:sp>
        <p:nvSpPr>
          <p:cNvPr id="94" name="Shape 112">
            <a:extLst>
              <a:ext uri="{FF2B5EF4-FFF2-40B4-BE49-F238E27FC236}">
                <a16:creationId xmlns:a16="http://schemas.microsoft.com/office/drawing/2014/main" id="{298FECC5-68B1-DA42-A840-9D2324D4EC33}"/>
              </a:ext>
            </a:extLst>
          </p:cNvPr>
          <p:cNvSpPr txBox="1"/>
          <p:nvPr/>
        </p:nvSpPr>
        <p:spPr>
          <a:xfrm>
            <a:off x="15898154" y="588876"/>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dirty="0">
                <a:solidFill>
                  <a:srgbClr val="0033CC"/>
                </a:solidFill>
                <a:latin typeface="Arial"/>
                <a:ea typeface="Arial"/>
                <a:cs typeface="Arial"/>
                <a:sym typeface="Arial"/>
              </a:rPr>
              <a:t>School of Computing &amp; Information Sciences</a:t>
            </a:r>
            <a:endParaRPr dirty="0">
              <a:solidFill>
                <a:srgbClr val="0033CC"/>
              </a:solidFill>
            </a:endParaRPr>
          </a:p>
        </p:txBody>
      </p:sp>
      <p:sp>
        <p:nvSpPr>
          <p:cNvPr id="95" name="Shape 110">
            <a:extLst>
              <a:ext uri="{FF2B5EF4-FFF2-40B4-BE49-F238E27FC236}">
                <a16:creationId xmlns:a16="http://schemas.microsoft.com/office/drawing/2014/main" id="{B970E21B-8500-D64F-96CB-4305EE708606}"/>
              </a:ext>
            </a:extLst>
          </p:cNvPr>
          <p:cNvSpPr txBox="1"/>
          <p:nvPr/>
        </p:nvSpPr>
        <p:spPr>
          <a:xfrm>
            <a:off x="10613438" y="1888173"/>
            <a:ext cx="11842763" cy="1057563"/>
          </a:xfrm>
          <a:prstGeom prst="rect">
            <a:avLst/>
          </a:prstGeom>
          <a:noFill/>
          <a:ln>
            <a:noFill/>
          </a:ln>
        </p:spPr>
        <p:txBody>
          <a:bodyPr spcFirstLastPara="1" wrap="square" lIns="98650" tIns="49325" rIns="98650" bIns="49325" anchor="b"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a:solidFill>
                  <a:schemeClr val="dk1"/>
                </a:solidFill>
                <a:latin typeface="Times New Roman"/>
                <a:ea typeface="Times New Roman"/>
                <a:cs typeface="Times New Roman"/>
                <a:sym typeface="Times New Roman"/>
              </a:rPr>
              <a:t>Senior Project, Spring 2018</a:t>
            </a:r>
            <a:endParaRPr dirty="0"/>
          </a:p>
        </p:txBody>
      </p:sp>
      <p:sp>
        <p:nvSpPr>
          <p:cNvPr id="96" name="Shape 111">
            <a:extLst>
              <a:ext uri="{FF2B5EF4-FFF2-40B4-BE49-F238E27FC236}">
                <a16:creationId xmlns:a16="http://schemas.microsoft.com/office/drawing/2014/main" id="{D0A18433-EB36-D54B-988A-3F2FEF8E53EF}"/>
              </a:ext>
            </a:extLst>
          </p:cNvPr>
          <p:cNvSpPr txBox="1"/>
          <p:nvPr/>
        </p:nvSpPr>
        <p:spPr>
          <a:xfrm>
            <a:off x="6536538" y="3065064"/>
            <a:ext cx="19797600" cy="2764271"/>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6000" b="1" dirty="0">
                <a:solidFill>
                  <a:srgbClr val="3333CC"/>
                </a:solidFill>
              </a:rPr>
              <a:t>Citizen Scientist Project iOS App 1.0</a:t>
            </a:r>
            <a:endParaRPr sz="6000"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David Gonzalez</a:t>
            </a:r>
            <a:r>
              <a:rPr lang="en-US" sz="3500" b="0" i="0" u="none" strike="noStrike" cap="none" dirty="0">
                <a:solidFill>
                  <a:srgbClr val="3333CC"/>
                </a:solidFill>
                <a:latin typeface="Arial"/>
                <a:ea typeface="Arial"/>
                <a:cs typeface="Arial"/>
                <a:sym typeface="Arial"/>
              </a:rPr>
              <a:t>, Florida International University</a:t>
            </a:r>
            <a:endParaRPr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Arial"/>
                <a:ea typeface="Arial"/>
                <a:cs typeface="Arial"/>
                <a:sym typeface="Arial"/>
              </a:rPr>
              <a:t>Mentors:</a:t>
            </a:r>
            <a:r>
              <a:rPr lang="en-US" sz="3500" b="1" i="1" dirty="0">
                <a:solidFill>
                  <a:srgbClr val="3333CC"/>
                </a:solidFill>
              </a:rPr>
              <a:t> </a:t>
            </a:r>
            <a:r>
              <a:rPr lang="en-US" sz="3500" dirty="0">
                <a:solidFill>
                  <a:srgbClr val="3333CC"/>
                </a:solidFill>
              </a:rPr>
              <a:t>Nathan Moyer</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b="0" u="none" strike="noStrike" cap="none" dirty="0">
                <a:solidFill>
                  <a:srgbClr val="3333CC"/>
                </a:solidFill>
                <a:latin typeface="Arial"/>
                <a:ea typeface="Arial"/>
                <a:cs typeface="Arial"/>
                <a:sym typeface="Arial"/>
              </a:rPr>
              <a:t>Light Made Liquid, LLC</a:t>
            </a:r>
          </a:p>
          <a:p>
            <a:pPr marL="0" marR="0" lvl="0" indent="0" algn="ctr" rtl="0">
              <a:lnSpc>
                <a:spcPct val="100000"/>
              </a:lnSpc>
              <a:spcBef>
                <a:spcPts val="0"/>
              </a:spcBef>
              <a:spcAft>
                <a:spcPts val="0"/>
              </a:spcAft>
              <a:buClr>
                <a:srgbClr val="3333CC"/>
              </a:buClr>
              <a:buFont typeface="Arial"/>
              <a:buNone/>
            </a:pPr>
            <a:r>
              <a:rPr lang="en-US" sz="3500" b="1" dirty="0">
                <a:solidFill>
                  <a:srgbClr val="3333CC"/>
                </a:solidFill>
                <a:latin typeface="Arial"/>
                <a:cs typeface="Arial"/>
              </a:rPr>
              <a:t>Professor</a:t>
            </a:r>
            <a:r>
              <a:rPr lang="en-US" sz="3500" b="1" dirty="0">
                <a:solidFill>
                  <a:srgbClr val="3333CC"/>
                </a:solidFill>
                <a:latin typeface="Arial"/>
                <a:cs typeface="Arial"/>
                <a:sym typeface="Arial"/>
              </a:rPr>
              <a:t>: </a:t>
            </a:r>
            <a:r>
              <a:rPr lang="en-US" sz="3500" b="0" i="0" u="none" strike="noStrike" cap="none" dirty="0">
                <a:solidFill>
                  <a:srgbClr val="3333CC"/>
                </a:solidFill>
                <a:latin typeface="Arial"/>
                <a:ea typeface="Arial"/>
                <a:cs typeface="Arial"/>
                <a:sym typeface="Arial"/>
              </a:rPr>
              <a:t>Masoud Sadjadi, Florida International University</a:t>
            </a:r>
            <a:endParaRPr dirty="0"/>
          </a:p>
        </p:txBody>
      </p:sp>
      <p:grpSp>
        <p:nvGrpSpPr>
          <p:cNvPr id="97" name="Group 96">
            <a:extLst>
              <a:ext uri="{FF2B5EF4-FFF2-40B4-BE49-F238E27FC236}">
                <a16:creationId xmlns:a16="http://schemas.microsoft.com/office/drawing/2014/main" id="{8E49E8E3-3B85-3A46-89C5-86671AC5B0E0}"/>
              </a:ext>
            </a:extLst>
          </p:cNvPr>
          <p:cNvGrpSpPr/>
          <p:nvPr/>
        </p:nvGrpSpPr>
        <p:grpSpPr>
          <a:xfrm>
            <a:off x="23784825" y="40525"/>
            <a:ext cx="7703936" cy="5494546"/>
            <a:chOff x="23784825" y="40525"/>
            <a:chExt cx="7703936" cy="5494546"/>
          </a:xfrm>
        </p:grpSpPr>
        <p:pic>
          <p:nvPicPr>
            <p:cNvPr id="98" name="Shape 113">
              <a:extLst>
                <a:ext uri="{FF2B5EF4-FFF2-40B4-BE49-F238E27FC236}">
                  <a16:creationId xmlns:a16="http://schemas.microsoft.com/office/drawing/2014/main" id="{229F7B57-0C58-F24F-A59F-063162932F3B}"/>
                </a:ext>
              </a:extLst>
            </p:cNvPr>
            <p:cNvPicPr preferRelativeResize="0"/>
            <p:nvPr/>
          </p:nvPicPr>
          <p:blipFill>
            <a:blip r:embed="rId19">
              <a:alphaModFix/>
            </a:blip>
            <a:stretch>
              <a:fillRect/>
            </a:stretch>
          </p:blipFill>
          <p:spPr>
            <a:xfrm>
              <a:off x="26458500" y="472988"/>
              <a:ext cx="4858400" cy="1421082"/>
            </a:xfrm>
            <a:prstGeom prst="rect">
              <a:avLst/>
            </a:prstGeom>
            <a:noFill/>
            <a:ln>
              <a:noFill/>
            </a:ln>
          </p:spPr>
        </p:pic>
        <p:pic>
          <p:nvPicPr>
            <p:cNvPr id="99" name="Shape 114">
              <a:extLst>
                <a:ext uri="{FF2B5EF4-FFF2-40B4-BE49-F238E27FC236}">
                  <a16:creationId xmlns:a16="http://schemas.microsoft.com/office/drawing/2014/main" id="{3E39189B-87A2-FA42-A849-6760765BDD45}"/>
                </a:ext>
              </a:extLst>
            </p:cNvPr>
            <p:cNvPicPr preferRelativeResize="0"/>
            <p:nvPr/>
          </p:nvPicPr>
          <p:blipFill>
            <a:blip r:embed="rId20">
              <a:alphaModFix/>
            </a:blip>
            <a:stretch>
              <a:fillRect/>
            </a:stretch>
          </p:blipFill>
          <p:spPr>
            <a:xfrm>
              <a:off x="25592075" y="2228025"/>
              <a:ext cx="4980001" cy="1653511"/>
            </a:xfrm>
            <a:prstGeom prst="rect">
              <a:avLst/>
            </a:prstGeom>
            <a:noFill/>
            <a:ln>
              <a:noFill/>
            </a:ln>
          </p:spPr>
        </p:pic>
        <p:pic>
          <p:nvPicPr>
            <p:cNvPr id="100" name="Shape 115">
              <a:extLst>
                <a:ext uri="{FF2B5EF4-FFF2-40B4-BE49-F238E27FC236}">
                  <a16:creationId xmlns:a16="http://schemas.microsoft.com/office/drawing/2014/main" id="{8FE2ADD6-6C5B-084C-B4F1-B02CCF97BFF8}"/>
                </a:ext>
              </a:extLst>
            </p:cNvPr>
            <p:cNvPicPr preferRelativeResize="0"/>
            <p:nvPr/>
          </p:nvPicPr>
          <p:blipFill>
            <a:blip r:embed="rId21">
              <a:alphaModFix/>
            </a:blip>
            <a:stretch>
              <a:fillRect/>
            </a:stretch>
          </p:blipFill>
          <p:spPr>
            <a:xfrm>
              <a:off x="23784825" y="40525"/>
              <a:ext cx="2367643" cy="2286000"/>
            </a:xfrm>
            <a:prstGeom prst="rect">
              <a:avLst/>
            </a:prstGeom>
            <a:noFill/>
            <a:ln>
              <a:noFill/>
            </a:ln>
          </p:spPr>
        </p:pic>
        <p:pic>
          <p:nvPicPr>
            <p:cNvPr id="102" name="Shape 116">
              <a:extLst>
                <a:ext uri="{FF2B5EF4-FFF2-40B4-BE49-F238E27FC236}">
                  <a16:creationId xmlns:a16="http://schemas.microsoft.com/office/drawing/2014/main" id="{0C1D9A7C-632D-984E-AB77-FA22656F9482}"/>
                </a:ext>
              </a:extLst>
            </p:cNvPr>
            <p:cNvPicPr preferRelativeResize="0"/>
            <p:nvPr/>
          </p:nvPicPr>
          <p:blipFill>
            <a:blip r:embed="rId22">
              <a:alphaModFix/>
            </a:blip>
            <a:stretch>
              <a:fillRect/>
            </a:stretch>
          </p:blipFill>
          <p:spPr>
            <a:xfrm>
              <a:off x="24283175" y="3755113"/>
              <a:ext cx="3381524" cy="1779958"/>
            </a:xfrm>
            <a:prstGeom prst="rect">
              <a:avLst/>
            </a:prstGeom>
            <a:noFill/>
            <a:ln>
              <a:noFill/>
            </a:ln>
          </p:spPr>
        </p:pic>
        <p:pic>
          <p:nvPicPr>
            <p:cNvPr id="105" name="Shape 117">
              <a:extLst>
                <a:ext uri="{FF2B5EF4-FFF2-40B4-BE49-F238E27FC236}">
                  <a16:creationId xmlns:a16="http://schemas.microsoft.com/office/drawing/2014/main" id="{026D28D5-0976-E640-8954-1BF49855F399}"/>
                </a:ext>
              </a:extLst>
            </p:cNvPr>
            <p:cNvPicPr preferRelativeResize="0"/>
            <p:nvPr/>
          </p:nvPicPr>
          <p:blipFill>
            <a:blip r:embed="rId23">
              <a:alphaModFix/>
            </a:blip>
            <a:stretch>
              <a:fillRect/>
            </a:stretch>
          </p:blipFill>
          <p:spPr>
            <a:xfrm>
              <a:off x="28505350" y="3818336"/>
              <a:ext cx="2983411" cy="1653525"/>
            </a:xfrm>
            <a:prstGeom prst="rect">
              <a:avLst/>
            </a:prstGeom>
            <a:noFill/>
            <a:ln>
              <a:noFill/>
            </a:ln>
          </p:spPr>
        </p:pic>
      </p:grpSp>
      <p:grpSp>
        <p:nvGrpSpPr>
          <p:cNvPr id="106" name="Group 105">
            <a:extLst>
              <a:ext uri="{FF2B5EF4-FFF2-40B4-BE49-F238E27FC236}">
                <a16:creationId xmlns:a16="http://schemas.microsoft.com/office/drawing/2014/main" id="{C0286C0E-C4F8-D448-92A5-90DA1E75C950}"/>
              </a:ext>
            </a:extLst>
          </p:cNvPr>
          <p:cNvGrpSpPr/>
          <p:nvPr/>
        </p:nvGrpSpPr>
        <p:grpSpPr>
          <a:xfrm>
            <a:off x="1088801" y="592959"/>
            <a:ext cx="8358100" cy="4676575"/>
            <a:chOff x="1627650" y="595800"/>
            <a:chExt cx="8358100" cy="4676575"/>
          </a:xfrm>
        </p:grpSpPr>
        <p:pic>
          <p:nvPicPr>
            <p:cNvPr id="107" name="Shape 119">
              <a:extLst>
                <a:ext uri="{FF2B5EF4-FFF2-40B4-BE49-F238E27FC236}">
                  <a16:creationId xmlns:a16="http://schemas.microsoft.com/office/drawing/2014/main" id="{33446D7E-56B6-9844-9F63-A5EEF19FB41A}"/>
                </a:ext>
              </a:extLst>
            </p:cNvPr>
            <p:cNvPicPr preferRelativeResize="0"/>
            <p:nvPr/>
          </p:nvPicPr>
          <p:blipFill>
            <a:blip r:embed="rId10">
              <a:alphaModFix/>
            </a:blip>
            <a:stretch>
              <a:fillRect/>
            </a:stretch>
          </p:blipFill>
          <p:spPr>
            <a:xfrm>
              <a:off x="5367575" y="2295100"/>
              <a:ext cx="2630400" cy="2630400"/>
            </a:xfrm>
            <a:prstGeom prst="rect">
              <a:avLst/>
            </a:prstGeom>
            <a:noFill/>
            <a:ln>
              <a:noFill/>
            </a:ln>
          </p:spPr>
        </p:pic>
        <p:pic>
          <p:nvPicPr>
            <p:cNvPr id="109" name="Shape 120">
              <a:extLst>
                <a:ext uri="{FF2B5EF4-FFF2-40B4-BE49-F238E27FC236}">
                  <a16:creationId xmlns:a16="http://schemas.microsoft.com/office/drawing/2014/main" id="{119C363E-E240-6C49-80CB-A207525196F3}"/>
                </a:ext>
              </a:extLst>
            </p:cNvPr>
            <p:cNvPicPr preferRelativeResize="0"/>
            <p:nvPr/>
          </p:nvPicPr>
          <p:blipFill>
            <a:blip r:embed="rId24">
              <a:alphaModFix/>
            </a:blip>
            <a:stretch>
              <a:fillRect/>
            </a:stretch>
          </p:blipFill>
          <p:spPr>
            <a:xfrm>
              <a:off x="1636450" y="595800"/>
              <a:ext cx="8349300" cy="1481705"/>
            </a:xfrm>
            <a:prstGeom prst="rect">
              <a:avLst/>
            </a:prstGeom>
            <a:noFill/>
            <a:ln>
              <a:noFill/>
            </a:ln>
          </p:spPr>
        </p:pic>
        <p:pic>
          <p:nvPicPr>
            <p:cNvPr id="110" name="Shape 121">
              <a:extLst>
                <a:ext uri="{FF2B5EF4-FFF2-40B4-BE49-F238E27FC236}">
                  <a16:creationId xmlns:a16="http://schemas.microsoft.com/office/drawing/2014/main" id="{E161CFC9-FA54-4F49-9015-4FCF685DC6E8}"/>
                </a:ext>
              </a:extLst>
            </p:cNvPr>
            <p:cNvPicPr preferRelativeResize="0"/>
            <p:nvPr/>
          </p:nvPicPr>
          <p:blipFill>
            <a:blip r:embed="rId25">
              <a:alphaModFix/>
            </a:blip>
            <a:stretch>
              <a:fillRect/>
            </a:stretch>
          </p:blipFill>
          <p:spPr>
            <a:xfrm>
              <a:off x="1627650" y="2075750"/>
              <a:ext cx="3658385" cy="3196625"/>
            </a:xfrm>
            <a:prstGeom prst="rect">
              <a:avLst/>
            </a:prstGeom>
            <a:noFill/>
            <a:ln>
              <a:noFill/>
            </a:ln>
          </p:spPr>
        </p:pic>
      </p:grpSp>
    </p:spTree>
  </p:cSld>
  <p:clrMapOvr>
    <a:masterClrMapping/>
  </p:clrMapOvr>
  <p:transition spd="slow">
    <p:fade thruBlk="1"/>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426</TotalTime>
  <Words>444</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Tw Cen MT</vt:lpstr>
      <vt:lpstr>Droplet</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Gonzalez</cp:lastModifiedBy>
  <cp:revision>37</cp:revision>
  <cp:lastPrinted>2018-04-16T21:03:32Z</cp:lastPrinted>
  <dcterms:modified xsi:type="dcterms:W3CDTF">2018-04-16T21:09:54Z</dcterms:modified>
</cp:coreProperties>
</file>