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embeddedFontLst>
    <p:embeddedFont>
      <p:font typeface="PT Sans Narrow"/>
      <p:regular r:id="rId26"/>
      <p:bold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C04528A-E21F-43ED-976A-5F4E2C080832}">
  <a:tblStyle styleId="{EC04528A-E21F-43ED-976A-5F4E2C08083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regular.fntdata"/><Relationship Id="rId25" Type="http://schemas.openxmlformats.org/officeDocument/2006/relationships/slide" Target="slides/slide20.xml"/><Relationship Id="rId28" Type="http://schemas.openxmlformats.org/officeDocument/2006/relationships/font" Target="fonts/OpenSans-regular.fntdata"/><Relationship Id="rId27" Type="http://schemas.openxmlformats.org/officeDocument/2006/relationships/font" Target="fonts/PTSansNarrow-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Shape 7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7 seconds</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lang="en-US"/>
              <a:t>-</a:t>
            </a:r>
            <a:r>
              <a:rPr b="0" i="0" lang="en-US" sz="1200" u="none" cap="none" strike="noStrike">
                <a:solidFill>
                  <a:schemeClr val="dk1"/>
                </a:solidFill>
                <a:latin typeface="Calibri"/>
                <a:ea typeface="Calibri"/>
                <a:cs typeface="Calibri"/>
                <a:sym typeface="Calibri"/>
              </a:rPr>
              <a:t>Greet audience,</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a:t>-T</a:t>
            </a:r>
            <a:r>
              <a:rPr b="0" i="0" lang="en-US" sz="1200" u="none" cap="none" strike="noStrike">
                <a:solidFill>
                  <a:schemeClr val="dk1"/>
                </a:solidFill>
                <a:latin typeface="Calibri"/>
                <a:ea typeface="Calibri"/>
                <a:cs typeface="Calibri"/>
                <a:sym typeface="Calibri"/>
              </a:rPr>
              <a:t>hank them for attending your presentation</a:t>
            </a:r>
            <a:endParaRPr/>
          </a:p>
          <a:p>
            <a:pPr indent="0" lvl="0" marL="0" marR="0" rtl="0" algn="l">
              <a:spcBef>
                <a:spcPts val="0"/>
              </a:spcBef>
              <a:spcAft>
                <a:spcPts val="0"/>
              </a:spcAft>
              <a:buNone/>
            </a:pPr>
            <a:r>
              <a:rPr lang="en-US"/>
              <a:t>-I</a:t>
            </a:r>
            <a:r>
              <a:rPr b="0" i="0" lang="en-US" sz="1200" u="none" cap="none" strike="noStrike">
                <a:solidFill>
                  <a:schemeClr val="dk1"/>
                </a:solidFill>
                <a:latin typeface="Calibri"/>
                <a:ea typeface="Calibri"/>
                <a:cs typeface="Calibri"/>
                <a:sym typeface="Calibri"/>
              </a:rPr>
              <a:t>ntroduce yourself, your project, your team members, and quickly indicate what each of you did in a high-level manner</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lang="en-US"/>
              <a:t>Note: P</a:t>
            </a:r>
            <a:r>
              <a:rPr b="0" i="0" lang="en-US" sz="1200" u="none" cap="none" strike="noStrike">
                <a:solidFill>
                  <a:schemeClr val="dk1"/>
                </a:solidFill>
                <a:latin typeface="Calibri"/>
                <a:ea typeface="Calibri"/>
                <a:cs typeface="Calibri"/>
                <a:sym typeface="Calibri"/>
              </a:rPr>
              <a:t>ut more emphasis on your part/contribution.</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6" name="Shape 7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Shape 14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60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The most important user story you worked on it. You have to describe this one very well and be proud of that.</a:t>
            </a:r>
            <a:endParaRPr/>
          </a:p>
          <a:p>
            <a:pPr indent="-317500" lvl="0" marL="457200" marR="0" rtl="0" algn="l">
              <a:spcBef>
                <a:spcPts val="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endParaRPr/>
          </a:p>
          <a:p>
            <a:pPr indent="-317500" lvl="0" marL="457200" marR="0" rtl="0" algn="l">
              <a:spcBef>
                <a:spcPts val="0"/>
              </a:spcBef>
              <a:spcAft>
                <a:spcPts val="0"/>
              </a:spcAft>
              <a:buSzPts val="1400"/>
              <a:buChar char="-"/>
            </a:pPr>
            <a:r>
              <a:rPr lang="en-US"/>
              <a:t>Go into the details of the most important/significant tasks using bullet lists or visual graphs or state chart diagram</a:t>
            </a:r>
            <a:endParaRPr/>
          </a:p>
          <a:p>
            <a:pPr indent="-317500" lvl="0" marL="457200" marR="0" rtl="0" algn="l">
              <a:spcBef>
                <a:spcPts val="0"/>
              </a:spcBef>
              <a:spcAft>
                <a:spcPts val="0"/>
              </a:spcAft>
              <a:buSzPts val="1400"/>
              <a:buChar char="-"/>
            </a:pPr>
            <a:r>
              <a:rPr lang="en-US"/>
              <a:t>Sequence Diagram for this user story is mandatory  (in another separate page if required)</a:t>
            </a:r>
            <a:endParaRPr/>
          </a:p>
          <a:p>
            <a:pPr indent="-317500" lvl="0" marL="457200" marR="0" rtl="0" algn="l">
              <a:spcBef>
                <a:spcPts val="0"/>
              </a:spcBef>
              <a:spcAft>
                <a:spcPts val="0"/>
              </a:spcAft>
              <a:buSzPts val="1400"/>
              <a:buChar char="-"/>
            </a:pPr>
            <a:r>
              <a:rPr lang="en-US"/>
              <a:t>Demo using </a:t>
            </a:r>
            <a:r>
              <a:rPr b="1" lang="en-US"/>
              <a:t>screenshots or GIF</a:t>
            </a:r>
            <a:r>
              <a:rPr lang="en-US"/>
              <a:t> (in another separate page if required)</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8" name="Shape 14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Shape 15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6" name="Shape 15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Shape 16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4" name="Shape 16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Shape 17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2" name="Shape 17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Shape 17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0" name="Shape 18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Shape 18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8" name="Shape 18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Shape 19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6" name="Shape 19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Shape 20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4" name="Shape 20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Shape 21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lang="en-US"/>
              <a:t>10 seconds</a:t>
            </a:r>
            <a:endParaRPr/>
          </a:p>
          <a:p>
            <a:pPr indent="0" lvl="0" marL="0" marR="0" rtl="0" algn="l">
              <a:spcBef>
                <a:spcPts val="0"/>
              </a:spcBef>
              <a:spcAft>
                <a:spcPts val="0"/>
              </a:spcAft>
              <a:buNone/>
            </a:pPr>
            <a:r>
              <a:rPr lang="en-US"/>
              <a:t>A description of verification process and </a:t>
            </a:r>
            <a:r>
              <a:rPr b="0" i="0" lang="en-US" sz="1200" u="none" cap="none" strike="noStrike">
                <a:solidFill>
                  <a:schemeClr val="dk1"/>
                </a:solidFill>
                <a:latin typeface="Calibri"/>
                <a:ea typeface="Calibri"/>
                <a:cs typeface="Calibri"/>
                <a:sym typeface="Calibri"/>
              </a:rPr>
              <a:t>Test Suites and Test Cases for </a:t>
            </a:r>
            <a:r>
              <a:rPr lang="en-US"/>
              <a:t>one of the</a:t>
            </a:r>
            <a:r>
              <a:rPr b="0" i="0" lang="en-US" sz="1200" u="none" cap="none" strike="noStrike">
                <a:solidFill>
                  <a:schemeClr val="dk1"/>
                </a:solidFill>
                <a:latin typeface="Calibri"/>
                <a:ea typeface="Calibri"/>
                <a:cs typeface="Calibri"/>
                <a:sym typeface="Calibri"/>
              </a:rPr>
              <a:t> use case</a:t>
            </a:r>
            <a:r>
              <a:rPr lang="en-US"/>
              <a:t>s.</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3" name="Shape 21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Shape 21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10 seconds</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Summarize your contribution, mention your effort for </a:t>
            </a:r>
            <a:r>
              <a:rPr lang="en-US"/>
              <a:t>Scrum, Mingle, Github, Google Drive Documentation and minutes</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Ask if anyone has any questions for you.</a:t>
            </a:r>
            <a:endParaRPr/>
          </a:p>
          <a:p>
            <a:pPr indent="0" lvl="0" marL="0" marR="0" rtl="0" algn="l">
              <a:spcBef>
                <a:spcPts val="36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0" name="Shape 22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Shape 8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Font typeface="Arial"/>
              <a:buNone/>
            </a:pPr>
            <a:r>
              <a:rPr lang="en-US"/>
              <a:t>20 seconds.</a:t>
            </a:r>
            <a:endParaRPr/>
          </a:p>
          <a:p>
            <a:pPr indent="0" lvl="0" marL="0" rtl="0">
              <a:spcBef>
                <a:spcPts val="0"/>
              </a:spcBef>
              <a:spcAft>
                <a:spcPts val="0"/>
              </a:spcAft>
              <a:buClr>
                <a:schemeClr val="dk1"/>
              </a:buClr>
              <a:buFont typeface="Arial"/>
              <a:buNone/>
            </a:pPr>
            <a:r>
              <a:t/>
            </a:r>
            <a:endParaRPr/>
          </a:p>
          <a:p>
            <a:pPr indent="0" lvl="0" marL="0" rtl="0">
              <a:spcBef>
                <a:spcPts val="0"/>
              </a:spcBef>
              <a:spcAft>
                <a:spcPts val="0"/>
              </a:spcAft>
              <a:buClr>
                <a:schemeClr val="dk1"/>
              </a:buClr>
              <a:buFont typeface="Arial"/>
              <a:buNone/>
            </a:pPr>
            <a:r>
              <a:rPr lang="en-US"/>
              <a:t>Introduce the problem of the overall project</a:t>
            </a:r>
            <a:endParaRPr/>
          </a:p>
          <a:p>
            <a:pPr indent="0" lvl="0" marL="0" marR="0" rtl="0" algn="l">
              <a:spcBef>
                <a:spcPts val="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7" name="Shape 8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rPr lang="en-US"/>
              <a:t>10 seconds</a:t>
            </a:r>
            <a:endParaRPr/>
          </a:p>
          <a:p>
            <a:pPr indent="0" lvl="0" marL="0">
              <a:spcBef>
                <a:spcPts val="360"/>
              </a:spcBef>
              <a:spcAft>
                <a:spcPts val="0"/>
              </a:spcAft>
              <a:buNone/>
            </a:pPr>
            <a:r>
              <a:rPr lang="en-US"/>
              <a:t>Thank your audience</a:t>
            </a:r>
            <a:endParaRPr/>
          </a:p>
          <a:p>
            <a:pPr indent="0" lvl="0" marL="0">
              <a:spcBef>
                <a:spcPts val="360"/>
              </a:spcBef>
              <a:spcAft>
                <a:spcPts val="0"/>
              </a:spcAft>
              <a:buClr>
                <a:srgbClr val="000000"/>
              </a:buClr>
              <a:buFont typeface="Arial"/>
              <a:buNone/>
            </a:pPr>
            <a:r>
              <a:rPr lang="en-US"/>
              <a:t>Include your contact information</a:t>
            </a:r>
            <a:endParaRPr/>
          </a:p>
        </p:txBody>
      </p:sp>
      <p:sp>
        <p:nvSpPr>
          <p:cNvPr id="233" name="Shape 233"/>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Shape 9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Font typeface="Arial"/>
              <a:buNone/>
            </a:pPr>
            <a:r>
              <a:rPr lang="en-US"/>
              <a:t>20 seconds.</a:t>
            </a:r>
            <a:endParaRPr/>
          </a:p>
          <a:p>
            <a:pPr indent="0" lvl="0" marL="0" rtl="0">
              <a:spcBef>
                <a:spcPts val="0"/>
              </a:spcBef>
              <a:spcAft>
                <a:spcPts val="0"/>
              </a:spcAft>
              <a:buClr>
                <a:schemeClr val="dk1"/>
              </a:buClr>
              <a:buFont typeface="Arial"/>
              <a:buNone/>
            </a:pPr>
            <a:r>
              <a:t/>
            </a:r>
            <a:endParaRPr/>
          </a:p>
          <a:p>
            <a:pPr indent="0" lvl="0" marL="0" rtl="0">
              <a:spcBef>
                <a:spcPts val="0"/>
              </a:spcBef>
              <a:spcAft>
                <a:spcPts val="0"/>
              </a:spcAft>
              <a:buClr>
                <a:schemeClr val="dk1"/>
              </a:buClr>
              <a:buFont typeface="Arial"/>
              <a:buNone/>
            </a:pPr>
            <a:r>
              <a:rPr lang="en-US"/>
              <a:t>Introduce the problems that were tackled in this semester</a:t>
            </a:r>
            <a:endParaRPr/>
          </a:p>
          <a:p>
            <a:pPr indent="0" lvl="0" marL="0" marR="0" rtl="0" algn="l">
              <a:spcBef>
                <a:spcPts val="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5" name="Shape 9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Shape 10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5 seconds</a:t>
            </a:r>
            <a:endParaRPr/>
          </a:p>
          <a:p>
            <a:pPr indent="0" lvl="0" marL="0" marR="0" rtl="0" algn="l">
              <a:spcBef>
                <a:spcPts val="0"/>
              </a:spcBef>
              <a:spcAft>
                <a:spcPts val="0"/>
              </a:spcAft>
              <a:buNone/>
            </a:pPr>
            <a:r>
              <a:rPr lang="en-US"/>
              <a:t>Show the Use Case Diagram for the whole project.</a:t>
            </a:r>
            <a:br>
              <a:rPr lang="en-US"/>
            </a:br>
            <a:r>
              <a:rPr lang="en-US"/>
              <a:t>Highlight your use cases.</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3" name="Shape 10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Shape 10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5 seconds</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lang="en-US"/>
              <a:t>Show the Use Case Diagram for the whole project.</a:t>
            </a:r>
            <a:br>
              <a:rPr lang="en-US"/>
            </a:br>
            <a:r>
              <a:rPr lang="en-US"/>
              <a:t>Highlight your use cases.</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0" name="Shape 11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Shape 11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20 seconds</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System design: </a:t>
            </a:r>
            <a:r>
              <a:rPr lang="en-US"/>
              <a:t>Highlight the parts that you contributed to them.</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System decomposition; identify the architecture patterns </a:t>
            </a:r>
            <a:endParaRPr/>
          </a:p>
          <a:p>
            <a:pPr indent="0" lvl="0" marL="0" marR="0" rtl="0" algn="l">
              <a:spcBef>
                <a:spcPts val="360"/>
              </a:spcBef>
              <a:spcAft>
                <a:spcPts val="0"/>
              </a:spcAft>
              <a:buNone/>
            </a:pPr>
            <a:br>
              <a:rPr lang="en-US"/>
            </a:br>
            <a:br>
              <a:rPr lang="en-US"/>
            </a:br>
            <a:endParaRPr/>
          </a:p>
          <a:p>
            <a:pPr indent="0" lvl="0" marL="0" marR="0" rtl="0" algn="l">
              <a:spcBef>
                <a:spcPts val="36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8" name="Shape 11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Shape 12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rPr lang="en-US"/>
              <a:t>5 seconds.</a:t>
            </a:r>
            <a:endParaRPr/>
          </a:p>
          <a:p>
            <a:pPr indent="0" lvl="0" marL="0" rtl="0">
              <a:spcBef>
                <a:spcPts val="0"/>
              </a:spcBef>
              <a:spcAft>
                <a:spcPts val="0"/>
              </a:spcAft>
              <a:buNone/>
            </a:pPr>
            <a:r>
              <a:t/>
            </a:r>
            <a:endParaRPr/>
          </a:p>
          <a:p>
            <a:pPr indent="0" lvl="0" marL="0" rtl="0">
              <a:spcBef>
                <a:spcPts val="0"/>
              </a:spcBef>
              <a:spcAft>
                <a:spcPts val="0"/>
              </a:spcAft>
              <a:buClr>
                <a:schemeClr val="dk1"/>
              </a:buClr>
              <a:buFont typeface="Arial"/>
              <a:buNone/>
            </a:pPr>
            <a:r>
              <a:rPr lang="en-US"/>
              <a:t>List the user stories that you worked on them.</a:t>
            </a:r>
            <a:endParaRPr/>
          </a:p>
          <a:p>
            <a:pPr indent="0" lvl="0" marL="0" marR="0" rtl="0" algn="l">
              <a:spcBef>
                <a:spcPts val="0"/>
              </a:spcBef>
              <a:spcAft>
                <a:spcPts val="0"/>
              </a:spcAft>
              <a:buNone/>
            </a:pPr>
            <a:r>
              <a:t/>
            </a:r>
            <a:endParaRPr/>
          </a:p>
          <a:p>
            <a:pPr indent="0" lvl="0" marL="0" marR="0" rtl="0" algn="l">
              <a:spcBef>
                <a:spcPts val="36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6" name="Shape 12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Shape 13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60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The most important user story you worked on it. You have to describe this one very well and be proud of that.</a:t>
            </a:r>
            <a:endParaRPr/>
          </a:p>
          <a:p>
            <a:pPr indent="-317500" lvl="0" marL="457200" marR="0" rtl="0" algn="l">
              <a:spcBef>
                <a:spcPts val="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endParaRPr/>
          </a:p>
          <a:p>
            <a:pPr indent="-317500" lvl="0" marL="457200" marR="0" rtl="0" algn="l">
              <a:spcBef>
                <a:spcPts val="0"/>
              </a:spcBef>
              <a:spcAft>
                <a:spcPts val="0"/>
              </a:spcAft>
              <a:buSzPts val="1400"/>
              <a:buChar char="-"/>
            </a:pPr>
            <a:r>
              <a:rPr lang="en-US"/>
              <a:t>Go into the details of the most important/significant tasks using bullet lists or visual graphs or state chart diagram</a:t>
            </a:r>
            <a:endParaRPr/>
          </a:p>
          <a:p>
            <a:pPr indent="-317500" lvl="0" marL="457200" marR="0" rtl="0" algn="l">
              <a:spcBef>
                <a:spcPts val="0"/>
              </a:spcBef>
              <a:spcAft>
                <a:spcPts val="0"/>
              </a:spcAft>
              <a:buSzPts val="1400"/>
              <a:buChar char="-"/>
            </a:pPr>
            <a:r>
              <a:rPr lang="en-US"/>
              <a:t>Sequence Diagram for this user story is mandatory  (in another separate page if required)</a:t>
            </a:r>
            <a:endParaRPr/>
          </a:p>
          <a:p>
            <a:pPr indent="-317500" lvl="0" marL="457200" marR="0" rtl="0" algn="l">
              <a:spcBef>
                <a:spcPts val="0"/>
              </a:spcBef>
              <a:spcAft>
                <a:spcPts val="0"/>
              </a:spcAft>
              <a:buSzPts val="1400"/>
              <a:buChar char="-"/>
            </a:pPr>
            <a:r>
              <a:rPr lang="en-US"/>
              <a:t>Demo using </a:t>
            </a:r>
            <a:r>
              <a:rPr b="1" lang="en-US"/>
              <a:t>screenshots or GIF</a:t>
            </a:r>
            <a:r>
              <a:rPr lang="en-US"/>
              <a:t> (in another separate page if required)</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3" name="Shape 13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Shape 14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60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The most important user story you worked on it. You have to describe this one very well and be proud of that.</a:t>
            </a:r>
            <a:endParaRPr/>
          </a:p>
          <a:p>
            <a:pPr indent="-317500" lvl="0" marL="457200" marR="0" rtl="0" algn="l">
              <a:spcBef>
                <a:spcPts val="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endParaRPr/>
          </a:p>
          <a:p>
            <a:pPr indent="-317500" lvl="0" marL="457200" marR="0" rtl="0" algn="l">
              <a:spcBef>
                <a:spcPts val="0"/>
              </a:spcBef>
              <a:spcAft>
                <a:spcPts val="0"/>
              </a:spcAft>
              <a:buSzPts val="1400"/>
              <a:buChar char="-"/>
            </a:pPr>
            <a:r>
              <a:rPr lang="en-US"/>
              <a:t>Go into the details of the most important/significant tasks using bullet lists or visual graphs or state chart diagram</a:t>
            </a:r>
            <a:endParaRPr/>
          </a:p>
          <a:p>
            <a:pPr indent="-317500" lvl="0" marL="457200" marR="0" rtl="0" algn="l">
              <a:spcBef>
                <a:spcPts val="0"/>
              </a:spcBef>
              <a:spcAft>
                <a:spcPts val="0"/>
              </a:spcAft>
              <a:buSzPts val="1400"/>
              <a:buChar char="-"/>
            </a:pPr>
            <a:r>
              <a:rPr lang="en-US"/>
              <a:t>Sequence Diagram for this user story is mandatory  (in another separate page if required)</a:t>
            </a:r>
            <a:endParaRPr/>
          </a:p>
          <a:p>
            <a:pPr indent="-317500" lvl="0" marL="457200" marR="0" rtl="0" algn="l">
              <a:spcBef>
                <a:spcPts val="0"/>
              </a:spcBef>
              <a:spcAft>
                <a:spcPts val="0"/>
              </a:spcAft>
              <a:buSzPts val="1400"/>
              <a:buChar char="-"/>
            </a:pPr>
            <a:r>
              <a:rPr lang="en-US"/>
              <a:t>Demo using </a:t>
            </a:r>
            <a:r>
              <a:rPr b="1" lang="en-US"/>
              <a:t>screenshots or GIF</a:t>
            </a:r>
            <a:r>
              <a:rPr lang="en-US"/>
              <a:t> (in another separate page if required)</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1" name="Shape 14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cxnSp>
        <p:nvCxnSpPr>
          <p:cNvPr id="14" name="Shape 14"/>
          <p:cNvCxnSpPr/>
          <p:nvPr/>
        </p:nvCxnSpPr>
        <p:spPr>
          <a:xfrm>
            <a:off x="7007735" y="4235850"/>
            <a:ext cx="562200" cy="0"/>
          </a:xfrm>
          <a:prstGeom prst="straightConnector1">
            <a:avLst/>
          </a:prstGeom>
          <a:noFill/>
          <a:ln cap="flat" cmpd="sng" w="76200">
            <a:solidFill>
              <a:schemeClr val="lt2"/>
            </a:solidFill>
            <a:prstDash val="solid"/>
            <a:round/>
            <a:headEnd len="sm" w="sm" type="none"/>
            <a:tailEnd len="sm" w="sm" type="none"/>
          </a:ln>
        </p:spPr>
      </p:cxnSp>
      <p:cxnSp>
        <p:nvCxnSpPr>
          <p:cNvPr id="15" name="Shape 15"/>
          <p:cNvCxnSpPr/>
          <p:nvPr/>
        </p:nvCxnSpPr>
        <p:spPr>
          <a:xfrm>
            <a:off x="1575035" y="4211002"/>
            <a:ext cx="562200" cy="0"/>
          </a:xfrm>
          <a:prstGeom prst="straightConnector1">
            <a:avLst/>
          </a:prstGeom>
          <a:noFill/>
          <a:ln cap="flat" cmpd="sng" w="76200">
            <a:solidFill>
              <a:schemeClr val="lt2"/>
            </a:solidFill>
            <a:prstDash val="solid"/>
            <a:round/>
            <a:headEnd len="sm" w="sm" type="none"/>
            <a:tailEnd len="sm" w="sm" type="none"/>
          </a:ln>
        </p:spPr>
      </p:cxnSp>
      <p:grpSp>
        <p:nvGrpSpPr>
          <p:cNvPr id="16" name="Shape 16"/>
          <p:cNvGrpSpPr/>
          <p:nvPr/>
        </p:nvGrpSpPr>
        <p:grpSpPr>
          <a:xfrm>
            <a:off x="1004144" y="1362666"/>
            <a:ext cx="7136668" cy="203195"/>
            <a:chOff x="1346429" y="1011300"/>
            <a:chExt cx="6452100" cy="152400"/>
          </a:xfrm>
        </p:grpSpPr>
        <p:cxnSp>
          <p:nvCxnSpPr>
            <p:cNvPr id="17" name="Shape 17"/>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8" name="Shape 18"/>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9" name="Shape 19"/>
          <p:cNvGrpSpPr/>
          <p:nvPr/>
        </p:nvGrpSpPr>
        <p:grpSpPr>
          <a:xfrm>
            <a:off x="1004151" y="5292001"/>
            <a:ext cx="7136668" cy="203195"/>
            <a:chOff x="1346435" y="3969088"/>
            <a:chExt cx="6452100" cy="152400"/>
          </a:xfrm>
        </p:grpSpPr>
        <p:cxnSp>
          <p:nvCxnSpPr>
            <p:cNvPr id="20" name="Shape 20"/>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21" name="Shape 21"/>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22" name="Shape 22"/>
          <p:cNvSpPr txBox="1"/>
          <p:nvPr>
            <p:ph type="ctrTitle"/>
          </p:nvPr>
        </p:nvSpPr>
        <p:spPr>
          <a:xfrm>
            <a:off x="1004150" y="2335685"/>
            <a:ext cx="7136700" cy="13632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23" name="Shape 23"/>
          <p:cNvSpPr txBox="1"/>
          <p:nvPr>
            <p:ph idx="1" type="subTitle"/>
          </p:nvPr>
        </p:nvSpPr>
        <p:spPr>
          <a:xfrm>
            <a:off x="2137225" y="3800052"/>
            <a:ext cx="4870500" cy="105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4" name="Shape 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9" name="Shape 59"/>
        <p:cNvGrpSpPr/>
        <p:nvPr/>
      </p:nvGrpSpPr>
      <p:grpSpPr>
        <a:xfrm>
          <a:off x="0" y="0"/>
          <a:ext cx="0" cy="0"/>
          <a:chOff x="0" y="0"/>
          <a:chExt cx="0" cy="0"/>
        </a:xfrm>
      </p:grpSpPr>
      <p:sp>
        <p:nvSpPr>
          <p:cNvPr id="60" name="Shape 60"/>
          <p:cNvSpPr/>
          <p:nvPr/>
        </p:nvSpPr>
        <p:spPr>
          <a:xfrm>
            <a:off x="-75"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txBox="1"/>
          <p:nvPr>
            <p:ph hasCustomPrompt="1" type="title"/>
          </p:nvPr>
        </p:nvSpPr>
        <p:spPr>
          <a:xfrm>
            <a:off x="311700" y="1739800"/>
            <a:ext cx="8520600" cy="20511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62" name="Shape 62"/>
          <p:cNvSpPr txBox="1"/>
          <p:nvPr>
            <p:ph idx="1" type="body"/>
          </p:nvPr>
        </p:nvSpPr>
        <p:spPr>
          <a:xfrm>
            <a:off x="311700" y="3994200"/>
            <a:ext cx="8520600" cy="14289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3" name="Shape 6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4" name="Shape 64"/>
        <p:cNvGrpSpPr/>
        <p:nvPr/>
      </p:nvGrpSpPr>
      <p:grpSpPr>
        <a:xfrm>
          <a:off x="0" y="0"/>
          <a:ext cx="0" cy="0"/>
          <a:chOff x="0" y="0"/>
          <a:chExt cx="0" cy="0"/>
        </a:xfrm>
      </p:grpSpPr>
      <p:sp>
        <p:nvSpPr>
          <p:cNvPr id="65" name="Shape 6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6" name="Shape 66"/>
        <p:cNvGrpSpPr/>
        <p:nvPr/>
      </p:nvGrpSpPr>
      <p:grpSpPr>
        <a:xfrm>
          <a:off x="0" y="0"/>
          <a:ext cx="0" cy="0"/>
          <a:chOff x="0" y="0"/>
          <a:chExt cx="0" cy="0"/>
        </a:xfrm>
      </p:grpSpPr>
      <p:pic>
        <p:nvPicPr>
          <p:cNvPr descr="Overlay-ContentSlides.png" id="67" name="Shape 67"/>
          <p:cNvPicPr preferRelativeResize="0"/>
          <p:nvPr/>
        </p:nvPicPr>
        <p:blipFill rotWithShape="1">
          <a:blip r:embed="rId2">
            <a:alphaModFix/>
          </a:blip>
          <a:srcRect b="0" l="0" r="0" t="0"/>
          <a:stretch/>
        </p:blipFill>
        <p:spPr>
          <a:xfrm>
            <a:off x="150813" y="187325"/>
            <a:ext cx="8828100" cy="6481800"/>
          </a:xfrm>
          <a:prstGeom prst="rect">
            <a:avLst/>
          </a:prstGeom>
          <a:noFill/>
          <a:ln>
            <a:noFill/>
          </a:ln>
        </p:spPr>
      </p:pic>
      <p:sp>
        <p:nvSpPr>
          <p:cNvPr id="68" name="Shape 68"/>
          <p:cNvSpPr txBox="1"/>
          <p:nvPr>
            <p:ph type="title"/>
          </p:nvPr>
        </p:nvSpPr>
        <p:spPr>
          <a:xfrm>
            <a:off x="779463" y="381000"/>
            <a:ext cx="7583400" cy="10446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36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36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36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36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36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36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36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36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3600"/>
              <a:buNone/>
              <a:defRPr b="0" i="0" sz="3800" u="none" cap="none" strike="noStrike">
                <a:solidFill>
                  <a:srgbClr val="001D4D"/>
                </a:solidFill>
                <a:latin typeface="Trebuchet MS"/>
                <a:ea typeface="Trebuchet MS"/>
                <a:cs typeface="Trebuchet MS"/>
                <a:sym typeface="Trebuchet MS"/>
              </a:defRPr>
            </a:lvl9pPr>
          </a:lstStyle>
          <a:p/>
        </p:txBody>
      </p:sp>
      <p:sp>
        <p:nvSpPr>
          <p:cNvPr id="69" name="Shape 69"/>
          <p:cNvSpPr txBox="1"/>
          <p:nvPr>
            <p:ph idx="1" type="body"/>
          </p:nvPr>
        </p:nvSpPr>
        <p:spPr>
          <a:xfrm>
            <a:off x="779463" y="1828800"/>
            <a:ext cx="7583400" cy="4208400"/>
          </a:xfrm>
          <a:prstGeom prst="rect">
            <a:avLst/>
          </a:prstGeom>
          <a:noFill/>
          <a:ln>
            <a:noFill/>
          </a:ln>
        </p:spPr>
        <p:txBody>
          <a:bodyPr anchorCtr="0" anchor="t" bIns="91425" lIns="91425" spcFirstLastPara="1" rIns="91425" wrap="square" tIns="91425"/>
          <a:lstStyle>
            <a:lvl1pPr indent="-368300" lvl="0" marL="457200"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16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16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1600"/>
              </a:spcBef>
              <a:spcAft>
                <a:spcPts val="160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70" name="Shape 70"/>
          <p:cNvSpPr txBox="1"/>
          <p:nvPr>
            <p:ph idx="10" type="dt"/>
          </p:nvPr>
        </p:nvSpPr>
        <p:spPr>
          <a:xfrm>
            <a:off x="381000" y="6288088"/>
            <a:ext cx="1887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1" name="Shape 71"/>
          <p:cNvSpPr txBox="1"/>
          <p:nvPr>
            <p:ph idx="11" type="ftr"/>
          </p:nvPr>
        </p:nvSpPr>
        <p:spPr>
          <a:xfrm>
            <a:off x="3305175" y="6288088"/>
            <a:ext cx="5238900" cy="365100"/>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Shape 72"/>
          <p:cNvSpPr txBox="1"/>
          <p:nvPr>
            <p:ph idx="12" type="sldNum"/>
          </p:nvPr>
        </p:nvSpPr>
        <p:spPr>
          <a:xfrm>
            <a:off x="8404225" y="219075"/>
            <a:ext cx="4938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5" name="Shape 25"/>
        <p:cNvGrpSpPr/>
        <p:nvPr/>
      </p:nvGrpSpPr>
      <p:grpSpPr>
        <a:xfrm>
          <a:off x="0" y="0"/>
          <a:ext cx="0" cy="0"/>
          <a:chOff x="0" y="0"/>
          <a:chExt cx="0" cy="0"/>
        </a:xfrm>
      </p:grpSpPr>
      <p:sp>
        <p:nvSpPr>
          <p:cNvPr id="26" name="Shape 26"/>
          <p:cNvSpPr/>
          <p:nvPr/>
        </p:nvSpPr>
        <p:spPr>
          <a:xfrm>
            <a:off x="-50" y="3429200"/>
            <a:ext cx="9144000" cy="34287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311700" y="1086400"/>
            <a:ext cx="8571300" cy="12561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8" name="Shape 2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9" name="Shape 29"/>
        <p:cNvGrpSpPr/>
        <p:nvPr/>
      </p:nvGrpSpPr>
      <p:grpSpPr>
        <a:xfrm>
          <a:off x="0" y="0"/>
          <a:ext cx="0" cy="0"/>
          <a:chOff x="0" y="0"/>
          <a:chExt cx="0" cy="0"/>
        </a:xfrm>
      </p:grpSpPr>
      <p:sp>
        <p:nvSpPr>
          <p:cNvPr id="30" name="Shape 30"/>
          <p:cNvSpPr/>
          <p:nvPr/>
        </p:nvSpPr>
        <p:spPr>
          <a:xfrm>
            <a:off x="-75" y="6727600"/>
            <a:ext cx="9144000" cy="1305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txBox="1"/>
          <p:nvPr>
            <p:ph type="title"/>
          </p:nvPr>
        </p:nvSpPr>
        <p:spPr>
          <a:xfrm>
            <a:off x="311700" y="593367"/>
            <a:ext cx="8520600" cy="9432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 type="body"/>
          </p:nvPr>
        </p:nvSpPr>
        <p:spPr>
          <a:xfrm>
            <a:off x="311700" y="1688433"/>
            <a:ext cx="8520600" cy="4403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3" name="Shape 3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4" name="Shape 34"/>
        <p:cNvGrpSpPr/>
        <p:nvPr/>
      </p:nvGrpSpPr>
      <p:grpSpPr>
        <a:xfrm>
          <a:off x="0" y="0"/>
          <a:ext cx="0" cy="0"/>
          <a:chOff x="0" y="0"/>
          <a:chExt cx="0" cy="0"/>
        </a:xfrm>
      </p:grpSpPr>
      <p:sp>
        <p:nvSpPr>
          <p:cNvPr id="35" name="Shape 35"/>
          <p:cNvSpPr txBox="1"/>
          <p:nvPr>
            <p:ph type="title"/>
          </p:nvPr>
        </p:nvSpPr>
        <p:spPr>
          <a:xfrm>
            <a:off x="311700" y="593367"/>
            <a:ext cx="8520600" cy="9432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6" name="Shape 36"/>
          <p:cNvSpPr txBox="1"/>
          <p:nvPr>
            <p:ph idx="1" type="body"/>
          </p:nvPr>
        </p:nvSpPr>
        <p:spPr>
          <a:xfrm>
            <a:off x="311700" y="1688233"/>
            <a:ext cx="3999900" cy="4403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Shape 37"/>
          <p:cNvSpPr txBox="1"/>
          <p:nvPr>
            <p:ph idx="2" type="body"/>
          </p:nvPr>
        </p:nvSpPr>
        <p:spPr>
          <a:xfrm>
            <a:off x="4832400" y="1688233"/>
            <a:ext cx="3999900" cy="4403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Shape 3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9" name="Shape 39"/>
        <p:cNvGrpSpPr/>
        <p:nvPr/>
      </p:nvGrpSpPr>
      <p:grpSpPr>
        <a:xfrm>
          <a:off x="0" y="0"/>
          <a:ext cx="0" cy="0"/>
          <a:chOff x="0" y="0"/>
          <a:chExt cx="0" cy="0"/>
        </a:xfrm>
      </p:grpSpPr>
      <p:sp>
        <p:nvSpPr>
          <p:cNvPr id="40" name="Shape 40"/>
          <p:cNvSpPr txBox="1"/>
          <p:nvPr>
            <p:ph type="title"/>
          </p:nvPr>
        </p:nvSpPr>
        <p:spPr>
          <a:xfrm>
            <a:off x="311700" y="593367"/>
            <a:ext cx="8520600" cy="9432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1" name="Shape 4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2" name="Shape 42"/>
        <p:cNvGrpSpPr/>
        <p:nvPr/>
      </p:nvGrpSpPr>
      <p:grpSpPr>
        <a:xfrm>
          <a:off x="0" y="0"/>
          <a:ext cx="0" cy="0"/>
          <a:chOff x="0" y="0"/>
          <a:chExt cx="0" cy="0"/>
        </a:xfrm>
      </p:grpSpPr>
      <p:sp>
        <p:nvSpPr>
          <p:cNvPr id="43" name="Shape 43"/>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4" name="Shape 44"/>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5" name="Shape 4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6" name="Shape 46"/>
        <p:cNvGrpSpPr/>
        <p:nvPr/>
      </p:nvGrpSpPr>
      <p:grpSpPr>
        <a:xfrm>
          <a:off x="0" y="0"/>
          <a:ext cx="0" cy="0"/>
          <a:chOff x="0" y="0"/>
          <a:chExt cx="0" cy="0"/>
        </a:xfrm>
      </p:grpSpPr>
      <p:sp>
        <p:nvSpPr>
          <p:cNvPr id="47" name="Shape 47"/>
          <p:cNvSpPr txBox="1"/>
          <p:nvPr>
            <p:ph type="title"/>
          </p:nvPr>
        </p:nvSpPr>
        <p:spPr>
          <a:xfrm>
            <a:off x="490250" y="701800"/>
            <a:ext cx="5613600" cy="54543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8" name="Shape 4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9" name="Shape 49"/>
        <p:cNvGrpSpPr/>
        <p:nvPr/>
      </p:nvGrpSpPr>
      <p:grpSpPr>
        <a:xfrm>
          <a:off x="0" y="0"/>
          <a:ext cx="0" cy="0"/>
          <a:chOff x="0" y="0"/>
          <a:chExt cx="0" cy="0"/>
        </a:xfrm>
      </p:grpSpPr>
      <p:sp>
        <p:nvSpPr>
          <p:cNvPr id="50" name="Shape 50"/>
          <p:cNvSpPr/>
          <p:nvPr/>
        </p:nvSpPr>
        <p:spPr>
          <a:xfrm>
            <a:off x="4572000" y="0"/>
            <a:ext cx="4572000" cy="68580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1" name="Shape 51"/>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52" name="Shape 52"/>
          <p:cNvSpPr txBox="1"/>
          <p:nvPr>
            <p:ph type="title"/>
          </p:nvPr>
        </p:nvSpPr>
        <p:spPr>
          <a:xfrm>
            <a:off x="265500" y="1386233"/>
            <a:ext cx="4045200" cy="22344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3" name="Shape 53"/>
          <p:cNvSpPr txBox="1"/>
          <p:nvPr>
            <p:ph idx="1" type="subTitle"/>
          </p:nvPr>
        </p:nvSpPr>
        <p:spPr>
          <a:xfrm>
            <a:off x="265500" y="3635833"/>
            <a:ext cx="4045200" cy="1646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4" name="Shape 54"/>
          <p:cNvSpPr txBox="1"/>
          <p:nvPr>
            <p:ph idx="2" type="body"/>
          </p:nvPr>
        </p:nvSpPr>
        <p:spPr>
          <a:xfrm>
            <a:off x="4939500" y="965600"/>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5" name="Shape 5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6" name="Shape 56"/>
        <p:cNvGrpSpPr/>
        <p:nvPr/>
      </p:nvGrpSpPr>
      <p:grpSpPr>
        <a:xfrm>
          <a:off x="0" y="0"/>
          <a:ext cx="0" cy="0"/>
          <a:chOff x="0" y="0"/>
          <a:chExt cx="0" cy="0"/>
        </a:xfrm>
      </p:grpSpPr>
      <p:sp>
        <p:nvSpPr>
          <p:cNvPr id="57" name="Shape 57"/>
          <p:cNvSpPr txBox="1"/>
          <p:nvPr>
            <p:ph idx="1" type="body"/>
          </p:nvPr>
        </p:nvSpPr>
        <p:spPr>
          <a:xfrm>
            <a:off x="311700" y="5640967"/>
            <a:ext cx="5998800" cy="7983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8" name="Shape 5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11" name="Shape 11"/>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12" name="Shape 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www.keyscience.org/projects/key-challenge/" TargetMode="Externa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www.keyscience.org/projects/key-biscayne-reef-restoration/" TargetMode="Externa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www.keyscience.org/rescue-a-reef-sponsored-dive-trip-postponed" TargetMode="Externa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s://www.keyscience.org/resources/biomes/" TargetMode="Externa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hyperlink" Target="https://www.keyscience.org/resources/biomes/" TargetMode="Externa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0.png"/><Relationship Id="rId8"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hyperlink" Target="mailto:emala003@fiu.edu" TargetMode="External"/><Relationship Id="rId4" Type="http://schemas.openxmlformats.org/officeDocument/2006/relationships/hyperlink" Target="mailto:dgonz137@fiu.edu" TargetMode="External"/><Relationship Id="rId5" Type="http://schemas.openxmlformats.org/officeDocument/2006/relationships/hyperlink" Target="mailto:nathanmoyer@lightmadeliquid.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77" name="Shape 77"/>
        <p:cNvGrpSpPr/>
        <p:nvPr/>
      </p:nvGrpSpPr>
      <p:grpSpPr>
        <a:xfrm>
          <a:off x="0" y="0"/>
          <a:ext cx="0" cy="0"/>
          <a:chOff x="0" y="0"/>
          <a:chExt cx="0" cy="0"/>
        </a:xfrm>
      </p:grpSpPr>
      <p:sp>
        <p:nvSpPr>
          <p:cNvPr id="78" name="Shape 78"/>
          <p:cNvSpPr txBox="1"/>
          <p:nvPr>
            <p:ph type="ctrTitle"/>
          </p:nvPr>
        </p:nvSpPr>
        <p:spPr>
          <a:xfrm>
            <a:off x="135925" y="1598025"/>
            <a:ext cx="8686800" cy="3682200"/>
          </a:xfrm>
          <a:prstGeom prst="rect">
            <a:avLst/>
          </a:prstGeom>
          <a:noFill/>
          <a:ln>
            <a:noFill/>
          </a:ln>
        </p:spPr>
        <p:txBody>
          <a:bodyPr anchorCtr="0" anchor="b" bIns="45700" lIns="91425" spcFirstLastPara="1" rIns="91425" wrap="square" tIns="45700">
            <a:noAutofit/>
          </a:bodyPr>
          <a:lstStyle/>
          <a:p>
            <a:pPr indent="0" lvl="0" marL="0" rtl="0" algn="l">
              <a:lnSpc>
                <a:spcPct val="115000"/>
              </a:lnSpc>
              <a:spcBef>
                <a:spcPts val="0"/>
              </a:spcBef>
              <a:spcAft>
                <a:spcPts val="0"/>
              </a:spcAft>
              <a:buSzPts val="1100"/>
              <a:buNone/>
            </a:pPr>
            <a:r>
              <a:t/>
            </a:r>
            <a:endParaRPr sz="4000">
              <a:solidFill>
                <a:srgbClr val="000000"/>
              </a:solidFill>
              <a:latin typeface="Times New Roman"/>
              <a:ea typeface="Times New Roman"/>
              <a:cs typeface="Times New Roman"/>
              <a:sym typeface="Times New Roman"/>
            </a:endParaRPr>
          </a:p>
          <a:p>
            <a:pPr indent="0" lvl="0" marL="0" rtl="0">
              <a:lnSpc>
                <a:spcPct val="100000"/>
              </a:lnSpc>
              <a:spcBef>
                <a:spcPts val="0"/>
              </a:spcBef>
              <a:spcAft>
                <a:spcPts val="0"/>
              </a:spcAft>
              <a:buSzPts val="1100"/>
              <a:buNone/>
            </a:pPr>
            <a:r>
              <a:rPr b="1" lang="en-US" sz="3500">
                <a:solidFill>
                  <a:srgbClr val="000000"/>
                </a:solidFill>
                <a:latin typeface="Times New Roman"/>
                <a:ea typeface="Times New Roman"/>
                <a:cs typeface="Times New Roman"/>
                <a:sym typeface="Times New Roman"/>
              </a:rPr>
              <a:t>Citizen Scientist Project iOS </a:t>
            </a:r>
            <a:endParaRPr b="1" sz="3500">
              <a:solidFill>
                <a:srgbClr val="000000"/>
              </a:solidFill>
              <a:latin typeface="Times New Roman"/>
              <a:ea typeface="Times New Roman"/>
              <a:cs typeface="Times New Roman"/>
              <a:sym typeface="Times New Roman"/>
            </a:endParaRPr>
          </a:p>
          <a:p>
            <a:pPr indent="0" lvl="0" marL="0" rtl="0">
              <a:lnSpc>
                <a:spcPct val="100000"/>
              </a:lnSpc>
              <a:spcBef>
                <a:spcPts val="0"/>
              </a:spcBef>
              <a:spcAft>
                <a:spcPts val="0"/>
              </a:spcAft>
              <a:buSzPts val="1100"/>
              <a:buNone/>
            </a:pPr>
            <a:r>
              <a:rPr b="1" lang="en-US" sz="3500">
                <a:solidFill>
                  <a:srgbClr val="000000"/>
                </a:solidFill>
                <a:latin typeface="Times New Roman"/>
                <a:ea typeface="Times New Roman"/>
                <a:cs typeface="Times New Roman"/>
                <a:sym typeface="Times New Roman"/>
              </a:rPr>
              <a:t>Application 1.0</a:t>
            </a:r>
            <a:endParaRPr sz="35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2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2000">
              <a:solidFill>
                <a:srgbClr val="000000"/>
              </a:solidFill>
              <a:latin typeface="Times New Roman"/>
              <a:ea typeface="Times New Roman"/>
              <a:cs typeface="Times New Roman"/>
              <a:sym typeface="Times New Roman"/>
            </a:endParaRPr>
          </a:p>
          <a:p>
            <a:pPr indent="457200" lvl="0" marL="0" rtl="0">
              <a:lnSpc>
                <a:spcPct val="100000"/>
              </a:lnSpc>
              <a:spcBef>
                <a:spcPts val="0"/>
              </a:spcBef>
              <a:spcAft>
                <a:spcPts val="0"/>
              </a:spcAft>
              <a:buSzPts val="1100"/>
              <a:buNone/>
            </a:pPr>
            <a:r>
              <a:rPr i="0" lang="en-US" sz="2000" u="none" cap="none" strike="noStrike">
                <a:solidFill>
                  <a:srgbClr val="000000"/>
                </a:solidFill>
                <a:latin typeface="Times New Roman"/>
                <a:ea typeface="Times New Roman"/>
                <a:cs typeface="Times New Roman"/>
                <a:sym typeface="Times New Roman"/>
              </a:rPr>
              <a:t>Team Members:</a:t>
            </a:r>
            <a:r>
              <a:rPr b="0" i="0" lang="en-US" sz="2000" u="none" cap="none" strike="noStrike">
                <a:solidFill>
                  <a:srgbClr val="000000"/>
                </a:solidFill>
                <a:latin typeface="Times New Roman"/>
                <a:ea typeface="Times New Roman"/>
                <a:cs typeface="Times New Roman"/>
                <a:sym typeface="Times New Roman"/>
              </a:rPr>
              <a:t> </a:t>
            </a:r>
            <a:r>
              <a:rPr b="0" lang="en-US" sz="2000">
                <a:solidFill>
                  <a:srgbClr val="000000"/>
                </a:solidFill>
                <a:latin typeface="Times New Roman"/>
                <a:ea typeface="Times New Roman"/>
                <a:cs typeface="Times New Roman"/>
                <a:sym typeface="Times New Roman"/>
              </a:rPr>
              <a:t>Emmanuel Malave, David Gonzalez	</a:t>
            </a:r>
            <a:endParaRPr b="0" sz="2000">
              <a:solidFill>
                <a:srgbClr val="000000"/>
              </a:solidFill>
              <a:latin typeface="Times New Roman"/>
              <a:ea typeface="Times New Roman"/>
              <a:cs typeface="Times New Roman"/>
              <a:sym typeface="Times New Roman"/>
            </a:endParaRPr>
          </a:p>
          <a:p>
            <a:pPr indent="0" lvl="0" marL="0" marR="0" rtl="0">
              <a:lnSpc>
                <a:spcPct val="100000"/>
              </a:lnSpc>
              <a:spcBef>
                <a:spcPts val="0"/>
              </a:spcBef>
              <a:spcAft>
                <a:spcPts val="0"/>
              </a:spcAft>
              <a:buNone/>
            </a:pPr>
            <a:r>
              <a:rPr i="0" lang="en-US" sz="2000" u="none" cap="none" strike="noStrike">
                <a:solidFill>
                  <a:srgbClr val="000000"/>
                </a:solidFill>
                <a:latin typeface="Times New Roman"/>
                <a:ea typeface="Times New Roman"/>
                <a:cs typeface="Times New Roman"/>
                <a:sym typeface="Times New Roman"/>
              </a:rPr>
              <a:t>Product Owner:</a:t>
            </a:r>
            <a:r>
              <a:rPr b="0" i="0" lang="en-US" sz="2000" u="none" cap="none" strike="noStrike">
                <a:solidFill>
                  <a:srgbClr val="000000"/>
                </a:solidFill>
                <a:latin typeface="Times New Roman"/>
                <a:ea typeface="Times New Roman"/>
                <a:cs typeface="Times New Roman"/>
                <a:sym typeface="Times New Roman"/>
              </a:rPr>
              <a:t> Nathan Moyer</a:t>
            </a:r>
            <a:endParaRPr b="0" i="0" sz="2000" u="none" cap="none" strike="noStrike">
              <a:solidFill>
                <a:srgbClr val="000000"/>
              </a:solidFill>
              <a:latin typeface="Times New Roman"/>
              <a:ea typeface="Times New Roman"/>
              <a:cs typeface="Times New Roman"/>
              <a:sym typeface="Times New Roman"/>
            </a:endParaRPr>
          </a:p>
          <a:p>
            <a:pPr indent="0" lvl="0" marL="0" marR="0" rtl="0">
              <a:lnSpc>
                <a:spcPct val="100000"/>
              </a:lnSpc>
              <a:spcBef>
                <a:spcPts val="0"/>
              </a:spcBef>
              <a:spcAft>
                <a:spcPts val="0"/>
              </a:spcAft>
              <a:buNone/>
            </a:pPr>
            <a:r>
              <a:rPr lang="en-US" sz="2000">
                <a:solidFill>
                  <a:srgbClr val="000000"/>
                </a:solidFill>
                <a:latin typeface="Times New Roman"/>
                <a:ea typeface="Times New Roman"/>
                <a:cs typeface="Times New Roman"/>
                <a:sym typeface="Times New Roman"/>
              </a:rPr>
              <a:t>Instructor:</a:t>
            </a:r>
            <a:r>
              <a:rPr b="0" lang="en-US" sz="2000">
                <a:solidFill>
                  <a:srgbClr val="000000"/>
                </a:solidFill>
                <a:latin typeface="Times New Roman"/>
                <a:ea typeface="Times New Roman"/>
                <a:cs typeface="Times New Roman"/>
                <a:sym typeface="Times New Roman"/>
              </a:rPr>
              <a:t> Masoud Sadjadi</a:t>
            </a:r>
            <a:endParaRPr b="0" sz="2000">
              <a:solidFill>
                <a:srgbClr val="000000"/>
              </a:solidFill>
              <a:latin typeface="Times New Roman"/>
              <a:ea typeface="Times New Roman"/>
              <a:cs typeface="Times New Roman"/>
              <a:sym typeface="Times New Roman"/>
            </a:endParaRPr>
          </a:p>
          <a:p>
            <a:pPr indent="0" lvl="0" marL="0" marR="0" rtl="0">
              <a:lnSpc>
                <a:spcPct val="100000"/>
              </a:lnSpc>
              <a:spcBef>
                <a:spcPts val="0"/>
              </a:spcBef>
              <a:spcAft>
                <a:spcPts val="0"/>
              </a:spcAft>
              <a:buNone/>
            </a:pPr>
            <a:r>
              <a:t/>
            </a:r>
            <a:endParaRPr b="0" sz="2000">
              <a:solidFill>
                <a:srgbClr val="000000"/>
              </a:solidFill>
              <a:latin typeface="Times New Roman"/>
              <a:ea typeface="Times New Roman"/>
              <a:cs typeface="Times New Roman"/>
              <a:sym typeface="Times New Roman"/>
            </a:endParaRPr>
          </a:p>
          <a:p>
            <a:pPr indent="0" lvl="0" marL="0" marR="0" rtl="0">
              <a:lnSpc>
                <a:spcPct val="100000"/>
              </a:lnSpc>
              <a:spcBef>
                <a:spcPts val="0"/>
              </a:spcBef>
              <a:spcAft>
                <a:spcPts val="0"/>
              </a:spcAft>
              <a:buNone/>
            </a:pPr>
            <a:r>
              <a:rPr b="0" i="1" lang="en-US" sz="1500" u="none" cap="none" strike="noStrike">
                <a:solidFill>
                  <a:srgbClr val="000000"/>
                </a:solidFill>
                <a:latin typeface="Times New Roman"/>
                <a:ea typeface="Times New Roman"/>
                <a:cs typeface="Times New Roman"/>
                <a:sym typeface="Times New Roman"/>
              </a:rPr>
              <a:t>School of Computing and Information Sciences</a:t>
            </a:r>
            <a:br>
              <a:rPr b="0" i="1" lang="en-US" sz="1500" u="none" cap="none" strike="noStrike">
                <a:solidFill>
                  <a:srgbClr val="000000"/>
                </a:solidFill>
                <a:latin typeface="Times New Roman"/>
                <a:ea typeface="Times New Roman"/>
                <a:cs typeface="Times New Roman"/>
                <a:sym typeface="Times New Roman"/>
              </a:rPr>
            </a:br>
            <a:r>
              <a:rPr b="0" i="1" lang="en-US" sz="1500" u="none" cap="none" strike="noStrike">
                <a:solidFill>
                  <a:srgbClr val="000000"/>
                </a:solidFill>
                <a:latin typeface="Times New Roman"/>
                <a:ea typeface="Times New Roman"/>
                <a:cs typeface="Times New Roman"/>
                <a:sym typeface="Times New Roman"/>
              </a:rPr>
              <a:t>Florida International Universit</a:t>
            </a:r>
            <a:r>
              <a:rPr b="0" i="1" lang="en-US" sz="1500">
                <a:solidFill>
                  <a:srgbClr val="000000"/>
                </a:solidFill>
                <a:latin typeface="Times New Roman"/>
                <a:ea typeface="Times New Roman"/>
                <a:cs typeface="Times New Roman"/>
                <a:sym typeface="Times New Roman"/>
              </a:rPr>
              <a:t>y</a:t>
            </a:r>
            <a:endParaRPr b="0" i="1" sz="1500">
              <a:solidFill>
                <a:srgbClr val="000000"/>
              </a:solidFill>
              <a:latin typeface="Times New Roman"/>
              <a:ea typeface="Times New Roman"/>
              <a:cs typeface="Times New Roman"/>
              <a:sym typeface="Times New Roman"/>
            </a:endParaRPr>
          </a:p>
        </p:txBody>
      </p:sp>
      <p:sp>
        <p:nvSpPr>
          <p:cNvPr id="79" name="Shape 79"/>
          <p:cNvSpPr txBox="1"/>
          <p:nvPr>
            <p:ph idx="1" type="subTitle"/>
          </p:nvPr>
        </p:nvSpPr>
        <p:spPr>
          <a:xfrm>
            <a:off x="228600" y="5643562"/>
            <a:ext cx="8686800" cy="1219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Noto Sans Symbols"/>
              <a:buNone/>
            </a:pPr>
            <a:r>
              <a:rPr lang="en-US">
                <a:solidFill>
                  <a:srgbClr val="666666"/>
                </a:solidFill>
              </a:rPr>
              <a:t> </a:t>
            </a:r>
            <a:endParaRPr b="0" i="0" sz="1800" u="none" cap="none" strike="noStrike">
              <a:solidFill>
                <a:srgbClr val="666666"/>
              </a:solidFill>
              <a:latin typeface="Trebuchet MS"/>
              <a:ea typeface="Trebuchet MS"/>
              <a:cs typeface="Trebuchet MS"/>
              <a:sym typeface="Trebuchet MS"/>
            </a:endParaRPr>
          </a:p>
        </p:txBody>
      </p:sp>
      <p:sp>
        <p:nvSpPr>
          <p:cNvPr id="80" name="Shape 80"/>
          <p:cNvSpPr txBox="1"/>
          <p:nvPr/>
        </p:nvSpPr>
        <p:spPr>
          <a:xfrm>
            <a:off x="135925" y="112700"/>
            <a:ext cx="8686800" cy="11670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i="0" lang="en-US" sz="4000" u="none" cap="none" strike="noStrike">
                <a:latin typeface="Times New Roman"/>
                <a:ea typeface="Times New Roman"/>
                <a:cs typeface="Times New Roman"/>
                <a:sym typeface="Times New Roman"/>
              </a:rPr>
              <a:t>Final Presentation</a:t>
            </a:r>
            <a:endParaRPr i="0" sz="4000" u="none" cap="none" strike="noStrike">
              <a:latin typeface="Times New Roman"/>
              <a:ea typeface="Times New Roman"/>
              <a:cs typeface="Times New Roman"/>
              <a:sym typeface="Times New Roman"/>
            </a:endParaRPr>
          </a:p>
          <a:p>
            <a:pPr indent="0" lvl="0" marL="0" rtl="0" algn="ctr">
              <a:spcBef>
                <a:spcPts val="0"/>
              </a:spcBef>
              <a:spcAft>
                <a:spcPts val="0"/>
              </a:spcAft>
              <a:buClr>
                <a:schemeClr val="dk1"/>
              </a:buClr>
              <a:buFont typeface="Arial"/>
              <a:buNone/>
            </a:pPr>
            <a:r>
              <a:rPr lang="en-US" sz="4000">
                <a:latin typeface="Times New Roman"/>
                <a:ea typeface="Times New Roman"/>
                <a:cs typeface="Times New Roman"/>
                <a:sym typeface="Times New Roman"/>
              </a:rPr>
              <a:t>Spring 2018</a:t>
            </a:r>
            <a:endParaRPr sz="4000">
              <a:latin typeface="Times New Roman"/>
              <a:ea typeface="Times New Roman"/>
              <a:cs typeface="Times New Roman"/>
              <a:sym typeface="Times New Roman"/>
            </a:endParaRPr>
          </a:p>
        </p:txBody>
      </p:sp>
      <p:sp>
        <p:nvSpPr>
          <p:cNvPr id="81" name="Shape 81"/>
          <p:cNvSpPr txBox="1"/>
          <p:nvPr/>
        </p:nvSpPr>
        <p:spPr>
          <a:xfrm>
            <a:off x="585850" y="5942950"/>
            <a:ext cx="1550700" cy="620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82" name="Shape 82"/>
          <p:cNvPicPr preferRelativeResize="0"/>
          <p:nvPr/>
        </p:nvPicPr>
        <p:blipFill>
          <a:blip r:embed="rId3">
            <a:alphaModFix/>
          </a:blip>
          <a:stretch>
            <a:fillRect/>
          </a:stretch>
        </p:blipFill>
        <p:spPr>
          <a:xfrm>
            <a:off x="135925" y="5906863"/>
            <a:ext cx="3902675" cy="692587"/>
          </a:xfrm>
          <a:prstGeom prst="rect">
            <a:avLst/>
          </a:prstGeom>
          <a:noFill/>
          <a:ln>
            <a:noFill/>
          </a:ln>
        </p:spPr>
      </p:pic>
      <p:pic>
        <p:nvPicPr>
          <p:cNvPr id="83" name="Shape 83"/>
          <p:cNvPicPr preferRelativeResize="0"/>
          <p:nvPr/>
        </p:nvPicPr>
        <p:blipFill>
          <a:blip r:embed="rId4">
            <a:alphaModFix/>
          </a:blip>
          <a:stretch>
            <a:fillRect/>
          </a:stretch>
        </p:blipFill>
        <p:spPr>
          <a:xfrm>
            <a:off x="5850000" y="6060475"/>
            <a:ext cx="3065400" cy="620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49" name="Shape 149"/>
        <p:cNvGrpSpPr/>
        <p:nvPr/>
      </p:nvGrpSpPr>
      <p:grpSpPr>
        <a:xfrm>
          <a:off x="0" y="0"/>
          <a:ext cx="0" cy="0"/>
          <a:chOff x="0" y="0"/>
          <a:chExt cx="0" cy="0"/>
        </a:xfrm>
      </p:grpSpPr>
      <p:sp>
        <p:nvSpPr>
          <p:cNvPr id="150" name="Shape 150"/>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4000">
                <a:latin typeface="Times New Roman"/>
                <a:ea typeface="Times New Roman"/>
                <a:cs typeface="Times New Roman"/>
                <a:sym typeface="Times New Roman"/>
              </a:rPr>
              <a:t>Sequence Diagram</a:t>
            </a:r>
            <a:endParaRPr b="1" sz="4000">
              <a:latin typeface="Times New Roman"/>
              <a:ea typeface="Times New Roman"/>
              <a:cs typeface="Times New Roman"/>
              <a:sym typeface="Times New Roman"/>
            </a:endParaRPr>
          </a:p>
        </p:txBody>
      </p:sp>
      <p:sp>
        <p:nvSpPr>
          <p:cNvPr id="151" name="Shape 151"/>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pic>
        <p:nvPicPr>
          <p:cNvPr id="152" name="Shape 152"/>
          <p:cNvPicPr preferRelativeResize="0"/>
          <p:nvPr/>
        </p:nvPicPr>
        <p:blipFill>
          <a:blip r:embed="rId3">
            <a:alphaModFix/>
          </a:blip>
          <a:stretch>
            <a:fillRect/>
          </a:stretch>
        </p:blipFill>
        <p:spPr>
          <a:xfrm>
            <a:off x="779475" y="1828800"/>
            <a:ext cx="7583401" cy="4519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57" name="Shape 157"/>
        <p:cNvGrpSpPr/>
        <p:nvPr/>
      </p:nvGrpSpPr>
      <p:grpSpPr>
        <a:xfrm>
          <a:off x="0" y="0"/>
          <a:ext cx="0" cy="0"/>
          <a:chOff x="0" y="0"/>
          <a:chExt cx="0" cy="0"/>
        </a:xfrm>
      </p:grpSpPr>
      <p:sp>
        <p:nvSpPr>
          <p:cNvPr id="158" name="Shape 158"/>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001D4D"/>
                </a:solidFill>
                <a:latin typeface="Times New Roman"/>
                <a:ea typeface="Times New Roman"/>
                <a:cs typeface="Times New Roman"/>
                <a:sym typeface="Times New Roman"/>
              </a:rPr>
              <a:t>User Stor</a:t>
            </a:r>
            <a:r>
              <a:rPr b="1" lang="en-US" sz="4000">
                <a:latin typeface="Times New Roman"/>
                <a:ea typeface="Times New Roman"/>
                <a:cs typeface="Times New Roman"/>
                <a:sym typeface="Times New Roman"/>
              </a:rPr>
              <a:t>y #673 - </a:t>
            </a:r>
            <a:r>
              <a:rPr b="1" lang="en-US" sz="4000">
                <a:latin typeface="Times New Roman"/>
                <a:ea typeface="Times New Roman"/>
                <a:cs typeface="Times New Roman"/>
                <a:sym typeface="Times New Roman"/>
              </a:rPr>
              <a:t>Create Key Challenge page</a:t>
            </a:r>
            <a:endParaRPr b="1" sz="4000">
              <a:latin typeface="Times New Roman"/>
              <a:ea typeface="Times New Roman"/>
              <a:cs typeface="Times New Roman"/>
              <a:sym typeface="Times New Roman"/>
            </a:endParaRPr>
          </a:p>
        </p:txBody>
      </p:sp>
      <p:sp>
        <p:nvSpPr>
          <p:cNvPr id="159" name="Shape 159"/>
          <p:cNvSpPr txBox="1"/>
          <p:nvPr>
            <p:ph idx="1" type="body"/>
          </p:nvPr>
        </p:nvSpPr>
        <p:spPr>
          <a:xfrm>
            <a:off x="779475" y="1425600"/>
            <a:ext cx="5290800" cy="461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500">
                <a:solidFill>
                  <a:srgbClr val="000000"/>
                </a:solidFill>
                <a:latin typeface="Times New Roman"/>
                <a:ea typeface="Times New Roman"/>
                <a:cs typeface="Times New Roman"/>
                <a:sym typeface="Times New Roman"/>
              </a:rPr>
              <a:t>Description:</a:t>
            </a:r>
            <a:endParaRPr b="1"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Char char="●"/>
            </a:pPr>
            <a:r>
              <a:rPr lang="en-US" sz="1500">
                <a:solidFill>
                  <a:srgbClr val="000000"/>
                </a:solidFill>
                <a:latin typeface="Times New Roman"/>
                <a:ea typeface="Times New Roman"/>
                <a:cs typeface="Times New Roman"/>
                <a:sym typeface="Times New Roman"/>
              </a:rPr>
              <a:t>As a user, I want a Key Challenge page that is populated with the content currently found on the website, so that this content can help guide me on which challenges I can join.</a:t>
            </a:r>
            <a:endParaRPr sz="1500">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rPr lang="en-US"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rPr b="1" lang="en-US" sz="1500">
                <a:solidFill>
                  <a:srgbClr val="000000"/>
                </a:solidFill>
                <a:latin typeface="Times New Roman"/>
                <a:ea typeface="Times New Roman"/>
                <a:cs typeface="Times New Roman"/>
                <a:sym typeface="Times New Roman"/>
              </a:rPr>
              <a:t>Acceptance Criteria:</a:t>
            </a:r>
            <a:endParaRPr b="1"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Be based on (</a:t>
            </a:r>
            <a:r>
              <a:rPr lang="en-US" sz="1500" u="sng">
                <a:solidFill>
                  <a:schemeClr val="hlink"/>
                </a:solidFill>
                <a:latin typeface="Times New Roman"/>
                <a:ea typeface="Times New Roman"/>
                <a:cs typeface="Times New Roman"/>
                <a:sym typeface="Times New Roman"/>
                <a:hlinkClick r:id="rId3"/>
              </a:rPr>
              <a:t>http://www.keyscience.org/projects/key-challenge/</a:t>
            </a:r>
            <a:r>
              <a:rPr lang="en-US" sz="1500">
                <a:solidFill>
                  <a:srgbClr val="000000"/>
                </a:solidFill>
                <a:latin typeface="Times New Roman"/>
                <a:ea typeface="Times New Roman"/>
                <a:cs typeface="Times New Roman"/>
                <a:sym typeface="Times New Roman"/>
              </a:rPr>
              <a:t>)</a:t>
            </a:r>
            <a:endParaRPr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The CSP, KBCF, and Fairchild logos should be displayed at the bottom of every Key Challenge page, similar to the website since this is a legal matter for the Foundation.</a:t>
            </a:r>
            <a:endParaRPr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The content should be presented in a single column layout with full width banner imagery while adding other imagery (max-width: 100%;) within large bodies of written content to be aligned above or under it..</a:t>
            </a:r>
            <a:endParaRPr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Should be a static page</a:t>
            </a:r>
            <a:endParaRPr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Do NOT have the three registration buttons(send user to browser)</a:t>
            </a:r>
            <a:endParaRPr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Have the Key Challenge Program PDF</a:t>
            </a:r>
            <a:endParaRPr sz="15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a:p>
        </p:txBody>
      </p:sp>
      <p:pic>
        <p:nvPicPr>
          <p:cNvPr id="160" name="Shape 160"/>
          <p:cNvPicPr preferRelativeResize="0"/>
          <p:nvPr/>
        </p:nvPicPr>
        <p:blipFill>
          <a:blip r:embed="rId4">
            <a:alphaModFix/>
          </a:blip>
          <a:stretch>
            <a:fillRect/>
          </a:stretch>
        </p:blipFill>
        <p:spPr>
          <a:xfrm>
            <a:off x="6070403" y="1425600"/>
            <a:ext cx="2292472" cy="4611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65" name="Shape 165"/>
        <p:cNvGrpSpPr/>
        <p:nvPr/>
      </p:nvGrpSpPr>
      <p:grpSpPr>
        <a:xfrm>
          <a:off x="0" y="0"/>
          <a:ext cx="0" cy="0"/>
          <a:chOff x="0" y="0"/>
          <a:chExt cx="0" cy="0"/>
        </a:xfrm>
      </p:grpSpPr>
      <p:sp>
        <p:nvSpPr>
          <p:cNvPr id="166" name="Shape 166"/>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001D4D"/>
                </a:solidFill>
                <a:latin typeface="Times New Roman"/>
                <a:ea typeface="Times New Roman"/>
                <a:cs typeface="Times New Roman"/>
                <a:sym typeface="Times New Roman"/>
              </a:rPr>
              <a:t>User Stor</a:t>
            </a:r>
            <a:r>
              <a:rPr b="1" lang="en-US" sz="4000">
                <a:latin typeface="Times New Roman"/>
                <a:ea typeface="Times New Roman"/>
                <a:cs typeface="Times New Roman"/>
                <a:sym typeface="Times New Roman"/>
              </a:rPr>
              <a:t>y #678 - </a:t>
            </a:r>
            <a:r>
              <a:rPr b="1" lang="en-US" sz="4000">
                <a:latin typeface="Times New Roman"/>
                <a:ea typeface="Times New Roman"/>
                <a:cs typeface="Times New Roman"/>
                <a:sym typeface="Times New Roman"/>
              </a:rPr>
              <a:t>Create Reef Restoration page</a:t>
            </a:r>
            <a:endParaRPr b="1" sz="4000">
              <a:latin typeface="Times New Roman"/>
              <a:ea typeface="Times New Roman"/>
              <a:cs typeface="Times New Roman"/>
              <a:sym typeface="Times New Roman"/>
            </a:endParaRPr>
          </a:p>
        </p:txBody>
      </p:sp>
      <p:sp>
        <p:nvSpPr>
          <p:cNvPr id="167" name="Shape 167"/>
          <p:cNvSpPr txBox="1"/>
          <p:nvPr>
            <p:ph idx="1" type="body"/>
          </p:nvPr>
        </p:nvSpPr>
        <p:spPr>
          <a:xfrm>
            <a:off x="779475" y="1425600"/>
            <a:ext cx="5206500" cy="461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500">
                <a:solidFill>
                  <a:srgbClr val="000000"/>
                </a:solidFill>
                <a:latin typeface="Times New Roman"/>
                <a:ea typeface="Times New Roman"/>
                <a:cs typeface="Times New Roman"/>
                <a:sym typeface="Times New Roman"/>
              </a:rPr>
              <a:t>Description:</a:t>
            </a:r>
            <a:endParaRPr b="1"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Char char="●"/>
            </a:pPr>
            <a:r>
              <a:rPr lang="en-US" sz="1500">
                <a:solidFill>
                  <a:srgbClr val="000000"/>
                </a:solidFill>
                <a:latin typeface="Times New Roman"/>
                <a:ea typeface="Times New Roman"/>
                <a:cs typeface="Times New Roman"/>
                <a:sym typeface="Times New Roman"/>
              </a:rPr>
              <a:t>As a user, I want a Reef Restoration page that is populated with the content currently found on the website, so that I can get informed on how the reef restoration status in Key Biscayne is going.</a:t>
            </a:r>
            <a:endParaRPr sz="1500">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rPr lang="en-US"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rPr b="1" lang="en-US" sz="1500">
                <a:solidFill>
                  <a:srgbClr val="000000"/>
                </a:solidFill>
                <a:latin typeface="Times New Roman"/>
                <a:ea typeface="Times New Roman"/>
                <a:cs typeface="Times New Roman"/>
                <a:sym typeface="Times New Roman"/>
              </a:rPr>
              <a:t>Acceptance Criteria</a:t>
            </a:r>
            <a:r>
              <a:rPr b="1" lang="en-US" sz="1500" u="sng">
                <a:solidFill>
                  <a:srgbClr val="000000"/>
                </a:solidFill>
                <a:latin typeface="Times New Roman"/>
                <a:ea typeface="Times New Roman"/>
                <a:cs typeface="Times New Roman"/>
                <a:sym typeface="Times New Roman"/>
              </a:rPr>
              <a:t>:</a:t>
            </a:r>
            <a:endParaRPr b="1" sz="1500" u="sng">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Based on (</a:t>
            </a:r>
            <a:r>
              <a:rPr lang="en-US" sz="1500" u="sng">
                <a:solidFill>
                  <a:schemeClr val="hlink"/>
                </a:solidFill>
                <a:latin typeface="Times New Roman"/>
                <a:ea typeface="Times New Roman"/>
                <a:cs typeface="Times New Roman"/>
                <a:sym typeface="Times New Roman"/>
                <a:hlinkClick r:id="rId3"/>
              </a:rPr>
              <a:t>http://www.keyscience.org/projects/key-biscayne-reef-restoration/</a:t>
            </a:r>
            <a:r>
              <a:rPr lang="en-US" sz="1500">
                <a:solidFill>
                  <a:srgbClr val="000000"/>
                </a:solidFill>
                <a:latin typeface="Times New Roman"/>
                <a:ea typeface="Times New Roman"/>
                <a:cs typeface="Times New Roman"/>
                <a:sym typeface="Times New Roman"/>
              </a:rPr>
              <a:t>)</a:t>
            </a:r>
            <a:endParaRPr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Content should be presented in a single column layout with a header image and content written under it.</a:t>
            </a:r>
            <a:endParaRPr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The Rescue a Reef, CSP, and RSMAS logos have to be presented on the bottom of the page just above the footer since this is a legal matter for the Foundation</a:t>
            </a:r>
            <a:endParaRPr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This page should have a child page that discusses The Foundation’s Dive Trips.</a:t>
            </a:r>
            <a:endParaRPr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Should be a static page.</a:t>
            </a:r>
            <a:endParaRPr sz="1500">
              <a:solidFill>
                <a:srgbClr val="000000"/>
              </a:solidFill>
              <a:latin typeface="Times New Roman"/>
              <a:ea typeface="Times New Roman"/>
              <a:cs typeface="Times New Roman"/>
              <a:sym typeface="Times New Roman"/>
            </a:endParaRPr>
          </a:p>
          <a:p>
            <a:pPr indent="0" lvl="0" marL="0" marR="0" rtl="0" algn="l">
              <a:spcBef>
                <a:spcPts val="2000"/>
              </a:spcBef>
              <a:spcAft>
                <a:spcPts val="0"/>
              </a:spcAft>
              <a:buNone/>
            </a:pPr>
            <a:r>
              <a:t/>
            </a:r>
            <a:endParaRPr/>
          </a:p>
        </p:txBody>
      </p:sp>
      <p:pic>
        <p:nvPicPr>
          <p:cNvPr id="168" name="Shape 168"/>
          <p:cNvPicPr preferRelativeResize="0"/>
          <p:nvPr/>
        </p:nvPicPr>
        <p:blipFill>
          <a:blip r:embed="rId4">
            <a:alphaModFix/>
          </a:blip>
          <a:stretch>
            <a:fillRect/>
          </a:stretch>
        </p:blipFill>
        <p:spPr>
          <a:xfrm>
            <a:off x="5985975" y="1425600"/>
            <a:ext cx="2376904" cy="46115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73" name="Shape 173"/>
        <p:cNvGrpSpPr/>
        <p:nvPr/>
      </p:nvGrpSpPr>
      <p:grpSpPr>
        <a:xfrm>
          <a:off x="0" y="0"/>
          <a:ext cx="0" cy="0"/>
          <a:chOff x="0" y="0"/>
          <a:chExt cx="0" cy="0"/>
        </a:xfrm>
      </p:grpSpPr>
      <p:sp>
        <p:nvSpPr>
          <p:cNvPr id="174" name="Shape 174"/>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001D4D"/>
                </a:solidFill>
                <a:latin typeface="Times New Roman"/>
                <a:ea typeface="Times New Roman"/>
                <a:cs typeface="Times New Roman"/>
                <a:sym typeface="Times New Roman"/>
              </a:rPr>
              <a:t>User Stor</a:t>
            </a:r>
            <a:r>
              <a:rPr b="1" lang="en-US" sz="4000">
                <a:latin typeface="Times New Roman"/>
                <a:ea typeface="Times New Roman"/>
                <a:cs typeface="Times New Roman"/>
                <a:sym typeface="Times New Roman"/>
              </a:rPr>
              <a:t>y #693 - </a:t>
            </a:r>
            <a:r>
              <a:rPr b="1" lang="en-US" sz="4000">
                <a:latin typeface="Times New Roman"/>
                <a:ea typeface="Times New Roman"/>
                <a:cs typeface="Times New Roman"/>
                <a:sym typeface="Times New Roman"/>
              </a:rPr>
              <a:t>Create Reef Restoration - Dive Trip page</a:t>
            </a:r>
            <a:endParaRPr b="1" i="0" sz="4000" u="none" cap="none" strike="noStrike">
              <a:solidFill>
                <a:srgbClr val="001D4D"/>
              </a:solidFill>
              <a:latin typeface="Times New Roman"/>
              <a:ea typeface="Times New Roman"/>
              <a:cs typeface="Times New Roman"/>
              <a:sym typeface="Times New Roman"/>
            </a:endParaRPr>
          </a:p>
        </p:txBody>
      </p:sp>
      <p:sp>
        <p:nvSpPr>
          <p:cNvPr id="175" name="Shape 175"/>
          <p:cNvSpPr txBox="1"/>
          <p:nvPr>
            <p:ph idx="1" type="body"/>
          </p:nvPr>
        </p:nvSpPr>
        <p:spPr>
          <a:xfrm>
            <a:off x="779475" y="1425600"/>
            <a:ext cx="5206200" cy="46116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rPr b="1" lang="en-US" sz="1500">
                <a:solidFill>
                  <a:srgbClr val="000000"/>
                </a:solidFill>
                <a:latin typeface="Times New Roman"/>
                <a:ea typeface="Times New Roman"/>
                <a:cs typeface="Times New Roman"/>
                <a:sym typeface="Times New Roman"/>
              </a:rPr>
              <a:t>Description:</a:t>
            </a:r>
            <a:endParaRPr b="1"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Char char="●"/>
            </a:pPr>
            <a:r>
              <a:rPr lang="en-US" sz="1500">
                <a:solidFill>
                  <a:srgbClr val="000000"/>
                </a:solidFill>
                <a:latin typeface="Times New Roman"/>
                <a:ea typeface="Times New Roman"/>
                <a:cs typeface="Times New Roman"/>
                <a:sym typeface="Times New Roman"/>
              </a:rPr>
              <a:t>As a user, I want to be able to know the status of the Dive Trip that is hosted by the Rescue a Reef program, so that I can stay up to date with it.</a:t>
            </a:r>
            <a:endParaRPr sz="1500">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rPr lang="en-US"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rPr b="1" lang="en-US" sz="1500">
                <a:solidFill>
                  <a:srgbClr val="000000"/>
                </a:solidFill>
                <a:latin typeface="Times New Roman"/>
                <a:ea typeface="Times New Roman"/>
                <a:cs typeface="Times New Roman"/>
                <a:sym typeface="Times New Roman"/>
              </a:rPr>
              <a:t>Acceptance Criteria:</a:t>
            </a:r>
            <a:endParaRPr b="1"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Based on (</a:t>
            </a:r>
            <a:r>
              <a:rPr lang="en-US" sz="1500" u="sng">
                <a:solidFill>
                  <a:schemeClr val="hlink"/>
                </a:solidFill>
                <a:latin typeface="Times New Roman"/>
                <a:ea typeface="Times New Roman"/>
                <a:cs typeface="Times New Roman"/>
                <a:sym typeface="Times New Roman"/>
                <a:hlinkClick r:id="rId3"/>
              </a:rPr>
              <a:t>http://www.keyscience.org/rescue-a-reef-sponsored-dive-trip-postponed</a:t>
            </a:r>
            <a:r>
              <a:rPr lang="en-US" sz="1500">
                <a:solidFill>
                  <a:srgbClr val="000000"/>
                </a:solidFill>
                <a:latin typeface="Times New Roman"/>
                <a:ea typeface="Times New Roman"/>
                <a:cs typeface="Times New Roman"/>
                <a:sym typeface="Times New Roman"/>
              </a:rPr>
              <a:t>/​)</a:t>
            </a:r>
            <a:endParaRPr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Content should be presented in a single column layout with a header image and content written under it.</a:t>
            </a:r>
            <a:endParaRPr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Do not include any sidebar content from the website</a:t>
            </a:r>
            <a:endParaRPr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This page should have a simple “Back” button that takes the user back to the parent page</a:t>
            </a:r>
            <a:endParaRPr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The Rescue a Reef, CSP, and RSMAS logos have to be presented on the bottom of the page above the footer since this is a legal matter for the Foundation</a:t>
            </a:r>
            <a:endParaRPr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This page is a child of Reef Restoration and can only be accessed via Reef Restoration.</a:t>
            </a:r>
            <a:endParaRPr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Should be a static page.</a:t>
            </a:r>
            <a:endParaRPr sz="1500">
              <a:solidFill>
                <a:srgbClr val="000000"/>
              </a:solidFill>
              <a:latin typeface="Times New Roman"/>
              <a:ea typeface="Times New Roman"/>
              <a:cs typeface="Times New Roman"/>
              <a:sym typeface="Times New Roman"/>
            </a:endParaRPr>
          </a:p>
          <a:p>
            <a:pPr indent="0" lvl="0" marL="0" marR="0" rtl="0" algn="l">
              <a:spcBef>
                <a:spcPts val="2000"/>
              </a:spcBef>
              <a:spcAft>
                <a:spcPts val="0"/>
              </a:spcAft>
              <a:buNone/>
            </a:pPr>
            <a:r>
              <a:t/>
            </a:r>
            <a:endParaRPr/>
          </a:p>
        </p:txBody>
      </p:sp>
      <p:pic>
        <p:nvPicPr>
          <p:cNvPr id="176" name="Shape 176"/>
          <p:cNvPicPr preferRelativeResize="0"/>
          <p:nvPr/>
        </p:nvPicPr>
        <p:blipFill>
          <a:blip r:embed="rId4">
            <a:alphaModFix/>
          </a:blip>
          <a:stretch>
            <a:fillRect/>
          </a:stretch>
        </p:blipFill>
        <p:spPr>
          <a:xfrm>
            <a:off x="5985750" y="1425600"/>
            <a:ext cx="2377113" cy="461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81" name="Shape 181"/>
        <p:cNvGrpSpPr/>
        <p:nvPr/>
      </p:nvGrpSpPr>
      <p:grpSpPr>
        <a:xfrm>
          <a:off x="0" y="0"/>
          <a:ext cx="0" cy="0"/>
          <a:chOff x="0" y="0"/>
          <a:chExt cx="0" cy="0"/>
        </a:xfrm>
      </p:grpSpPr>
      <p:sp>
        <p:nvSpPr>
          <p:cNvPr id="182" name="Shape 182"/>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001D4D"/>
                </a:solidFill>
                <a:latin typeface="Times New Roman"/>
                <a:ea typeface="Times New Roman"/>
                <a:cs typeface="Times New Roman"/>
                <a:sym typeface="Times New Roman"/>
              </a:rPr>
              <a:t>User Stor</a:t>
            </a:r>
            <a:r>
              <a:rPr b="1" lang="en-US" sz="4000">
                <a:latin typeface="Times New Roman"/>
                <a:ea typeface="Times New Roman"/>
                <a:cs typeface="Times New Roman"/>
                <a:sym typeface="Times New Roman"/>
              </a:rPr>
              <a:t>y #681 </a:t>
            </a:r>
            <a:r>
              <a:rPr b="1" lang="en-US" sz="4000">
                <a:latin typeface="Times New Roman"/>
                <a:ea typeface="Times New Roman"/>
                <a:cs typeface="Times New Roman"/>
                <a:sym typeface="Times New Roman"/>
              </a:rPr>
              <a:t>Create Our Biomes page</a:t>
            </a:r>
            <a:endParaRPr b="1" i="0" sz="4000" u="none" cap="none" strike="noStrike">
              <a:solidFill>
                <a:srgbClr val="001D4D"/>
              </a:solidFill>
              <a:latin typeface="Times New Roman"/>
              <a:ea typeface="Times New Roman"/>
              <a:cs typeface="Times New Roman"/>
              <a:sym typeface="Times New Roman"/>
            </a:endParaRPr>
          </a:p>
        </p:txBody>
      </p:sp>
      <p:sp>
        <p:nvSpPr>
          <p:cNvPr id="183" name="Shape 183"/>
          <p:cNvSpPr txBox="1"/>
          <p:nvPr>
            <p:ph idx="1" type="body"/>
          </p:nvPr>
        </p:nvSpPr>
        <p:spPr>
          <a:xfrm>
            <a:off x="779475" y="1425600"/>
            <a:ext cx="5226900" cy="46116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rPr b="1" lang="en-US" sz="1500">
                <a:solidFill>
                  <a:srgbClr val="000000"/>
                </a:solidFill>
                <a:latin typeface="Times New Roman"/>
                <a:ea typeface="Times New Roman"/>
                <a:cs typeface="Times New Roman"/>
                <a:sym typeface="Times New Roman"/>
              </a:rPr>
              <a:t>Description:</a:t>
            </a:r>
            <a:endParaRPr b="1"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Char char="●"/>
            </a:pPr>
            <a:r>
              <a:rPr lang="en-US" sz="1500">
                <a:solidFill>
                  <a:srgbClr val="000000"/>
                </a:solidFill>
                <a:latin typeface="Times New Roman"/>
                <a:ea typeface="Times New Roman"/>
                <a:cs typeface="Times New Roman"/>
                <a:sym typeface="Times New Roman"/>
              </a:rPr>
              <a:t>As a user, I want a Biomes page that shows me a list of Biomes I can visit, so that I can aware of some of the natural resources in Key Biscayne or Virginia Key.</a:t>
            </a:r>
            <a:endParaRPr sz="1500">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rPr lang="en-US"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rPr b="1" lang="en-US" sz="1500">
                <a:solidFill>
                  <a:srgbClr val="000000"/>
                </a:solidFill>
                <a:latin typeface="Times New Roman"/>
                <a:ea typeface="Times New Roman"/>
                <a:cs typeface="Times New Roman"/>
                <a:sym typeface="Times New Roman"/>
              </a:rPr>
              <a:t>Acceptance Criteria:</a:t>
            </a:r>
            <a:endParaRPr b="1"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Be based on (</a:t>
            </a:r>
            <a:r>
              <a:rPr lang="en-US" sz="1500" u="sng">
                <a:solidFill>
                  <a:schemeClr val="hlink"/>
                </a:solidFill>
                <a:latin typeface="Times New Roman"/>
                <a:ea typeface="Times New Roman"/>
                <a:cs typeface="Times New Roman"/>
                <a:sym typeface="Times New Roman"/>
                <a:hlinkClick r:id="rId3"/>
              </a:rPr>
              <a:t>https://www.keyscience.org/resources/biomes/</a:t>
            </a:r>
            <a:r>
              <a:rPr lang="en-US" sz="1500">
                <a:solidFill>
                  <a:srgbClr val="000000"/>
                </a:solidFill>
                <a:latin typeface="Times New Roman"/>
                <a:ea typeface="Times New Roman"/>
                <a:cs typeface="Times New Roman"/>
                <a:sym typeface="Times New Roman"/>
              </a:rPr>
              <a:t>)</a:t>
            </a:r>
            <a:endParaRPr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Should have child pages for each Biomes</a:t>
            </a:r>
            <a:endParaRPr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Should have partners logos and social media footer in the bottom of the page</a:t>
            </a:r>
            <a:endParaRPr sz="1500">
              <a:solidFill>
                <a:srgbClr val="000000"/>
              </a:solidFill>
              <a:latin typeface="Times New Roman"/>
              <a:ea typeface="Times New Roman"/>
              <a:cs typeface="Times New Roman"/>
              <a:sym typeface="Times New Roman"/>
            </a:endParaRPr>
          </a:p>
          <a:p>
            <a:pPr indent="0" lvl="0" marL="0" marR="0" rtl="0" algn="l">
              <a:spcBef>
                <a:spcPts val="2000"/>
              </a:spcBef>
              <a:spcAft>
                <a:spcPts val="0"/>
              </a:spcAft>
              <a:buNone/>
            </a:pPr>
            <a:r>
              <a:t/>
            </a:r>
            <a:endParaRPr/>
          </a:p>
        </p:txBody>
      </p:sp>
      <p:pic>
        <p:nvPicPr>
          <p:cNvPr id="184" name="Shape 184"/>
          <p:cNvPicPr preferRelativeResize="0"/>
          <p:nvPr/>
        </p:nvPicPr>
        <p:blipFill>
          <a:blip r:embed="rId4">
            <a:alphaModFix/>
          </a:blip>
          <a:stretch>
            <a:fillRect/>
          </a:stretch>
        </p:blipFill>
        <p:spPr>
          <a:xfrm>
            <a:off x="6006275" y="1425600"/>
            <a:ext cx="2356588" cy="46115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89" name="Shape 189"/>
        <p:cNvGrpSpPr/>
        <p:nvPr/>
      </p:nvGrpSpPr>
      <p:grpSpPr>
        <a:xfrm>
          <a:off x="0" y="0"/>
          <a:ext cx="0" cy="0"/>
          <a:chOff x="0" y="0"/>
          <a:chExt cx="0" cy="0"/>
        </a:xfrm>
      </p:grpSpPr>
      <p:sp>
        <p:nvSpPr>
          <p:cNvPr id="190" name="Shape 190"/>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001D4D"/>
                </a:solidFill>
                <a:latin typeface="Times New Roman"/>
                <a:ea typeface="Times New Roman"/>
                <a:cs typeface="Times New Roman"/>
                <a:sym typeface="Times New Roman"/>
              </a:rPr>
              <a:t>User Stor</a:t>
            </a:r>
            <a:r>
              <a:rPr b="1" lang="en-US" sz="4000">
                <a:latin typeface="Times New Roman"/>
                <a:ea typeface="Times New Roman"/>
                <a:cs typeface="Times New Roman"/>
                <a:sym typeface="Times New Roman"/>
              </a:rPr>
              <a:t>y #669 </a:t>
            </a:r>
            <a:r>
              <a:rPr b="1" lang="en-US" sz="4000">
                <a:latin typeface="Times New Roman"/>
                <a:ea typeface="Times New Roman"/>
                <a:cs typeface="Times New Roman"/>
                <a:sym typeface="Times New Roman"/>
              </a:rPr>
              <a:t>Create About Us page</a:t>
            </a:r>
            <a:endParaRPr b="1" i="0" sz="4000" u="none" cap="none" strike="noStrike">
              <a:solidFill>
                <a:srgbClr val="001D4D"/>
              </a:solidFill>
              <a:latin typeface="Times New Roman"/>
              <a:ea typeface="Times New Roman"/>
              <a:cs typeface="Times New Roman"/>
              <a:sym typeface="Times New Roman"/>
            </a:endParaRPr>
          </a:p>
        </p:txBody>
      </p:sp>
      <p:sp>
        <p:nvSpPr>
          <p:cNvPr id="191" name="Shape 191"/>
          <p:cNvSpPr txBox="1"/>
          <p:nvPr>
            <p:ph idx="1" type="body"/>
          </p:nvPr>
        </p:nvSpPr>
        <p:spPr>
          <a:xfrm>
            <a:off x="779475" y="1425600"/>
            <a:ext cx="5237100" cy="46116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rPr b="1" lang="en-US" sz="1500">
                <a:solidFill>
                  <a:srgbClr val="000000"/>
                </a:solidFill>
                <a:latin typeface="Times New Roman"/>
                <a:ea typeface="Times New Roman"/>
                <a:cs typeface="Times New Roman"/>
                <a:sym typeface="Times New Roman"/>
              </a:rPr>
              <a:t>Description:</a:t>
            </a:r>
            <a:endParaRPr b="1"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Char char="●"/>
            </a:pPr>
            <a:r>
              <a:rPr lang="en-US" sz="1500">
                <a:solidFill>
                  <a:srgbClr val="000000"/>
                </a:solidFill>
                <a:latin typeface="Times New Roman"/>
                <a:ea typeface="Times New Roman"/>
                <a:cs typeface="Times New Roman"/>
                <a:sym typeface="Times New Roman"/>
              </a:rPr>
              <a:t>As a user, I want a About Us page, so that I can learn about The Key Biscayne’s Citizen Scientist Project’s goals, history and partners.</a:t>
            </a:r>
            <a:endParaRPr sz="1500">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rPr b="1" lang="en-US" sz="1500">
                <a:solidFill>
                  <a:srgbClr val="000000"/>
                </a:solidFill>
                <a:latin typeface="Times New Roman"/>
                <a:ea typeface="Times New Roman"/>
                <a:cs typeface="Times New Roman"/>
                <a:sym typeface="Times New Roman"/>
              </a:rPr>
              <a:t>Acceptance Criteria:</a:t>
            </a:r>
            <a:endParaRPr b="1"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Reflect the information given about The Foundation in the home page of the website</a:t>
            </a:r>
            <a:endParaRPr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Show the Explore the Scientist Project Lab options in a horizontal slider</a:t>
            </a:r>
            <a:endParaRPr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Show the Get involved options in a horizontal slider</a:t>
            </a:r>
            <a:endParaRPr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Show the partners logo in the bottom of the page above the footer</a:t>
            </a:r>
            <a:endParaRPr sz="1500">
              <a:solidFill>
                <a:srgbClr val="000000"/>
              </a:solidFill>
              <a:latin typeface="Times New Roman"/>
              <a:ea typeface="Times New Roman"/>
              <a:cs typeface="Times New Roman"/>
              <a:sym typeface="Times New Roman"/>
            </a:endParaRPr>
          </a:p>
          <a:p>
            <a:pPr indent="0" lvl="0" marL="0" marR="0" rtl="0" algn="l">
              <a:spcBef>
                <a:spcPts val="2000"/>
              </a:spcBef>
              <a:spcAft>
                <a:spcPts val="0"/>
              </a:spcAft>
              <a:buNone/>
            </a:pPr>
            <a:r>
              <a:t/>
            </a:r>
            <a:endParaRPr/>
          </a:p>
        </p:txBody>
      </p:sp>
      <p:pic>
        <p:nvPicPr>
          <p:cNvPr id="192" name="Shape 192"/>
          <p:cNvPicPr preferRelativeResize="0"/>
          <p:nvPr/>
        </p:nvPicPr>
        <p:blipFill>
          <a:blip r:embed="rId3">
            <a:alphaModFix/>
          </a:blip>
          <a:stretch>
            <a:fillRect/>
          </a:stretch>
        </p:blipFill>
        <p:spPr>
          <a:xfrm>
            <a:off x="6016625" y="1425600"/>
            <a:ext cx="2346253" cy="4611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97" name="Shape 197"/>
        <p:cNvGrpSpPr/>
        <p:nvPr/>
      </p:nvGrpSpPr>
      <p:grpSpPr>
        <a:xfrm>
          <a:off x="0" y="0"/>
          <a:ext cx="0" cy="0"/>
          <a:chOff x="0" y="0"/>
          <a:chExt cx="0" cy="0"/>
        </a:xfrm>
      </p:grpSpPr>
      <p:sp>
        <p:nvSpPr>
          <p:cNvPr id="198" name="Shape 198"/>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001D4D"/>
                </a:solidFill>
                <a:latin typeface="Times New Roman"/>
                <a:ea typeface="Times New Roman"/>
                <a:cs typeface="Times New Roman"/>
                <a:sym typeface="Times New Roman"/>
              </a:rPr>
              <a:t>User Stor</a:t>
            </a:r>
            <a:r>
              <a:rPr b="1" lang="en-US" sz="4000">
                <a:latin typeface="Times New Roman"/>
                <a:ea typeface="Times New Roman"/>
                <a:cs typeface="Times New Roman"/>
                <a:sym typeface="Times New Roman"/>
              </a:rPr>
              <a:t>y #682 </a:t>
            </a:r>
            <a:r>
              <a:rPr b="1" lang="en-US" sz="4000">
                <a:latin typeface="Times New Roman"/>
                <a:ea typeface="Times New Roman"/>
                <a:cs typeface="Times New Roman"/>
                <a:sym typeface="Times New Roman"/>
              </a:rPr>
              <a:t>Create Our Partners page</a:t>
            </a:r>
            <a:endParaRPr b="1" i="0" sz="4000" u="none" cap="none" strike="noStrike">
              <a:solidFill>
                <a:srgbClr val="001D4D"/>
              </a:solidFill>
              <a:latin typeface="Times New Roman"/>
              <a:ea typeface="Times New Roman"/>
              <a:cs typeface="Times New Roman"/>
              <a:sym typeface="Times New Roman"/>
            </a:endParaRPr>
          </a:p>
        </p:txBody>
      </p:sp>
      <p:sp>
        <p:nvSpPr>
          <p:cNvPr id="199" name="Shape 199"/>
          <p:cNvSpPr txBox="1"/>
          <p:nvPr>
            <p:ph idx="1" type="body"/>
          </p:nvPr>
        </p:nvSpPr>
        <p:spPr>
          <a:xfrm>
            <a:off x="779475" y="1425600"/>
            <a:ext cx="5237100" cy="46116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rPr b="1" lang="en-US" sz="1500">
                <a:solidFill>
                  <a:srgbClr val="000000"/>
                </a:solidFill>
                <a:latin typeface="Times New Roman"/>
                <a:ea typeface="Times New Roman"/>
                <a:cs typeface="Times New Roman"/>
                <a:sym typeface="Times New Roman"/>
              </a:rPr>
              <a:t>Description:</a:t>
            </a:r>
            <a:endParaRPr b="1"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Char char="●"/>
            </a:pPr>
            <a:r>
              <a:rPr lang="en-US" sz="1500">
                <a:solidFill>
                  <a:srgbClr val="000000"/>
                </a:solidFill>
                <a:latin typeface="Times New Roman"/>
                <a:ea typeface="Times New Roman"/>
                <a:cs typeface="Times New Roman"/>
                <a:sym typeface="Times New Roman"/>
              </a:rPr>
              <a:t>As a user, I want a Biomes page that shows me a list of Biomes I can visit, so that I can aware of some of the natural resources in Key Biscayne or Virginia Key.</a:t>
            </a:r>
            <a:endParaRPr sz="1500">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rPr lang="en-US"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rPr b="1" lang="en-US" sz="1500">
                <a:solidFill>
                  <a:srgbClr val="000000"/>
                </a:solidFill>
                <a:latin typeface="Times New Roman"/>
                <a:ea typeface="Times New Roman"/>
                <a:cs typeface="Times New Roman"/>
                <a:sym typeface="Times New Roman"/>
              </a:rPr>
              <a:t>Acceptance Criteria:</a:t>
            </a:r>
            <a:endParaRPr b="1"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Be based on (</a:t>
            </a:r>
            <a:r>
              <a:rPr lang="en-US" sz="1500" u="sng">
                <a:solidFill>
                  <a:schemeClr val="hlink"/>
                </a:solidFill>
                <a:latin typeface="Times New Roman"/>
                <a:ea typeface="Times New Roman"/>
                <a:cs typeface="Times New Roman"/>
                <a:sym typeface="Times New Roman"/>
                <a:hlinkClick r:id="rId3"/>
              </a:rPr>
              <a:t>https://www.keyscience.org/resources/biomes/</a:t>
            </a:r>
            <a:r>
              <a:rPr lang="en-US" sz="1500">
                <a:solidFill>
                  <a:srgbClr val="000000"/>
                </a:solidFill>
                <a:latin typeface="Times New Roman"/>
                <a:ea typeface="Times New Roman"/>
                <a:cs typeface="Times New Roman"/>
                <a:sym typeface="Times New Roman"/>
              </a:rPr>
              <a:t>)</a:t>
            </a:r>
            <a:endParaRPr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Should have child pages for each Biomes</a:t>
            </a:r>
            <a:endParaRPr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Should have partners logos and social media footer in the bottom of the page</a:t>
            </a:r>
            <a:endParaRPr sz="1500">
              <a:solidFill>
                <a:srgbClr val="000000"/>
              </a:solidFill>
              <a:latin typeface="Times New Roman"/>
              <a:ea typeface="Times New Roman"/>
              <a:cs typeface="Times New Roman"/>
              <a:sym typeface="Times New Roman"/>
            </a:endParaRPr>
          </a:p>
          <a:p>
            <a:pPr indent="0" lvl="0" marL="0" marR="0" rtl="0" algn="l">
              <a:spcBef>
                <a:spcPts val="2000"/>
              </a:spcBef>
              <a:spcAft>
                <a:spcPts val="0"/>
              </a:spcAft>
              <a:buNone/>
            </a:pPr>
            <a:r>
              <a:t/>
            </a:r>
            <a:endParaRPr/>
          </a:p>
        </p:txBody>
      </p:sp>
      <p:pic>
        <p:nvPicPr>
          <p:cNvPr id="200" name="Shape 200"/>
          <p:cNvPicPr preferRelativeResize="0"/>
          <p:nvPr/>
        </p:nvPicPr>
        <p:blipFill>
          <a:blip r:embed="rId4">
            <a:alphaModFix/>
          </a:blip>
          <a:stretch>
            <a:fillRect/>
          </a:stretch>
        </p:blipFill>
        <p:spPr>
          <a:xfrm>
            <a:off x="6016625" y="1425600"/>
            <a:ext cx="2346253" cy="4611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05" name="Shape 205"/>
        <p:cNvGrpSpPr/>
        <p:nvPr/>
      </p:nvGrpSpPr>
      <p:grpSpPr>
        <a:xfrm>
          <a:off x="0" y="0"/>
          <a:ext cx="0" cy="0"/>
          <a:chOff x="0" y="0"/>
          <a:chExt cx="0" cy="0"/>
        </a:xfrm>
      </p:grpSpPr>
      <p:sp>
        <p:nvSpPr>
          <p:cNvPr id="206" name="Shape 206"/>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001D4D"/>
                </a:solidFill>
                <a:latin typeface="Times New Roman"/>
                <a:ea typeface="Times New Roman"/>
                <a:cs typeface="Times New Roman"/>
                <a:sym typeface="Times New Roman"/>
              </a:rPr>
              <a:t>User Stor</a:t>
            </a:r>
            <a:r>
              <a:rPr b="1" lang="en-US" sz="4000">
                <a:latin typeface="Times New Roman"/>
                <a:ea typeface="Times New Roman"/>
                <a:cs typeface="Times New Roman"/>
                <a:sym typeface="Times New Roman"/>
              </a:rPr>
              <a:t>y #670 - </a:t>
            </a:r>
            <a:r>
              <a:rPr b="1" lang="en-US" sz="4000">
                <a:latin typeface="Times New Roman"/>
                <a:ea typeface="Times New Roman"/>
                <a:cs typeface="Times New Roman"/>
                <a:sym typeface="Times New Roman"/>
              </a:rPr>
              <a:t>Create application’s header</a:t>
            </a:r>
            <a:r>
              <a:rPr b="1" lang="en-US">
                <a:latin typeface="Times New Roman"/>
                <a:ea typeface="Times New Roman"/>
                <a:cs typeface="Times New Roman"/>
                <a:sym typeface="Times New Roman"/>
              </a:rPr>
              <a:t> </a:t>
            </a:r>
            <a:endParaRPr b="1" i="0" u="none" cap="none" strike="noStrike">
              <a:solidFill>
                <a:srgbClr val="001D4D"/>
              </a:solidFill>
              <a:latin typeface="Times New Roman"/>
              <a:ea typeface="Times New Roman"/>
              <a:cs typeface="Times New Roman"/>
              <a:sym typeface="Times New Roman"/>
            </a:endParaRPr>
          </a:p>
        </p:txBody>
      </p:sp>
      <p:sp>
        <p:nvSpPr>
          <p:cNvPr id="207" name="Shape 207"/>
          <p:cNvSpPr txBox="1"/>
          <p:nvPr>
            <p:ph idx="1" type="body"/>
          </p:nvPr>
        </p:nvSpPr>
        <p:spPr>
          <a:xfrm>
            <a:off x="779475" y="1437225"/>
            <a:ext cx="4544100" cy="45999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rPr b="1" lang="en-US" sz="1500">
                <a:solidFill>
                  <a:srgbClr val="000000"/>
                </a:solidFill>
                <a:latin typeface="Times New Roman"/>
                <a:ea typeface="Times New Roman"/>
                <a:cs typeface="Times New Roman"/>
                <a:sym typeface="Times New Roman"/>
              </a:rPr>
              <a:t>Description:</a:t>
            </a:r>
            <a:endParaRPr b="1"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Char char="●"/>
            </a:pPr>
            <a:r>
              <a:rPr lang="en-US" sz="1500">
                <a:solidFill>
                  <a:srgbClr val="000000"/>
                </a:solidFill>
                <a:latin typeface="Times New Roman"/>
                <a:ea typeface="Times New Roman"/>
                <a:cs typeface="Times New Roman"/>
                <a:sym typeface="Times New Roman"/>
              </a:rPr>
              <a:t>As a user, I want a header that contains the navigation panel button and the application’s logo, so that I can clearly identify the menu and see which application I’m using.</a:t>
            </a:r>
            <a:endParaRPr sz="1500">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rPr lang="en-US"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rPr b="1" lang="en-US" sz="1500">
                <a:solidFill>
                  <a:srgbClr val="000000"/>
                </a:solidFill>
                <a:latin typeface="Times New Roman"/>
                <a:ea typeface="Times New Roman"/>
                <a:cs typeface="Times New Roman"/>
                <a:sym typeface="Times New Roman"/>
              </a:rPr>
              <a:t>Acceptance Criteria:</a:t>
            </a:r>
            <a:endParaRPr b="1"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Should be permanently fixed on top of the screen, in every page</a:t>
            </a:r>
            <a:endParaRPr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Logo should be located to the right of the header button</a:t>
            </a:r>
            <a:endParaRPr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Should have a button to the left of the logo that opens the navigation menu view or that links back to the previous page</a:t>
            </a:r>
            <a:endParaRPr sz="1500">
              <a:solidFill>
                <a:srgbClr val="000000"/>
              </a:solidFill>
              <a:latin typeface="Times New Roman"/>
              <a:ea typeface="Times New Roman"/>
              <a:cs typeface="Times New Roman"/>
              <a:sym typeface="Times New Roman"/>
            </a:endParaRPr>
          </a:p>
          <a:p>
            <a:pPr indent="0" lvl="0" marL="0" marR="0" rtl="0" algn="l">
              <a:spcBef>
                <a:spcPts val="2000"/>
              </a:spcBef>
              <a:spcAft>
                <a:spcPts val="0"/>
              </a:spcAft>
              <a:buNone/>
            </a:pPr>
            <a:r>
              <a:t/>
            </a:r>
            <a:endParaRPr/>
          </a:p>
        </p:txBody>
      </p:sp>
      <p:pic>
        <p:nvPicPr>
          <p:cNvPr id="208" name="Shape 208"/>
          <p:cNvPicPr preferRelativeResize="0"/>
          <p:nvPr/>
        </p:nvPicPr>
        <p:blipFill>
          <a:blip r:embed="rId3">
            <a:alphaModFix/>
          </a:blip>
          <a:stretch>
            <a:fillRect/>
          </a:stretch>
        </p:blipFill>
        <p:spPr>
          <a:xfrm>
            <a:off x="5323673" y="2824625"/>
            <a:ext cx="1643975" cy="3212581"/>
          </a:xfrm>
          <a:prstGeom prst="rect">
            <a:avLst/>
          </a:prstGeom>
          <a:noFill/>
          <a:ln>
            <a:noFill/>
          </a:ln>
        </p:spPr>
      </p:pic>
      <p:pic>
        <p:nvPicPr>
          <p:cNvPr id="209" name="Shape 209"/>
          <p:cNvPicPr preferRelativeResize="0"/>
          <p:nvPr/>
        </p:nvPicPr>
        <p:blipFill>
          <a:blip r:embed="rId4">
            <a:alphaModFix/>
          </a:blip>
          <a:stretch>
            <a:fillRect/>
          </a:stretch>
        </p:blipFill>
        <p:spPr>
          <a:xfrm>
            <a:off x="7139642" y="1437225"/>
            <a:ext cx="1643982" cy="31893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14" name="Shape 214"/>
        <p:cNvGrpSpPr/>
        <p:nvPr/>
      </p:nvGrpSpPr>
      <p:grpSpPr>
        <a:xfrm>
          <a:off x="0" y="0"/>
          <a:ext cx="0" cy="0"/>
          <a:chOff x="0" y="0"/>
          <a:chExt cx="0" cy="0"/>
        </a:xfrm>
      </p:grpSpPr>
      <p:sp>
        <p:nvSpPr>
          <p:cNvPr id="215" name="Shape 215"/>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001D4D"/>
                </a:solidFill>
                <a:latin typeface="Times New Roman"/>
                <a:ea typeface="Times New Roman"/>
                <a:cs typeface="Times New Roman"/>
                <a:sym typeface="Times New Roman"/>
              </a:rPr>
              <a:t>Test Case</a:t>
            </a:r>
            <a:r>
              <a:rPr b="1" lang="en-US" sz="4000">
                <a:latin typeface="Times New Roman"/>
                <a:ea typeface="Times New Roman"/>
                <a:cs typeface="Times New Roman"/>
                <a:sym typeface="Times New Roman"/>
              </a:rPr>
              <a:t> Example</a:t>
            </a:r>
            <a:endParaRPr b="1" i="0" sz="4000" u="none" cap="none" strike="noStrike">
              <a:solidFill>
                <a:srgbClr val="001D4D"/>
              </a:solidFill>
              <a:latin typeface="Times New Roman"/>
              <a:ea typeface="Times New Roman"/>
              <a:cs typeface="Times New Roman"/>
              <a:sym typeface="Times New Roman"/>
            </a:endParaRPr>
          </a:p>
        </p:txBody>
      </p:sp>
      <p:graphicFrame>
        <p:nvGraphicFramePr>
          <p:cNvPr id="216" name="Shape 216"/>
          <p:cNvGraphicFramePr/>
          <p:nvPr/>
        </p:nvGraphicFramePr>
        <p:xfrm>
          <a:off x="165813" y="1425600"/>
          <a:ext cx="3000000" cy="3000000"/>
        </p:xfrm>
        <a:graphic>
          <a:graphicData uri="http://schemas.openxmlformats.org/drawingml/2006/table">
            <a:tbl>
              <a:tblPr>
                <a:noFill/>
                <a:tableStyleId>{EC04528A-E21F-43ED-976A-5F4E2C080832}</a:tableStyleId>
              </a:tblPr>
              <a:tblGrid>
                <a:gridCol w="1323850"/>
                <a:gridCol w="7503625"/>
              </a:tblGrid>
              <a:tr h="337050">
                <a:tc>
                  <a:txBody>
                    <a:bodyPr>
                      <a:noAutofit/>
                    </a:bodyPr>
                    <a:lstStyle/>
                    <a:p>
                      <a:pPr indent="0" lvl="0" marL="0" rtl="0">
                        <a:lnSpc>
                          <a:spcPct val="115000"/>
                        </a:lnSpc>
                        <a:spcBef>
                          <a:spcPts val="0"/>
                        </a:spcBef>
                        <a:spcAft>
                          <a:spcPts val="0"/>
                        </a:spcAft>
                        <a:buNone/>
                      </a:pPr>
                      <a:r>
                        <a:rPr lang="en-US" sz="1500">
                          <a:latin typeface="Times New Roman"/>
                          <a:ea typeface="Times New Roman"/>
                          <a:cs typeface="Times New Roman"/>
                          <a:sym typeface="Times New Roman"/>
                        </a:rPr>
                        <a:t>Test case ID</a:t>
                      </a:r>
                      <a:endParaRPr/>
                    </a:p>
                  </a:txBody>
                  <a:tcPr marT="91425" marB="91425" marR="91425" marL="91425"/>
                </a:tc>
                <a:tc>
                  <a:txBody>
                    <a:bodyPr>
                      <a:noAutofit/>
                    </a:bodyPr>
                    <a:lstStyle/>
                    <a:p>
                      <a:pPr indent="0" lvl="0" marL="0" rtl="0">
                        <a:lnSpc>
                          <a:spcPct val="115000"/>
                        </a:lnSpc>
                        <a:spcBef>
                          <a:spcPts val="0"/>
                        </a:spcBef>
                        <a:spcAft>
                          <a:spcPts val="0"/>
                        </a:spcAft>
                        <a:buNone/>
                      </a:pPr>
                      <a:r>
                        <a:rPr lang="en-US" sz="1500">
                          <a:latin typeface="Times New Roman"/>
                          <a:ea typeface="Times New Roman"/>
                          <a:cs typeface="Times New Roman"/>
                          <a:sym typeface="Times New Roman"/>
                        </a:rPr>
                        <a:t>Navigation_Unit_Test_04</a:t>
                      </a:r>
                      <a:endParaRPr/>
                    </a:p>
                  </a:txBody>
                  <a:tcPr marT="91425" marB="91425" marR="91425" marL="91425"/>
                </a:tc>
              </a:tr>
              <a:tr h="337050">
                <a:tc>
                  <a:txBody>
                    <a:bodyPr>
                      <a:noAutofit/>
                    </a:bodyPr>
                    <a:lstStyle/>
                    <a:p>
                      <a:pPr indent="0" lvl="0" marL="0" rtl="0">
                        <a:lnSpc>
                          <a:spcPct val="115000"/>
                        </a:lnSpc>
                        <a:spcBef>
                          <a:spcPts val="0"/>
                        </a:spcBef>
                        <a:spcAft>
                          <a:spcPts val="0"/>
                        </a:spcAft>
                        <a:buNone/>
                      </a:pPr>
                      <a:r>
                        <a:rPr lang="en-US" sz="1500">
                          <a:latin typeface="Times New Roman"/>
                          <a:ea typeface="Times New Roman"/>
                          <a:cs typeface="Times New Roman"/>
                          <a:sym typeface="Times New Roman"/>
                        </a:rPr>
                        <a:t>Purpose</a:t>
                      </a:r>
                      <a:endParaRPr/>
                    </a:p>
                  </a:txBody>
                  <a:tcPr marT="91425" marB="91425" marR="91425" marL="91425"/>
                </a:tc>
                <a:tc>
                  <a:txBody>
                    <a:bodyPr>
                      <a:noAutofit/>
                    </a:bodyPr>
                    <a:lstStyle/>
                    <a:p>
                      <a:pPr indent="0" lvl="0" marL="0" rtl="0">
                        <a:lnSpc>
                          <a:spcPct val="115000"/>
                        </a:lnSpc>
                        <a:spcBef>
                          <a:spcPts val="0"/>
                        </a:spcBef>
                        <a:spcAft>
                          <a:spcPts val="0"/>
                        </a:spcAft>
                        <a:buNone/>
                      </a:pPr>
                      <a:r>
                        <a:rPr lang="en-US" sz="1500">
                          <a:latin typeface="Times New Roman"/>
                          <a:ea typeface="Times New Roman"/>
                          <a:cs typeface="Times New Roman"/>
                          <a:sym typeface="Times New Roman"/>
                        </a:rPr>
                        <a:t>From the Navigation page, the user should be able to press on any table cell that references another page and afterwards get redirected to that page.</a:t>
                      </a:r>
                      <a:endParaRPr/>
                    </a:p>
                  </a:txBody>
                  <a:tcPr marT="91425" marB="91425" marR="91425" marL="91425"/>
                </a:tc>
              </a:tr>
              <a:tr h="337050">
                <a:tc>
                  <a:txBody>
                    <a:bodyPr>
                      <a:noAutofit/>
                    </a:bodyPr>
                    <a:lstStyle/>
                    <a:p>
                      <a:pPr indent="0" lvl="0" marL="0" rtl="0">
                        <a:lnSpc>
                          <a:spcPct val="115000"/>
                        </a:lnSpc>
                        <a:spcBef>
                          <a:spcPts val="0"/>
                        </a:spcBef>
                        <a:spcAft>
                          <a:spcPts val="0"/>
                        </a:spcAft>
                        <a:buNone/>
                      </a:pPr>
                      <a:r>
                        <a:rPr lang="en-US" sz="1500">
                          <a:latin typeface="Times New Roman"/>
                          <a:ea typeface="Times New Roman"/>
                          <a:cs typeface="Times New Roman"/>
                          <a:sym typeface="Times New Roman"/>
                        </a:rPr>
                        <a:t>Pre-conditions</a:t>
                      </a:r>
                      <a:endParaRPr/>
                    </a:p>
                  </a:txBody>
                  <a:tcPr marT="91425" marB="91425" marR="91425" marL="91425"/>
                </a:tc>
                <a:tc>
                  <a:txBody>
                    <a:bodyPr>
                      <a:noAutofit/>
                    </a:bodyPr>
                    <a:lstStyle/>
                    <a:p>
                      <a:pPr indent="0" lvl="0" marL="0" rtl="0">
                        <a:lnSpc>
                          <a:spcPct val="150000"/>
                        </a:lnSpc>
                        <a:spcBef>
                          <a:spcPts val="0"/>
                        </a:spcBef>
                        <a:spcAft>
                          <a:spcPts val="0"/>
                        </a:spcAft>
                        <a:buNone/>
                      </a:pPr>
                      <a:r>
                        <a:rPr lang="en-US" sz="1500">
                          <a:latin typeface="Times New Roman"/>
                          <a:ea typeface="Times New Roman"/>
                          <a:cs typeface="Times New Roman"/>
                          <a:sym typeface="Times New Roman"/>
                        </a:rPr>
                        <a:t>The user must have a running version of the application in their phone</a:t>
                      </a:r>
                      <a:endParaRPr sz="1500">
                        <a:latin typeface="Times New Roman"/>
                        <a:ea typeface="Times New Roman"/>
                        <a:cs typeface="Times New Roman"/>
                        <a:sym typeface="Times New Roman"/>
                      </a:endParaRPr>
                    </a:p>
                    <a:p>
                      <a:pPr indent="0" lvl="0" marL="0" rtl="0">
                        <a:lnSpc>
                          <a:spcPct val="150000"/>
                        </a:lnSpc>
                        <a:spcBef>
                          <a:spcPts val="0"/>
                        </a:spcBef>
                        <a:spcAft>
                          <a:spcPts val="0"/>
                        </a:spcAft>
                        <a:buNone/>
                      </a:pPr>
                      <a:r>
                        <a:rPr lang="en-US" sz="1500">
                          <a:latin typeface="Times New Roman"/>
                          <a:ea typeface="Times New Roman"/>
                          <a:cs typeface="Times New Roman"/>
                          <a:sym typeface="Times New Roman"/>
                        </a:rPr>
                        <a:t>The application must be running and in view</a:t>
                      </a:r>
                      <a:endParaRPr sz="1500">
                        <a:latin typeface="Times New Roman"/>
                        <a:ea typeface="Times New Roman"/>
                        <a:cs typeface="Times New Roman"/>
                        <a:sym typeface="Times New Roman"/>
                      </a:endParaRPr>
                    </a:p>
                    <a:p>
                      <a:pPr indent="0" lvl="0" marL="0" rtl="0">
                        <a:lnSpc>
                          <a:spcPct val="150000"/>
                        </a:lnSpc>
                        <a:spcBef>
                          <a:spcPts val="0"/>
                        </a:spcBef>
                        <a:spcAft>
                          <a:spcPts val="0"/>
                        </a:spcAft>
                        <a:buNone/>
                      </a:pPr>
                      <a:r>
                        <a:rPr lang="en-US" sz="1500">
                          <a:latin typeface="Times New Roman"/>
                          <a:ea typeface="Times New Roman"/>
                          <a:cs typeface="Times New Roman"/>
                          <a:sym typeface="Times New Roman"/>
                        </a:rPr>
                        <a:t>The user must be viewing the Navigation page</a:t>
                      </a:r>
                      <a:endParaRPr/>
                    </a:p>
                  </a:txBody>
                  <a:tcPr marT="91425" marB="91425" marR="91425" marL="91425"/>
                </a:tc>
              </a:tr>
              <a:tr h="337050">
                <a:tc>
                  <a:txBody>
                    <a:bodyPr>
                      <a:noAutofit/>
                    </a:bodyPr>
                    <a:lstStyle/>
                    <a:p>
                      <a:pPr indent="0" lvl="0" marL="0" rtl="0">
                        <a:lnSpc>
                          <a:spcPct val="115000"/>
                        </a:lnSpc>
                        <a:spcBef>
                          <a:spcPts val="0"/>
                        </a:spcBef>
                        <a:spcAft>
                          <a:spcPts val="0"/>
                        </a:spcAft>
                        <a:buNone/>
                      </a:pPr>
                      <a:r>
                        <a:rPr lang="en-US" sz="1500">
                          <a:latin typeface="Times New Roman"/>
                          <a:ea typeface="Times New Roman"/>
                          <a:cs typeface="Times New Roman"/>
                          <a:sym typeface="Times New Roman"/>
                        </a:rPr>
                        <a:t>Expected Results</a:t>
                      </a:r>
                      <a:endParaRPr/>
                    </a:p>
                  </a:txBody>
                  <a:tcPr marT="91425" marB="91425" marR="91425" marL="91425"/>
                </a:tc>
                <a:tc>
                  <a:txBody>
                    <a:bodyPr>
                      <a:noAutofit/>
                    </a:bodyPr>
                    <a:lstStyle/>
                    <a:p>
                      <a:pPr indent="0" lvl="0" marL="0" rtl="0">
                        <a:lnSpc>
                          <a:spcPct val="115000"/>
                        </a:lnSpc>
                        <a:spcBef>
                          <a:spcPts val="0"/>
                        </a:spcBef>
                        <a:spcAft>
                          <a:spcPts val="0"/>
                        </a:spcAft>
                        <a:buNone/>
                      </a:pPr>
                      <a:r>
                        <a:rPr lang="en-US" sz="1500">
                          <a:latin typeface="Times New Roman"/>
                          <a:ea typeface="Times New Roman"/>
                          <a:cs typeface="Times New Roman"/>
                          <a:sym typeface="Times New Roman"/>
                        </a:rPr>
                        <a:t>View changes to referenced page when the table cell is pressed in the Navigation page</a:t>
                      </a:r>
                      <a:endParaRPr/>
                    </a:p>
                  </a:txBody>
                  <a:tcPr marT="91425" marB="91425" marR="91425" marL="91425"/>
                </a:tc>
              </a:tr>
              <a:tr h="337050">
                <a:tc>
                  <a:txBody>
                    <a:bodyPr>
                      <a:noAutofit/>
                    </a:bodyPr>
                    <a:lstStyle/>
                    <a:p>
                      <a:pPr indent="0" lvl="0" marL="0" rtl="0">
                        <a:lnSpc>
                          <a:spcPct val="115000"/>
                        </a:lnSpc>
                        <a:spcBef>
                          <a:spcPts val="0"/>
                        </a:spcBef>
                        <a:spcAft>
                          <a:spcPts val="0"/>
                        </a:spcAft>
                        <a:buNone/>
                      </a:pPr>
                      <a:r>
                        <a:rPr lang="en-US" sz="1500">
                          <a:latin typeface="Times New Roman"/>
                          <a:ea typeface="Times New Roman"/>
                          <a:cs typeface="Times New Roman"/>
                          <a:sym typeface="Times New Roman"/>
                        </a:rPr>
                        <a:t>Actual Result</a:t>
                      </a:r>
                      <a:endParaRPr/>
                    </a:p>
                  </a:txBody>
                  <a:tcPr marT="91425" marB="91425" marR="91425" marL="91425"/>
                </a:tc>
                <a:tc>
                  <a:txBody>
                    <a:bodyPr>
                      <a:noAutofit/>
                    </a:bodyPr>
                    <a:lstStyle/>
                    <a:p>
                      <a:pPr indent="0" lvl="0" marL="0" rtl="0">
                        <a:lnSpc>
                          <a:spcPct val="115000"/>
                        </a:lnSpc>
                        <a:spcBef>
                          <a:spcPts val="0"/>
                        </a:spcBef>
                        <a:spcAft>
                          <a:spcPts val="0"/>
                        </a:spcAft>
                        <a:buNone/>
                      </a:pPr>
                      <a:r>
                        <a:rPr lang="en-US" sz="1500">
                          <a:latin typeface="Times New Roman"/>
                          <a:ea typeface="Times New Roman"/>
                          <a:cs typeface="Times New Roman"/>
                          <a:sym typeface="Times New Roman"/>
                        </a:rPr>
                        <a:t>After the user presses a table cell their view gets changed to the view referenced in the table cell, this includes the table cells: “Home”, “Profile”, “Geo Hunt”, “Learn”, “Explore”, “Record”, “Review”, “Key Challenge”, “Sea Level Rise”, “Water Watch”, “Reef Restoration”, Lecture Series”, “Field Activities”, “Events”, “News”, “About Us”, “Our Biomes”, “Newsletters”, “Out Partners” and “Contact Us”.</a:t>
                      </a:r>
                      <a:endParaRPr/>
                    </a:p>
                  </a:txBody>
                  <a:tcPr marT="91425" marB="91425" marR="91425" marL="91425"/>
                </a:tc>
              </a:tr>
              <a:tr h="655950">
                <a:tc>
                  <a:txBody>
                    <a:bodyPr>
                      <a:noAutofit/>
                    </a:bodyPr>
                    <a:lstStyle/>
                    <a:p>
                      <a:pPr indent="0" lvl="0" marL="0" rtl="0">
                        <a:lnSpc>
                          <a:spcPct val="115000"/>
                        </a:lnSpc>
                        <a:spcBef>
                          <a:spcPts val="0"/>
                        </a:spcBef>
                        <a:spcAft>
                          <a:spcPts val="0"/>
                        </a:spcAft>
                        <a:buNone/>
                      </a:pPr>
                      <a:r>
                        <a:rPr lang="en-US" sz="1500">
                          <a:latin typeface="Times New Roman"/>
                          <a:ea typeface="Times New Roman"/>
                          <a:cs typeface="Times New Roman"/>
                          <a:sym typeface="Times New Roman"/>
                        </a:rPr>
                        <a:t>Status</a:t>
                      </a:r>
                      <a:endParaRPr/>
                    </a:p>
                  </a:txBody>
                  <a:tcPr marT="91425" marB="91425" marR="91425" marL="91425"/>
                </a:tc>
                <a:tc>
                  <a:txBody>
                    <a:bodyPr>
                      <a:noAutofit/>
                    </a:bodyPr>
                    <a:lstStyle/>
                    <a:p>
                      <a:pPr indent="0" lvl="0" marL="0">
                        <a:spcBef>
                          <a:spcPts val="0"/>
                        </a:spcBef>
                        <a:spcAft>
                          <a:spcPts val="0"/>
                        </a:spcAft>
                        <a:buNone/>
                      </a:pPr>
                      <a:r>
                        <a:rPr lang="en-US"/>
                        <a:t>Pass</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21" name="Shape 221"/>
        <p:cNvGrpSpPr/>
        <p:nvPr/>
      </p:nvGrpSpPr>
      <p:grpSpPr>
        <a:xfrm>
          <a:off x="0" y="0"/>
          <a:ext cx="0" cy="0"/>
          <a:chOff x="0" y="0"/>
          <a:chExt cx="0" cy="0"/>
        </a:xfrm>
      </p:grpSpPr>
      <p:sp>
        <p:nvSpPr>
          <p:cNvPr id="222" name="Shape 222"/>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001D4D"/>
                </a:solidFill>
              </a:rPr>
              <a:t>Summary</a:t>
            </a:r>
            <a:endParaRPr b="1" i="0" sz="4000" u="none" cap="none" strike="noStrike">
              <a:solidFill>
                <a:srgbClr val="001D4D"/>
              </a:solidFill>
            </a:endParaRPr>
          </a:p>
        </p:txBody>
      </p:sp>
      <p:sp>
        <p:nvSpPr>
          <p:cNvPr id="223" name="Shape 223"/>
          <p:cNvSpPr txBox="1"/>
          <p:nvPr>
            <p:ph idx="1" type="body"/>
          </p:nvPr>
        </p:nvSpPr>
        <p:spPr>
          <a:xfrm>
            <a:off x="779475" y="1425600"/>
            <a:ext cx="7583400" cy="461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The Citizen Scientist Project iOS App 1.0 is the first release of an application </a:t>
            </a:r>
            <a:r>
              <a:rPr lang="en-US" sz="2000">
                <a:latin typeface="Times New Roman"/>
                <a:ea typeface="Times New Roman"/>
                <a:cs typeface="Times New Roman"/>
                <a:sym typeface="Times New Roman"/>
              </a:rPr>
              <a:t>which aims to expand on The Key Biscayne Citizen Scientist Project’s mission by integrating a new system into their platform which will allow users to be able to monitor, protect and share information on the most critical natural resources of Key Biscayne. </a:t>
            </a:r>
            <a:r>
              <a:rPr lang="en-US" sz="2000">
                <a:latin typeface="Times New Roman"/>
                <a:ea typeface="Times New Roman"/>
                <a:cs typeface="Times New Roman"/>
                <a:sym typeface="Times New Roman"/>
              </a:rPr>
              <a:t>In this release, the team focused on the application’s core user </a:t>
            </a:r>
            <a:r>
              <a:rPr lang="en-US" sz="2000">
                <a:latin typeface="Times New Roman"/>
                <a:ea typeface="Times New Roman"/>
                <a:cs typeface="Times New Roman"/>
                <a:sym typeface="Times New Roman"/>
              </a:rPr>
              <a:t>interface</a:t>
            </a:r>
            <a:r>
              <a:rPr lang="en-US" sz="2000">
                <a:latin typeface="Times New Roman"/>
                <a:ea typeface="Times New Roman"/>
                <a:cs typeface="Times New Roman"/>
                <a:sym typeface="Times New Roman"/>
              </a:rPr>
              <a:t>, architecture and offline-static pages.</a:t>
            </a:r>
            <a:endParaRPr sz="2000">
              <a:latin typeface="Times New Roman"/>
              <a:ea typeface="Times New Roman"/>
              <a:cs typeface="Times New Roman"/>
              <a:sym typeface="Times New Roman"/>
            </a:endParaRPr>
          </a:p>
          <a:p>
            <a:pPr indent="0" lvl="0" marL="0" rtl="0">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500">
                <a:latin typeface="Times New Roman"/>
                <a:ea typeface="Times New Roman"/>
                <a:cs typeface="Times New Roman"/>
                <a:sym typeface="Times New Roman"/>
              </a:rPr>
              <a:t>Any </a:t>
            </a:r>
            <a:r>
              <a:rPr b="1" i="0" lang="en-US" sz="2500" u="none" cap="none" strike="noStrike">
                <a:solidFill>
                  <a:srgbClr val="001D4D"/>
                </a:solidFill>
                <a:latin typeface="Times New Roman"/>
                <a:ea typeface="Times New Roman"/>
                <a:cs typeface="Times New Roman"/>
                <a:sym typeface="Times New Roman"/>
              </a:rPr>
              <a:t>Questions?</a:t>
            </a:r>
            <a:endParaRPr sz="2500">
              <a:latin typeface="Times New Roman"/>
              <a:ea typeface="Times New Roman"/>
              <a:cs typeface="Times New Roman"/>
              <a:sym typeface="Times New Roman"/>
            </a:endParaRPr>
          </a:p>
        </p:txBody>
      </p:sp>
      <p:pic>
        <p:nvPicPr>
          <p:cNvPr id="224" name="Shape 224"/>
          <p:cNvPicPr preferRelativeResize="0"/>
          <p:nvPr/>
        </p:nvPicPr>
        <p:blipFill>
          <a:blip r:embed="rId3">
            <a:alphaModFix/>
          </a:blip>
          <a:stretch>
            <a:fillRect/>
          </a:stretch>
        </p:blipFill>
        <p:spPr>
          <a:xfrm>
            <a:off x="7316950" y="5169925"/>
            <a:ext cx="1345800" cy="1345800"/>
          </a:xfrm>
          <a:prstGeom prst="rect">
            <a:avLst/>
          </a:prstGeom>
          <a:noFill/>
          <a:ln>
            <a:noFill/>
          </a:ln>
        </p:spPr>
      </p:pic>
      <p:pic>
        <p:nvPicPr>
          <p:cNvPr id="225" name="Shape 225"/>
          <p:cNvPicPr preferRelativeResize="0"/>
          <p:nvPr/>
        </p:nvPicPr>
        <p:blipFill>
          <a:blip r:embed="rId4">
            <a:alphaModFix/>
          </a:blip>
          <a:stretch>
            <a:fillRect/>
          </a:stretch>
        </p:blipFill>
        <p:spPr>
          <a:xfrm>
            <a:off x="2171677" y="5215950"/>
            <a:ext cx="1345797" cy="1253750"/>
          </a:xfrm>
          <a:prstGeom prst="rect">
            <a:avLst/>
          </a:prstGeom>
          <a:noFill/>
          <a:ln>
            <a:noFill/>
          </a:ln>
        </p:spPr>
      </p:pic>
      <p:pic>
        <p:nvPicPr>
          <p:cNvPr id="226" name="Shape 226"/>
          <p:cNvPicPr preferRelativeResize="0"/>
          <p:nvPr/>
        </p:nvPicPr>
        <p:blipFill>
          <a:blip r:embed="rId5">
            <a:alphaModFix/>
          </a:blip>
          <a:stretch>
            <a:fillRect/>
          </a:stretch>
        </p:blipFill>
        <p:spPr>
          <a:xfrm>
            <a:off x="3635838" y="5261988"/>
            <a:ext cx="1161676" cy="1161676"/>
          </a:xfrm>
          <a:prstGeom prst="rect">
            <a:avLst/>
          </a:prstGeom>
          <a:noFill/>
          <a:ln>
            <a:noFill/>
          </a:ln>
        </p:spPr>
      </p:pic>
      <p:pic>
        <p:nvPicPr>
          <p:cNvPr id="227" name="Shape 227"/>
          <p:cNvPicPr preferRelativeResize="0"/>
          <p:nvPr/>
        </p:nvPicPr>
        <p:blipFill>
          <a:blip r:embed="rId6">
            <a:alphaModFix/>
          </a:blip>
          <a:stretch>
            <a:fillRect/>
          </a:stretch>
        </p:blipFill>
        <p:spPr>
          <a:xfrm>
            <a:off x="0" y="5447143"/>
            <a:ext cx="2634226" cy="791382"/>
          </a:xfrm>
          <a:prstGeom prst="rect">
            <a:avLst/>
          </a:prstGeom>
          <a:noFill/>
          <a:ln>
            <a:noFill/>
          </a:ln>
        </p:spPr>
      </p:pic>
      <p:pic>
        <p:nvPicPr>
          <p:cNvPr id="228" name="Shape 228"/>
          <p:cNvPicPr preferRelativeResize="0"/>
          <p:nvPr/>
        </p:nvPicPr>
        <p:blipFill>
          <a:blip r:embed="rId7">
            <a:alphaModFix/>
          </a:blip>
          <a:stretch>
            <a:fillRect/>
          </a:stretch>
        </p:blipFill>
        <p:spPr>
          <a:xfrm>
            <a:off x="4836375" y="5261988"/>
            <a:ext cx="1161675" cy="1161675"/>
          </a:xfrm>
          <a:prstGeom prst="rect">
            <a:avLst/>
          </a:prstGeom>
          <a:noFill/>
          <a:ln>
            <a:noFill/>
          </a:ln>
        </p:spPr>
      </p:pic>
      <p:pic>
        <p:nvPicPr>
          <p:cNvPr id="229" name="Shape 229"/>
          <p:cNvPicPr preferRelativeResize="0"/>
          <p:nvPr/>
        </p:nvPicPr>
        <p:blipFill>
          <a:blip r:embed="rId8">
            <a:alphaModFix/>
          </a:blip>
          <a:stretch>
            <a:fillRect/>
          </a:stretch>
        </p:blipFill>
        <p:spPr>
          <a:xfrm>
            <a:off x="5998050" y="5262000"/>
            <a:ext cx="1161675" cy="1161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88" name="Shape 88"/>
        <p:cNvGrpSpPr/>
        <p:nvPr/>
      </p:nvGrpSpPr>
      <p:grpSpPr>
        <a:xfrm>
          <a:off x="0" y="0"/>
          <a:ext cx="0" cy="0"/>
          <a:chOff x="0" y="0"/>
          <a:chExt cx="0" cy="0"/>
        </a:xfrm>
      </p:grpSpPr>
      <p:sp>
        <p:nvSpPr>
          <p:cNvPr id="89" name="Shape 89"/>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001D4D"/>
                </a:solidFill>
                <a:latin typeface="Times New Roman"/>
                <a:ea typeface="Times New Roman"/>
                <a:cs typeface="Times New Roman"/>
                <a:sym typeface="Times New Roman"/>
              </a:rPr>
              <a:t>Pro</a:t>
            </a:r>
            <a:r>
              <a:rPr b="1" lang="en-US" sz="4000">
                <a:latin typeface="Times New Roman"/>
                <a:ea typeface="Times New Roman"/>
                <a:cs typeface="Times New Roman"/>
                <a:sym typeface="Times New Roman"/>
              </a:rPr>
              <a:t>ject’s Purpose </a:t>
            </a:r>
            <a:endParaRPr b="1" i="0" sz="4000" u="none" cap="none" strike="noStrike">
              <a:solidFill>
                <a:srgbClr val="001D4D"/>
              </a:solidFill>
              <a:latin typeface="Times New Roman"/>
              <a:ea typeface="Times New Roman"/>
              <a:cs typeface="Times New Roman"/>
              <a:sym typeface="Times New Roman"/>
            </a:endParaRPr>
          </a:p>
        </p:txBody>
      </p:sp>
      <p:sp>
        <p:nvSpPr>
          <p:cNvPr id="90" name="Shape 90"/>
          <p:cNvSpPr txBox="1"/>
          <p:nvPr>
            <p:ph idx="1" type="body"/>
          </p:nvPr>
        </p:nvSpPr>
        <p:spPr>
          <a:xfrm>
            <a:off x="779475" y="1425600"/>
            <a:ext cx="3807900" cy="50970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rPr lang="en-US" sz="1500">
                <a:solidFill>
                  <a:srgbClr val="000000"/>
                </a:solidFill>
                <a:latin typeface="Times New Roman"/>
                <a:ea typeface="Times New Roman"/>
                <a:cs typeface="Times New Roman"/>
                <a:sym typeface="Times New Roman"/>
              </a:rPr>
              <a:t>An iOS application was requested to help The Key Biscayne Citizen Scientist Project further fulfill their mission of having citizen and professional scientists monitor, protect and share information on the most critical natural resources of Key Biscayne. </a:t>
            </a:r>
            <a:endParaRPr sz="1500">
              <a:solidFill>
                <a:srgbClr val="000000"/>
              </a:solidFill>
              <a:latin typeface="Times New Roman"/>
              <a:ea typeface="Times New Roman"/>
              <a:cs typeface="Times New Roman"/>
              <a:sym typeface="Times New Roman"/>
            </a:endParaRPr>
          </a:p>
          <a:p>
            <a:pPr indent="0" lvl="0" marL="0" marR="914400" rtl="0">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0" lvl="0" marL="0" marR="914400" rtl="0">
              <a:spcBef>
                <a:spcPts val="0"/>
              </a:spcBef>
              <a:spcAft>
                <a:spcPts val="0"/>
              </a:spcAft>
              <a:buNone/>
            </a:pPr>
            <a:r>
              <a:rPr lang="en-US" sz="1500">
                <a:solidFill>
                  <a:srgbClr val="000000"/>
                </a:solidFill>
                <a:latin typeface="Times New Roman"/>
                <a:ea typeface="Times New Roman"/>
                <a:cs typeface="Times New Roman"/>
                <a:sym typeface="Times New Roman"/>
              </a:rPr>
              <a:t>The iOS application aims to feature the information provided on the Key Science website as well as integrating: </a:t>
            </a:r>
            <a:endParaRPr sz="1500">
              <a:solidFill>
                <a:srgbClr val="000000"/>
              </a:solidFill>
              <a:latin typeface="Times New Roman"/>
              <a:ea typeface="Times New Roman"/>
              <a:cs typeface="Times New Roman"/>
              <a:sym typeface="Times New Roman"/>
            </a:endParaRPr>
          </a:p>
          <a:p>
            <a:pPr indent="-323850" lvl="0" marL="457200" marR="914400" rtl="0">
              <a:spcBef>
                <a:spcPts val="0"/>
              </a:spcBef>
              <a:spcAft>
                <a:spcPts val="0"/>
              </a:spcAft>
              <a:buClr>
                <a:srgbClr val="000000"/>
              </a:buClr>
              <a:buSzPts val="1500"/>
              <a:buFont typeface="Times New Roman"/>
              <a:buChar char="●"/>
            </a:pPr>
            <a:r>
              <a:rPr lang="en-US" sz="1500">
                <a:solidFill>
                  <a:srgbClr val="000000"/>
                </a:solidFill>
                <a:latin typeface="Times New Roman"/>
                <a:ea typeface="Times New Roman"/>
                <a:cs typeface="Times New Roman"/>
                <a:sym typeface="Times New Roman"/>
              </a:rPr>
              <a:t>Offline viewing</a:t>
            </a:r>
            <a:endParaRPr sz="1500">
              <a:solidFill>
                <a:srgbClr val="000000"/>
              </a:solidFill>
              <a:latin typeface="Times New Roman"/>
              <a:ea typeface="Times New Roman"/>
              <a:cs typeface="Times New Roman"/>
              <a:sym typeface="Times New Roman"/>
            </a:endParaRPr>
          </a:p>
          <a:p>
            <a:pPr indent="-323850" lvl="0" marL="457200" marR="914400" rtl="0">
              <a:spcBef>
                <a:spcPts val="0"/>
              </a:spcBef>
              <a:spcAft>
                <a:spcPts val="0"/>
              </a:spcAft>
              <a:buClr>
                <a:srgbClr val="000000"/>
              </a:buClr>
              <a:buSzPts val="1500"/>
              <a:buFont typeface="Times New Roman"/>
              <a:buChar char="●"/>
            </a:pPr>
            <a:r>
              <a:rPr lang="en-US" sz="1500">
                <a:solidFill>
                  <a:srgbClr val="000000"/>
                </a:solidFill>
                <a:latin typeface="Times New Roman"/>
                <a:ea typeface="Times New Roman"/>
                <a:cs typeface="Times New Roman"/>
                <a:sym typeface="Times New Roman"/>
              </a:rPr>
              <a:t>An easier to use mobile user interfaces</a:t>
            </a:r>
            <a:endParaRPr sz="1500">
              <a:solidFill>
                <a:srgbClr val="000000"/>
              </a:solidFill>
              <a:latin typeface="Times New Roman"/>
              <a:ea typeface="Times New Roman"/>
              <a:cs typeface="Times New Roman"/>
              <a:sym typeface="Times New Roman"/>
            </a:endParaRPr>
          </a:p>
          <a:p>
            <a:pPr indent="-323850" lvl="0" marL="457200" marR="914400" rtl="0">
              <a:spcBef>
                <a:spcPts val="0"/>
              </a:spcBef>
              <a:spcAft>
                <a:spcPts val="0"/>
              </a:spcAft>
              <a:buClr>
                <a:srgbClr val="000000"/>
              </a:buClr>
              <a:buSzPts val="1500"/>
              <a:buFont typeface="Times New Roman"/>
              <a:buChar char="●"/>
            </a:pPr>
            <a:r>
              <a:rPr lang="en-US" sz="1500">
                <a:solidFill>
                  <a:srgbClr val="000000"/>
                </a:solidFill>
                <a:latin typeface="Times New Roman"/>
                <a:ea typeface="Times New Roman"/>
                <a:cs typeface="Times New Roman"/>
                <a:sym typeface="Times New Roman"/>
              </a:rPr>
              <a:t>User profiles</a:t>
            </a:r>
            <a:endParaRPr sz="1500">
              <a:solidFill>
                <a:srgbClr val="000000"/>
              </a:solidFill>
              <a:latin typeface="Times New Roman"/>
              <a:ea typeface="Times New Roman"/>
              <a:cs typeface="Times New Roman"/>
              <a:sym typeface="Times New Roman"/>
            </a:endParaRPr>
          </a:p>
          <a:p>
            <a:pPr indent="-323850" lvl="0" marL="457200" marR="914400" rtl="0">
              <a:spcBef>
                <a:spcPts val="0"/>
              </a:spcBef>
              <a:spcAft>
                <a:spcPts val="0"/>
              </a:spcAft>
              <a:buClr>
                <a:srgbClr val="000000"/>
              </a:buClr>
              <a:buSzPts val="1500"/>
              <a:buFont typeface="Times New Roman"/>
              <a:buChar char="●"/>
            </a:pPr>
            <a:r>
              <a:rPr lang="en-US" sz="1500">
                <a:solidFill>
                  <a:srgbClr val="000000"/>
                </a:solidFill>
                <a:latin typeface="Times New Roman"/>
                <a:ea typeface="Times New Roman"/>
                <a:cs typeface="Times New Roman"/>
                <a:sym typeface="Times New Roman"/>
              </a:rPr>
              <a:t>The Geo Hunt educational game.</a:t>
            </a:r>
            <a:endParaRPr sz="1500">
              <a:solidFill>
                <a:srgbClr val="000000"/>
              </a:solidFill>
              <a:latin typeface="Times New Roman"/>
              <a:ea typeface="Times New Roman"/>
              <a:cs typeface="Times New Roman"/>
              <a:sym typeface="Times New Roman"/>
            </a:endParaRPr>
          </a:p>
          <a:p>
            <a:pPr indent="0" lvl="0" marL="0" marR="914400" rtl="0">
              <a:lnSpc>
                <a:spcPct val="10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marR="914400" rtl="0">
              <a:lnSpc>
                <a:spcPct val="10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pic>
        <p:nvPicPr>
          <p:cNvPr id="91" name="Shape 91"/>
          <p:cNvPicPr preferRelativeResize="0"/>
          <p:nvPr/>
        </p:nvPicPr>
        <p:blipFill>
          <a:blip r:embed="rId3">
            <a:alphaModFix/>
          </a:blip>
          <a:stretch>
            <a:fillRect/>
          </a:stretch>
        </p:blipFill>
        <p:spPr>
          <a:xfrm>
            <a:off x="4554975" y="1525050"/>
            <a:ext cx="3807900" cy="3807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34" name="Shape 234"/>
        <p:cNvGrpSpPr/>
        <p:nvPr/>
      </p:nvGrpSpPr>
      <p:grpSpPr>
        <a:xfrm>
          <a:off x="0" y="0"/>
          <a:ext cx="0" cy="0"/>
          <a:chOff x="0" y="0"/>
          <a:chExt cx="0" cy="0"/>
        </a:xfrm>
      </p:grpSpPr>
      <p:sp>
        <p:nvSpPr>
          <p:cNvPr id="235" name="Shape 235"/>
          <p:cNvSpPr txBox="1"/>
          <p:nvPr>
            <p:ph type="title"/>
          </p:nvPr>
        </p:nvSpPr>
        <p:spPr>
          <a:xfrm>
            <a:off x="779463" y="381000"/>
            <a:ext cx="7583400" cy="1044600"/>
          </a:xfrm>
          <a:prstGeom prst="rect">
            <a:avLst/>
          </a:prstGeom>
        </p:spPr>
        <p:txBody>
          <a:bodyPr anchorCtr="0" anchor="b" bIns="91425" lIns="91425" spcFirstLastPara="1" rIns="91425" wrap="square" tIns="91425">
            <a:noAutofit/>
          </a:bodyPr>
          <a:lstStyle/>
          <a:p>
            <a:pPr indent="0" lvl="0" marL="0" rtl="0">
              <a:lnSpc>
                <a:spcPct val="115000"/>
              </a:lnSpc>
              <a:spcBef>
                <a:spcPts val="0"/>
              </a:spcBef>
              <a:spcAft>
                <a:spcPts val="0"/>
              </a:spcAft>
              <a:buNone/>
            </a:pPr>
            <a:r>
              <a:rPr b="1" lang="en-US" sz="4000">
                <a:latin typeface="Times New Roman"/>
                <a:ea typeface="Times New Roman"/>
                <a:cs typeface="Times New Roman"/>
                <a:sym typeface="Times New Roman"/>
              </a:rPr>
              <a:t>Thank You!</a:t>
            </a:r>
            <a:endParaRPr b="1" sz="4000"/>
          </a:p>
        </p:txBody>
      </p:sp>
      <p:sp>
        <p:nvSpPr>
          <p:cNvPr id="236" name="Shape 236"/>
          <p:cNvSpPr txBox="1"/>
          <p:nvPr>
            <p:ph idx="1" type="body"/>
          </p:nvPr>
        </p:nvSpPr>
        <p:spPr>
          <a:xfrm>
            <a:off x="779475" y="1425600"/>
            <a:ext cx="7583400" cy="461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US" sz="2500">
                <a:solidFill>
                  <a:srgbClr val="000000"/>
                </a:solidFill>
                <a:latin typeface="Times New Roman"/>
                <a:ea typeface="Times New Roman"/>
                <a:cs typeface="Times New Roman"/>
                <a:sym typeface="Times New Roman"/>
              </a:rPr>
              <a:t>Contact </a:t>
            </a:r>
            <a:r>
              <a:rPr b="1" lang="en-US" sz="2500">
                <a:solidFill>
                  <a:srgbClr val="000000"/>
                </a:solidFill>
                <a:latin typeface="Times New Roman"/>
                <a:ea typeface="Times New Roman"/>
                <a:cs typeface="Times New Roman"/>
                <a:sym typeface="Times New Roman"/>
              </a:rPr>
              <a:t>Information</a:t>
            </a:r>
            <a:r>
              <a:rPr b="1" lang="en-US" sz="2500">
                <a:solidFill>
                  <a:srgbClr val="000000"/>
                </a:solidFill>
                <a:latin typeface="Times New Roman"/>
                <a:ea typeface="Times New Roman"/>
                <a:cs typeface="Times New Roman"/>
                <a:sym typeface="Times New Roman"/>
              </a:rPr>
              <a:t>: </a:t>
            </a:r>
            <a:endParaRPr b="1" sz="2500">
              <a:solidFill>
                <a:srgbClr val="000000"/>
              </a:solidFill>
              <a:latin typeface="Times New Roman"/>
              <a:ea typeface="Times New Roman"/>
              <a:cs typeface="Times New Roman"/>
              <a:sym typeface="Times New Roman"/>
            </a:endParaRPr>
          </a:p>
          <a:p>
            <a:pPr indent="-269875" lvl="0" marL="282575" rtl="0">
              <a:spcBef>
                <a:spcPts val="0"/>
              </a:spcBef>
              <a:spcAft>
                <a:spcPts val="0"/>
              </a:spcAft>
              <a:buClr>
                <a:srgbClr val="000000"/>
              </a:buClr>
              <a:buSzPts val="2000"/>
              <a:buFont typeface="Times New Roman"/>
              <a:buChar char="●"/>
            </a:pPr>
            <a:r>
              <a:rPr lang="en-US" sz="2000">
                <a:solidFill>
                  <a:srgbClr val="000000"/>
                </a:solidFill>
                <a:latin typeface="Times New Roman"/>
                <a:ea typeface="Times New Roman"/>
                <a:cs typeface="Times New Roman"/>
                <a:sym typeface="Times New Roman"/>
              </a:rPr>
              <a:t>Emmanuel Malave, Application Developer - </a:t>
            </a:r>
            <a:r>
              <a:rPr lang="en-US" sz="2000" u="sng">
                <a:solidFill>
                  <a:srgbClr val="1155CC"/>
                </a:solidFill>
                <a:latin typeface="Times New Roman"/>
                <a:ea typeface="Times New Roman"/>
                <a:cs typeface="Times New Roman"/>
                <a:sym typeface="Times New Roman"/>
                <a:hlinkClick r:id="rId3"/>
              </a:rPr>
              <a:t>emala003@fiu.edu</a:t>
            </a:r>
            <a:r>
              <a:rPr lang="en-US" sz="2000">
                <a:solidFill>
                  <a:srgbClr val="000000"/>
                </a:solidFill>
                <a:latin typeface="Times New Roman"/>
                <a:ea typeface="Times New Roman"/>
                <a:cs typeface="Times New Roman"/>
                <a:sym typeface="Times New Roman"/>
              </a:rPr>
              <a:t> </a:t>
            </a:r>
            <a:endParaRPr sz="2000">
              <a:solidFill>
                <a:srgbClr val="000000"/>
              </a:solidFill>
              <a:latin typeface="Times New Roman"/>
              <a:ea typeface="Times New Roman"/>
              <a:cs typeface="Times New Roman"/>
              <a:sym typeface="Times New Roman"/>
            </a:endParaRPr>
          </a:p>
          <a:p>
            <a:pPr indent="-269875" lvl="0" marL="282575" rtl="0">
              <a:spcBef>
                <a:spcPts val="0"/>
              </a:spcBef>
              <a:spcAft>
                <a:spcPts val="0"/>
              </a:spcAft>
              <a:buClr>
                <a:srgbClr val="000000"/>
              </a:buClr>
              <a:buSzPts val="2000"/>
              <a:buFont typeface="Times New Roman"/>
              <a:buChar char="●"/>
            </a:pPr>
            <a:r>
              <a:rPr lang="en-US" sz="2000">
                <a:solidFill>
                  <a:srgbClr val="000000"/>
                </a:solidFill>
                <a:latin typeface="Times New Roman"/>
                <a:ea typeface="Times New Roman"/>
                <a:cs typeface="Times New Roman"/>
                <a:sym typeface="Times New Roman"/>
              </a:rPr>
              <a:t>David Gonzalez, Application Developer - </a:t>
            </a:r>
            <a:r>
              <a:rPr lang="en-US" sz="2000" u="sng">
                <a:solidFill>
                  <a:srgbClr val="1155CC"/>
                </a:solidFill>
                <a:latin typeface="Times New Roman"/>
                <a:ea typeface="Times New Roman"/>
                <a:cs typeface="Times New Roman"/>
                <a:sym typeface="Times New Roman"/>
                <a:hlinkClick r:id="rId4"/>
              </a:rPr>
              <a:t>dgonz137@fiu.edu</a:t>
            </a:r>
            <a:r>
              <a:rPr lang="en-US" sz="2000">
                <a:solidFill>
                  <a:srgbClr val="000000"/>
                </a:solidFill>
                <a:latin typeface="Times New Roman"/>
                <a:ea typeface="Times New Roman"/>
                <a:cs typeface="Times New Roman"/>
                <a:sym typeface="Times New Roman"/>
              </a:rPr>
              <a:t> </a:t>
            </a:r>
            <a:endParaRPr sz="2000">
              <a:solidFill>
                <a:srgbClr val="000000"/>
              </a:solidFill>
              <a:latin typeface="Times New Roman"/>
              <a:ea typeface="Times New Roman"/>
              <a:cs typeface="Times New Roman"/>
              <a:sym typeface="Times New Roman"/>
            </a:endParaRPr>
          </a:p>
          <a:p>
            <a:pPr indent="-269875" lvl="0" marL="282575" rtl="0">
              <a:spcBef>
                <a:spcPts val="0"/>
              </a:spcBef>
              <a:spcAft>
                <a:spcPts val="0"/>
              </a:spcAft>
              <a:buClr>
                <a:srgbClr val="000000"/>
              </a:buClr>
              <a:buSzPts val="2000"/>
              <a:buFont typeface="Times New Roman"/>
              <a:buChar char="●"/>
            </a:pPr>
            <a:r>
              <a:rPr lang="en-US" sz="2000">
                <a:solidFill>
                  <a:srgbClr val="000000"/>
                </a:solidFill>
                <a:latin typeface="Times New Roman"/>
                <a:ea typeface="Times New Roman"/>
                <a:cs typeface="Times New Roman"/>
                <a:sym typeface="Times New Roman"/>
              </a:rPr>
              <a:t>Nathan Moyer, Product Owner - </a:t>
            </a:r>
            <a:r>
              <a:rPr lang="en-US" sz="2000" u="sng">
                <a:solidFill>
                  <a:srgbClr val="1155CC"/>
                </a:solidFill>
                <a:latin typeface="Times New Roman"/>
                <a:ea typeface="Times New Roman"/>
                <a:cs typeface="Times New Roman"/>
                <a:sym typeface="Times New Roman"/>
                <a:hlinkClick r:id="rId5"/>
              </a:rPr>
              <a:t>nathanmoyer@lightmadeliquid.com</a:t>
            </a:r>
            <a:r>
              <a:rPr lang="en-US" sz="2000">
                <a:solidFill>
                  <a:srgbClr val="000000"/>
                </a:solidFill>
                <a:latin typeface="Times New Roman"/>
                <a:ea typeface="Times New Roman"/>
                <a:cs typeface="Times New Roman"/>
                <a:sym typeface="Times New Roman"/>
              </a:rPr>
              <a:t>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96" name="Shape 96"/>
        <p:cNvGrpSpPr/>
        <p:nvPr/>
      </p:nvGrpSpPr>
      <p:grpSpPr>
        <a:xfrm>
          <a:off x="0" y="0"/>
          <a:ext cx="0" cy="0"/>
          <a:chOff x="0" y="0"/>
          <a:chExt cx="0" cy="0"/>
        </a:xfrm>
      </p:grpSpPr>
      <p:sp>
        <p:nvSpPr>
          <p:cNvPr id="97" name="Shape 97"/>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4000">
                <a:latin typeface="Times New Roman"/>
                <a:ea typeface="Times New Roman"/>
                <a:cs typeface="Times New Roman"/>
                <a:sym typeface="Times New Roman"/>
              </a:rPr>
              <a:t>Semester’s Goals</a:t>
            </a:r>
            <a:endParaRPr b="1" i="0" sz="4000" u="none" cap="none" strike="noStrike">
              <a:solidFill>
                <a:srgbClr val="001D4D"/>
              </a:solidFill>
              <a:latin typeface="Times New Roman"/>
              <a:ea typeface="Times New Roman"/>
              <a:cs typeface="Times New Roman"/>
              <a:sym typeface="Times New Roman"/>
            </a:endParaRPr>
          </a:p>
        </p:txBody>
      </p:sp>
      <p:sp>
        <p:nvSpPr>
          <p:cNvPr id="98" name="Shape 98"/>
          <p:cNvSpPr txBox="1"/>
          <p:nvPr>
            <p:ph idx="1" type="body"/>
          </p:nvPr>
        </p:nvSpPr>
        <p:spPr>
          <a:xfrm>
            <a:off x="779475" y="1425600"/>
            <a:ext cx="4330200" cy="50970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rPr lang="en-US" sz="2000">
                <a:solidFill>
                  <a:srgbClr val="000000"/>
                </a:solidFill>
                <a:latin typeface="Times New Roman"/>
                <a:ea typeface="Times New Roman"/>
                <a:cs typeface="Times New Roman"/>
                <a:sym typeface="Times New Roman"/>
              </a:rPr>
              <a:t>During this release the team focused on:</a:t>
            </a:r>
            <a:endParaRPr sz="2000">
              <a:solidFill>
                <a:srgbClr val="000000"/>
              </a:solidFill>
              <a:latin typeface="Times New Roman"/>
              <a:ea typeface="Times New Roman"/>
              <a:cs typeface="Times New Roman"/>
              <a:sym typeface="Times New Roman"/>
            </a:endParaRPr>
          </a:p>
          <a:p>
            <a:pPr indent="-355600" lvl="0" marL="457200" rtl="0">
              <a:spcBef>
                <a:spcPts val="0"/>
              </a:spcBef>
              <a:spcAft>
                <a:spcPts val="0"/>
              </a:spcAft>
              <a:buClr>
                <a:srgbClr val="000000"/>
              </a:buClr>
              <a:buSzPts val="2000"/>
              <a:buFont typeface="Times New Roman"/>
              <a:buChar char="●"/>
            </a:pPr>
            <a:r>
              <a:rPr lang="en-US" sz="2000">
                <a:solidFill>
                  <a:srgbClr val="000000"/>
                </a:solidFill>
                <a:latin typeface="Times New Roman"/>
                <a:ea typeface="Times New Roman"/>
                <a:cs typeface="Times New Roman"/>
                <a:sym typeface="Times New Roman"/>
              </a:rPr>
              <a:t>Brainstorming, designing and evaluating the application’s design and mobile user experience</a:t>
            </a:r>
            <a:endParaRPr sz="2000">
              <a:solidFill>
                <a:srgbClr val="000000"/>
              </a:solidFill>
              <a:latin typeface="Times New Roman"/>
              <a:ea typeface="Times New Roman"/>
              <a:cs typeface="Times New Roman"/>
              <a:sym typeface="Times New Roman"/>
            </a:endParaRPr>
          </a:p>
          <a:p>
            <a:pPr indent="-355600" lvl="0" marL="457200" rtl="0">
              <a:spcBef>
                <a:spcPts val="0"/>
              </a:spcBef>
              <a:spcAft>
                <a:spcPts val="0"/>
              </a:spcAft>
              <a:buClr>
                <a:srgbClr val="000000"/>
              </a:buClr>
              <a:buSzPts val="2000"/>
              <a:buFont typeface="Times New Roman"/>
              <a:buChar char="●"/>
            </a:pPr>
            <a:r>
              <a:rPr lang="en-US" sz="2000">
                <a:solidFill>
                  <a:srgbClr val="000000"/>
                </a:solidFill>
                <a:latin typeface="Times New Roman"/>
                <a:ea typeface="Times New Roman"/>
                <a:cs typeface="Times New Roman"/>
                <a:sym typeface="Times New Roman"/>
              </a:rPr>
              <a:t>Developing the foundational architecture of the application</a:t>
            </a:r>
            <a:endParaRPr sz="2000">
              <a:solidFill>
                <a:srgbClr val="000000"/>
              </a:solidFill>
              <a:latin typeface="Times New Roman"/>
              <a:ea typeface="Times New Roman"/>
              <a:cs typeface="Times New Roman"/>
              <a:sym typeface="Times New Roman"/>
            </a:endParaRPr>
          </a:p>
          <a:p>
            <a:pPr indent="-355600" lvl="0" marL="457200" rtl="0">
              <a:spcBef>
                <a:spcPts val="0"/>
              </a:spcBef>
              <a:spcAft>
                <a:spcPts val="0"/>
              </a:spcAft>
              <a:buClr>
                <a:srgbClr val="000000"/>
              </a:buClr>
              <a:buSzPts val="2000"/>
              <a:buFont typeface="Times New Roman"/>
              <a:buChar char="●"/>
            </a:pPr>
            <a:r>
              <a:rPr lang="en-US" sz="2000">
                <a:solidFill>
                  <a:srgbClr val="000000"/>
                </a:solidFill>
                <a:latin typeface="Times New Roman"/>
                <a:ea typeface="Times New Roman"/>
                <a:cs typeface="Times New Roman"/>
                <a:sym typeface="Times New Roman"/>
              </a:rPr>
              <a:t>Integrating the offline viewing pages</a:t>
            </a:r>
            <a:endParaRPr sz="2000">
              <a:solidFill>
                <a:srgbClr val="000000"/>
              </a:solidFill>
              <a:latin typeface="Times New Roman"/>
              <a:ea typeface="Times New Roman"/>
              <a:cs typeface="Times New Roman"/>
              <a:sym typeface="Times New Roman"/>
            </a:endParaRPr>
          </a:p>
          <a:p>
            <a:pPr indent="0" lvl="0" marL="0" marR="914400" rtl="0">
              <a:lnSpc>
                <a:spcPct val="10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marR="914400" rtl="0">
              <a:lnSpc>
                <a:spcPct val="10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pic>
        <p:nvPicPr>
          <p:cNvPr id="99" name="Shape 99"/>
          <p:cNvPicPr preferRelativeResize="0"/>
          <p:nvPr/>
        </p:nvPicPr>
        <p:blipFill>
          <a:blip r:embed="rId3">
            <a:alphaModFix/>
          </a:blip>
          <a:stretch>
            <a:fillRect/>
          </a:stretch>
        </p:blipFill>
        <p:spPr>
          <a:xfrm>
            <a:off x="5738925" y="1410300"/>
            <a:ext cx="2623950" cy="51276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04" name="Shape 104"/>
        <p:cNvGrpSpPr/>
        <p:nvPr/>
      </p:nvGrpSpPr>
      <p:grpSpPr>
        <a:xfrm>
          <a:off x="0" y="0"/>
          <a:ext cx="0" cy="0"/>
          <a:chOff x="0" y="0"/>
          <a:chExt cx="0" cy="0"/>
        </a:xfrm>
      </p:grpSpPr>
      <p:sp>
        <p:nvSpPr>
          <p:cNvPr id="105" name="Shape 105"/>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4000">
                <a:latin typeface="Times New Roman"/>
                <a:ea typeface="Times New Roman"/>
                <a:cs typeface="Times New Roman"/>
                <a:sym typeface="Times New Roman"/>
              </a:rPr>
              <a:t>Project U</a:t>
            </a:r>
            <a:r>
              <a:rPr b="1" i="0" lang="en-US" sz="4000" u="none" cap="none" strike="noStrike">
                <a:solidFill>
                  <a:srgbClr val="001D4D"/>
                </a:solidFill>
                <a:latin typeface="Times New Roman"/>
                <a:ea typeface="Times New Roman"/>
                <a:cs typeface="Times New Roman"/>
                <a:sym typeface="Times New Roman"/>
              </a:rPr>
              <a:t>se </a:t>
            </a:r>
            <a:r>
              <a:rPr b="1" lang="en-US" sz="4000">
                <a:latin typeface="Times New Roman"/>
                <a:ea typeface="Times New Roman"/>
                <a:cs typeface="Times New Roman"/>
                <a:sym typeface="Times New Roman"/>
              </a:rPr>
              <a:t>C</a:t>
            </a:r>
            <a:r>
              <a:rPr b="1" i="0" lang="en-US" sz="4000" u="none" cap="none" strike="noStrike">
                <a:solidFill>
                  <a:srgbClr val="001D4D"/>
                </a:solidFill>
                <a:latin typeface="Times New Roman"/>
                <a:ea typeface="Times New Roman"/>
                <a:cs typeface="Times New Roman"/>
                <a:sym typeface="Times New Roman"/>
              </a:rPr>
              <a:t>ase</a:t>
            </a:r>
            <a:r>
              <a:rPr b="1" lang="en-US" sz="4000">
                <a:latin typeface="Times New Roman"/>
                <a:ea typeface="Times New Roman"/>
                <a:cs typeface="Times New Roman"/>
                <a:sym typeface="Times New Roman"/>
              </a:rPr>
              <a:t> Diagram</a:t>
            </a:r>
            <a:endParaRPr b="1" i="0" sz="4000" u="none" cap="none" strike="noStrike">
              <a:solidFill>
                <a:srgbClr val="001D4D"/>
              </a:solidFill>
              <a:latin typeface="Times New Roman"/>
              <a:ea typeface="Times New Roman"/>
              <a:cs typeface="Times New Roman"/>
              <a:sym typeface="Times New Roman"/>
            </a:endParaRPr>
          </a:p>
        </p:txBody>
      </p:sp>
      <p:pic>
        <p:nvPicPr>
          <p:cNvPr id="106" name="Shape 106"/>
          <p:cNvPicPr preferRelativeResize="0"/>
          <p:nvPr/>
        </p:nvPicPr>
        <p:blipFill>
          <a:blip r:embed="rId3">
            <a:alphaModFix/>
          </a:blip>
          <a:stretch>
            <a:fillRect/>
          </a:stretch>
        </p:blipFill>
        <p:spPr>
          <a:xfrm>
            <a:off x="779475" y="1652375"/>
            <a:ext cx="7583401" cy="4795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11" name="Shape 111"/>
        <p:cNvGrpSpPr/>
        <p:nvPr/>
      </p:nvGrpSpPr>
      <p:grpSpPr>
        <a:xfrm>
          <a:off x="0" y="0"/>
          <a:ext cx="0" cy="0"/>
          <a:chOff x="0" y="0"/>
          <a:chExt cx="0" cy="0"/>
        </a:xfrm>
      </p:grpSpPr>
      <p:sp>
        <p:nvSpPr>
          <p:cNvPr id="112" name="Shape 112"/>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001D4D"/>
                </a:solidFill>
                <a:latin typeface="Times New Roman"/>
                <a:ea typeface="Times New Roman"/>
                <a:cs typeface="Times New Roman"/>
                <a:sym typeface="Times New Roman"/>
              </a:rPr>
              <a:t>Use Case</a:t>
            </a:r>
            <a:r>
              <a:rPr b="1" lang="en-US" sz="4000">
                <a:latin typeface="Times New Roman"/>
                <a:ea typeface="Times New Roman"/>
                <a:cs typeface="Times New Roman"/>
                <a:sym typeface="Times New Roman"/>
              </a:rPr>
              <a:t> Focused Example</a:t>
            </a:r>
            <a:endParaRPr b="1" i="0" sz="4000" u="none" cap="none" strike="noStrike">
              <a:solidFill>
                <a:srgbClr val="001D4D"/>
              </a:solidFill>
              <a:latin typeface="Times New Roman"/>
              <a:ea typeface="Times New Roman"/>
              <a:cs typeface="Times New Roman"/>
              <a:sym typeface="Times New Roman"/>
            </a:endParaRPr>
          </a:p>
        </p:txBody>
      </p:sp>
      <p:sp>
        <p:nvSpPr>
          <p:cNvPr id="113" name="Shape 113"/>
          <p:cNvSpPr txBox="1"/>
          <p:nvPr>
            <p:ph idx="1" type="body"/>
          </p:nvPr>
        </p:nvSpPr>
        <p:spPr>
          <a:xfrm>
            <a:off x="779475" y="1425600"/>
            <a:ext cx="7583400" cy="5258700"/>
          </a:xfrm>
          <a:prstGeom prst="rect">
            <a:avLst/>
          </a:prstGeom>
          <a:noFill/>
          <a:ln>
            <a:noFill/>
          </a:ln>
        </p:spPr>
        <p:txBody>
          <a:bodyPr anchorCtr="0" anchor="t" bIns="45700" lIns="91425" spcFirstLastPara="1" rIns="91425" wrap="square" tIns="45700">
            <a:noAutofit/>
          </a:bodyPr>
          <a:lstStyle/>
          <a:p>
            <a:pPr indent="0" lvl="0" marL="0" rtl="0">
              <a:lnSpc>
                <a:spcPct val="100000"/>
              </a:lnSpc>
              <a:spcBef>
                <a:spcPts val="0"/>
              </a:spcBef>
              <a:spcAft>
                <a:spcPts val="0"/>
              </a:spcAft>
              <a:buNone/>
            </a:pPr>
            <a:r>
              <a:rPr b="1" lang="en-US" sz="1500">
                <a:solidFill>
                  <a:srgbClr val="000000"/>
                </a:solidFill>
                <a:latin typeface="Times New Roman"/>
                <a:ea typeface="Times New Roman"/>
                <a:cs typeface="Times New Roman"/>
                <a:sym typeface="Times New Roman"/>
              </a:rPr>
              <a:t>Name: </a:t>
            </a:r>
            <a:r>
              <a:rPr lang="en-US" sz="1500">
                <a:solidFill>
                  <a:srgbClr val="000000"/>
                </a:solidFill>
                <a:latin typeface="Times New Roman"/>
                <a:ea typeface="Times New Roman"/>
                <a:cs typeface="Times New Roman"/>
                <a:sym typeface="Times New Roman"/>
              </a:rPr>
              <a:t>Pick a page to navigate to</a:t>
            </a:r>
            <a:endParaRPr sz="1500">
              <a:solidFill>
                <a:srgbClr val="000000"/>
              </a:solidFill>
              <a:latin typeface="Times New Roman"/>
              <a:ea typeface="Times New Roman"/>
              <a:cs typeface="Times New Roman"/>
              <a:sym typeface="Times New Roman"/>
            </a:endParaRPr>
          </a:p>
          <a:p>
            <a:pPr indent="0" lvl="0" marL="0" rtl="0">
              <a:lnSpc>
                <a:spcPct val="100000"/>
              </a:lnSpc>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nSpc>
                <a:spcPct val="100000"/>
              </a:lnSpc>
              <a:spcBef>
                <a:spcPts val="0"/>
              </a:spcBef>
              <a:spcAft>
                <a:spcPts val="0"/>
              </a:spcAft>
              <a:buNone/>
            </a:pPr>
            <a:r>
              <a:rPr b="1" lang="en-US" sz="1500">
                <a:solidFill>
                  <a:srgbClr val="000000"/>
                </a:solidFill>
                <a:latin typeface="Times New Roman"/>
                <a:ea typeface="Times New Roman"/>
                <a:cs typeface="Times New Roman"/>
                <a:sym typeface="Times New Roman"/>
              </a:rPr>
              <a:t>Actors:</a:t>
            </a:r>
            <a:r>
              <a:rPr lang="en-US" sz="1500">
                <a:solidFill>
                  <a:srgbClr val="000000"/>
                </a:solidFill>
                <a:latin typeface="Times New Roman"/>
                <a:ea typeface="Times New Roman"/>
                <a:cs typeface="Times New Roman"/>
                <a:sym typeface="Times New Roman"/>
              </a:rPr>
              <a:t> Application User</a:t>
            </a:r>
            <a:endParaRPr sz="1500">
              <a:solidFill>
                <a:srgbClr val="000000"/>
              </a:solidFill>
              <a:latin typeface="Times New Roman"/>
              <a:ea typeface="Times New Roman"/>
              <a:cs typeface="Times New Roman"/>
              <a:sym typeface="Times New Roman"/>
            </a:endParaRPr>
          </a:p>
          <a:p>
            <a:pPr indent="0" lvl="0" marL="0" rtl="0">
              <a:lnSpc>
                <a:spcPct val="100000"/>
              </a:lnSpc>
              <a:spcBef>
                <a:spcPts val="0"/>
              </a:spcBef>
              <a:spcAft>
                <a:spcPts val="0"/>
              </a:spcAft>
              <a:buNone/>
            </a:pPr>
            <a:r>
              <a:t/>
            </a:r>
            <a:endParaRPr b="1" sz="1500">
              <a:solidFill>
                <a:srgbClr val="000000"/>
              </a:solidFill>
              <a:latin typeface="Times New Roman"/>
              <a:ea typeface="Times New Roman"/>
              <a:cs typeface="Times New Roman"/>
              <a:sym typeface="Times New Roman"/>
            </a:endParaRPr>
          </a:p>
          <a:p>
            <a:pPr indent="0" lvl="0" marL="0" rtl="0">
              <a:lnSpc>
                <a:spcPct val="100000"/>
              </a:lnSpc>
              <a:spcBef>
                <a:spcPts val="0"/>
              </a:spcBef>
              <a:spcAft>
                <a:spcPts val="0"/>
              </a:spcAft>
              <a:buNone/>
            </a:pPr>
            <a:r>
              <a:rPr b="1" lang="en-US" sz="1500">
                <a:solidFill>
                  <a:srgbClr val="000000"/>
                </a:solidFill>
                <a:latin typeface="Times New Roman"/>
                <a:ea typeface="Times New Roman"/>
                <a:cs typeface="Times New Roman"/>
                <a:sym typeface="Times New Roman"/>
              </a:rPr>
              <a:t>Preconditions:</a:t>
            </a:r>
            <a:endParaRPr b="1" sz="1500">
              <a:solidFill>
                <a:srgbClr val="000000"/>
              </a:solidFill>
              <a:latin typeface="Times New Roman"/>
              <a:ea typeface="Times New Roman"/>
              <a:cs typeface="Times New Roman"/>
              <a:sym typeface="Times New Roman"/>
            </a:endParaRPr>
          </a:p>
          <a:p>
            <a:pPr indent="-323850" lvl="0" marL="457200" rtl="0">
              <a:lnSpc>
                <a:spcPct val="100000"/>
              </a:lnSpc>
              <a:spcBef>
                <a:spcPts val="0"/>
              </a:spcBef>
              <a:spcAft>
                <a:spcPts val="0"/>
              </a:spcAft>
              <a:buClr>
                <a:srgbClr val="000000"/>
              </a:buClr>
              <a:buSzPts val="1500"/>
              <a:buFont typeface="Times New Roman"/>
              <a:buChar char="●"/>
            </a:pPr>
            <a:r>
              <a:rPr lang="en-US" sz="1500">
                <a:solidFill>
                  <a:srgbClr val="000000"/>
                </a:solidFill>
                <a:latin typeface="Times New Roman"/>
                <a:ea typeface="Times New Roman"/>
                <a:cs typeface="Times New Roman"/>
                <a:sym typeface="Times New Roman"/>
              </a:rPr>
              <a:t>Application is correctly loaded</a:t>
            </a:r>
            <a:endParaRPr sz="1500">
              <a:solidFill>
                <a:srgbClr val="000000"/>
              </a:solidFill>
              <a:latin typeface="Times New Roman"/>
              <a:ea typeface="Times New Roman"/>
              <a:cs typeface="Times New Roman"/>
              <a:sym typeface="Times New Roman"/>
            </a:endParaRPr>
          </a:p>
          <a:p>
            <a:pPr indent="-323850" lvl="0" marL="457200" rtl="0">
              <a:lnSpc>
                <a:spcPct val="100000"/>
              </a:lnSpc>
              <a:spcBef>
                <a:spcPts val="0"/>
              </a:spcBef>
              <a:spcAft>
                <a:spcPts val="0"/>
              </a:spcAft>
              <a:buClr>
                <a:srgbClr val="000000"/>
              </a:buClr>
              <a:buSzPts val="1500"/>
              <a:buFont typeface="Times New Roman"/>
              <a:buChar char="●"/>
            </a:pPr>
            <a:r>
              <a:rPr lang="en-US" sz="1500">
                <a:solidFill>
                  <a:srgbClr val="000000"/>
                </a:solidFill>
                <a:latin typeface="Times New Roman"/>
                <a:ea typeface="Times New Roman"/>
                <a:cs typeface="Times New Roman"/>
                <a:sym typeface="Times New Roman"/>
              </a:rPr>
              <a:t>The user goes into the Navigation page from either the Home page or any other page that links to it through their header. </a:t>
            </a:r>
            <a:endParaRPr sz="1500">
              <a:solidFill>
                <a:srgbClr val="000000"/>
              </a:solidFill>
              <a:latin typeface="Times New Roman"/>
              <a:ea typeface="Times New Roman"/>
              <a:cs typeface="Times New Roman"/>
              <a:sym typeface="Times New Roman"/>
            </a:endParaRPr>
          </a:p>
          <a:p>
            <a:pPr indent="0" lvl="0" marL="0" rtl="0">
              <a:lnSpc>
                <a:spcPct val="100000"/>
              </a:lnSpc>
              <a:spcBef>
                <a:spcPts val="0"/>
              </a:spcBef>
              <a:spcAft>
                <a:spcPts val="0"/>
              </a:spcAft>
              <a:buNone/>
            </a:pPr>
            <a:r>
              <a:t/>
            </a:r>
            <a:endParaRPr b="1" sz="1500">
              <a:solidFill>
                <a:srgbClr val="000000"/>
              </a:solidFill>
              <a:latin typeface="Times New Roman"/>
              <a:ea typeface="Times New Roman"/>
              <a:cs typeface="Times New Roman"/>
              <a:sym typeface="Times New Roman"/>
            </a:endParaRPr>
          </a:p>
          <a:p>
            <a:pPr indent="0" lvl="0" marL="0" rtl="0">
              <a:lnSpc>
                <a:spcPct val="100000"/>
              </a:lnSpc>
              <a:spcBef>
                <a:spcPts val="0"/>
              </a:spcBef>
              <a:spcAft>
                <a:spcPts val="0"/>
              </a:spcAft>
              <a:buNone/>
            </a:pPr>
            <a:r>
              <a:rPr b="1" lang="en-US" sz="1500">
                <a:solidFill>
                  <a:srgbClr val="000000"/>
                </a:solidFill>
                <a:latin typeface="Times New Roman"/>
                <a:ea typeface="Times New Roman"/>
                <a:cs typeface="Times New Roman"/>
                <a:sym typeface="Times New Roman"/>
              </a:rPr>
              <a:t>Flow of Events:</a:t>
            </a:r>
            <a:endParaRPr b="1" sz="1500">
              <a:solidFill>
                <a:srgbClr val="000000"/>
              </a:solidFill>
              <a:latin typeface="Times New Roman"/>
              <a:ea typeface="Times New Roman"/>
              <a:cs typeface="Times New Roman"/>
              <a:sym typeface="Times New Roman"/>
            </a:endParaRPr>
          </a:p>
          <a:p>
            <a:pPr indent="133350" lvl="0" marL="0" rtl="0">
              <a:lnSpc>
                <a:spcPct val="100000"/>
              </a:lnSpc>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User opens application</a:t>
            </a:r>
            <a:endParaRPr sz="1500">
              <a:solidFill>
                <a:srgbClr val="000000"/>
              </a:solidFill>
              <a:latin typeface="Times New Roman"/>
              <a:ea typeface="Times New Roman"/>
              <a:cs typeface="Times New Roman"/>
              <a:sym typeface="Times New Roman"/>
            </a:endParaRPr>
          </a:p>
          <a:p>
            <a:pPr indent="133350" lvl="0" marL="0" rtl="0">
              <a:lnSpc>
                <a:spcPct val="100000"/>
              </a:lnSpc>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From the Home page or any other page with the menu button in their header, the user presses the menu button </a:t>
            </a:r>
            <a:endParaRPr sz="1500">
              <a:solidFill>
                <a:srgbClr val="000000"/>
              </a:solidFill>
              <a:latin typeface="Times New Roman"/>
              <a:ea typeface="Times New Roman"/>
              <a:cs typeface="Times New Roman"/>
              <a:sym typeface="Times New Roman"/>
            </a:endParaRPr>
          </a:p>
          <a:p>
            <a:pPr indent="133350" lvl="0" marL="0" rtl="0">
              <a:lnSpc>
                <a:spcPct val="100000"/>
              </a:lnSpc>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The user goes into the Navigation page and picks from the vertically scrollable table cells which page he would like to navigate to by pressing the cell which references it</a:t>
            </a:r>
            <a:endParaRPr sz="1500">
              <a:solidFill>
                <a:srgbClr val="000000"/>
              </a:solidFill>
              <a:latin typeface="Times New Roman"/>
              <a:ea typeface="Times New Roman"/>
              <a:cs typeface="Times New Roman"/>
              <a:sym typeface="Times New Roman"/>
            </a:endParaRPr>
          </a:p>
          <a:p>
            <a:pPr indent="133350" lvl="0" marL="0" rtl="0">
              <a:lnSpc>
                <a:spcPct val="100000"/>
              </a:lnSpc>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The user goes into the page they selected</a:t>
            </a:r>
            <a:endParaRPr sz="1500">
              <a:solidFill>
                <a:srgbClr val="000000"/>
              </a:solidFill>
              <a:latin typeface="Times New Roman"/>
              <a:ea typeface="Times New Roman"/>
              <a:cs typeface="Times New Roman"/>
              <a:sym typeface="Times New Roman"/>
            </a:endParaRPr>
          </a:p>
          <a:p>
            <a:pPr indent="133350" lvl="0" marL="0" rtl="0">
              <a:lnSpc>
                <a:spcPct val="100000"/>
              </a:lnSpc>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From the page the user picked they can then again go into the Navigation page to navigate to another page</a:t>
            </a:r>
            <a:endParaRPr sz="1500">
              <a:solidFill>
                <a:srgbClr val="000000"/>
              </a:solidFill>
              <a:latin typeface="Times New Roman"/>
              <a:ea typeface="Times New Roman"/>
              <a:cs typeface="Times New Roman"/>
              <a:sym typeface="Times New Roman"/>
            </a:endParaRPr>
          </a:p>
          <a:p>
            <a:pPr indent="0" lvl="0" marL="0" marR="0" rtl="0" algn="l">
              <a:spcBef>
                <a:spcPts val="2000"/>
              </a:spcBef>
              <a:spcAft>
                <a:spcPts val="0"/>
              </a:spcAft>
              <a:buNone/>
            </a:pPr>
            <a:r>
              <a:t/>
            </a:r>
            <a:endParaRPr b="1" sz="4000">
              <a:latin typeface="Times New Roman"/>
              <a:ea typeface="Times New Roman"/>
              <a:cs typeface="Times New Roman"/>
              <a:sym typeface="Times New Roman"/>
            </a:endParaRPr>
          </a:p>
        </p:txBody>
      </p:sp>
      <p:pic>
        <p:nvPicPr>
          <p:cNvPr id="114" name="Shape 114"/>
          <p:cNvPicPr preferRelativeResize="0"/>
          <p:nvPr/>
        </p:nvPicPr>
        <p:blipFill>
          <a:blip r:embed="rId3">
            <a:alphaModFix/>
          </a:blip>
          <a:stretch>
            <a:fillRect/>
          </a:stretch>
        </p:blipFill>
        <p:spPr>
          <a:xfrm>
            <a:off x="3044650" y="5426100"/>
            <a:ext cx="5930200" cy="1431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19" name="Shape 119"/>
        <p:cNvGrpSpPr/>
        <p:nvPr/>
      </p:nvGrpSpPr>
      <p:grpSpPr>
        <a:xfrm>
          <a:off x="0" y="0"/>
          <a:ext cx="0" cy="0"/>
          <a:chOff x="0" y="0"/>
          <a:chExt cx="0" cy="0"/>
        </a:xfrm>
      </p:grpSpPr>
      <p:sp>
        <p:nvSpPr>
          <p:cNvPr id="120" name="Shape 120"/>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001D4D"/>
                </a:solidFill>
                <a:latin typeface="Times New Roman"/>
                <a:ea typeface="Times New Roman"/>
                <a:cs typeface="Times New Roman"/>
                <a:sym typeface="Times New Roman"/>
              </a:rPr>
              <a:t>System Design: Architecture</a:t>
            </a:r>
            <a:endParaRPr b="1" i="0" sz="4000" u="none" cap="none" strike="noStrike">
              <a:solidFill>
                <a:srgbClr val="001D4D"/>
              </a:solidFill>
              <a:latin typeface="Times New Roman"/>
              <a:ea typeface="Times New Roman"/>
              <a:cs typeface="Times New Roman"/>
              <a:sym typeface="Times New Roman"/>
            </a:endParaRPr>
          </a:p>
        </p:txBody>
      </p:sp>
      <p:sp>
        <p:nvSpPr>
          <p:cNvPr id="121" name="Shape 121"/>
          <p:cNvSpPr txBox="1"/>
          <p:nvPr>
            <p:ph idx="1" type="body"/>
          </p:nvPr>
        </p:nvSpPr>
        <p:spPr>
          <a:xfrm>
            <a:off x="779474" y="1768500"/>
            <a:ext cx="3802500" cy="4208400"/>
          </a:xfrm>
          <a:prstGeom prst="rect">
            <a:avLst/>
          </a:prstGeom>
          <a:noFill/>
          <a:ln>
            <a:noFill/>
          </a:ln>
        </p:spPr>
        <p:txBody>
          <a:bodyPr anchorCtr="0" anchor="t" bIns="45700" lIns="91425" spcFirstLastPara="1" rIns="91425" wrap="square" tIns="45700">
            <a:noAutofit/>
          </a:bodyPr>
          <a:lstStyle/>
          <a:p>
            <a:pPr indent="0" lvl="0" marL="0" rtl="0">
              <a:lnSpc>
                <a:spcPct val="100000"/>
              </a:lnSpc>
              <a:spcBef>
                <a:spcPts val="0"/>
              </a:spcBef>
              <a:spcAft>
                <a:spcPts val="0"/>
              </a:spcAft>
              <a:buNone/>
            </a:pPr>
            <a:r>
              <a:rPr b="1" lang="en-US" sz="1500">
                <a:solidFill>
                  <a:srgbClr val="000000"/>
                </a:solidFill>
                <a:latin typeface="Times New Roman"/>
                <a:ea typeface="Times New Roman"/>
                <a:cs typeface="Times New Roman"/>
                <a:sym typeface="Times New Roman"/>
              </a:rPr>
              <a:t>Model-View-Controller (MVC) Components:</a:t>
            </a:r>
            <a:endParaRPr b="1" sz="1500">
              <a:solidFill>
                <a:srgbClr val="000000"/>
              </a:solidFill>
              <a:latin typeface="Times New Roman"/>
              <a:ea typeface="Times New Roman"/>
              <a:cs typeface="Times New Roman"/>
              <a:sym typeface="Times New Roman"/>
            </a:endParaRPr>
          </a:p>
          <a:p>
            <a:pPr indent="0" lvl="0" marL="0" rtl="0">
              <a:lnSpc>
                <a:spcPct val="100000"/>
              </a:lnSpc>
              <a:spcBef>
                <a:spcPts val="0"/>
              </a:spcBef>
              <a:spcAft>
                <a:spcPts val="0"/>
              </a:spcAft>
              <a:buNone/>
            </a:pPr>
            <a:r>
              <a:t/>
            </a:r>
            <a:endParaRPr b="1" sz="1500">
              <a:solidFill>
                <a:srgbClr val="000000"/>
              </a:solidFill>
              <a:latin typeface="Times New Roman"/>
              <a:ea typeface="Times New Roman"/>
              <a:cs typeface="Times New Roman"/>
              <a:sym typeface="Times New Roman"/>
            </a:endParaRPr>
          </a:p>
          <a:p>
            <a:pPr indent="0" lvl="0" marL="0" rtl="0">
              <a:lnSpc>
                <a:spcPct val="100000"/>
              </a:lnSpc>
              <a:spcBef>
                <a:spcPts val="0"/>
              </a:spcBef>
              <a:spcAft>
                <a:spcPts val="0"/>
              </a:spcAft>
              <a:buNone/>
            </a:pPr>
            <a:r>
              <a:rPr b="1" lang="en-US" sz="1500">
                <a:solidFill>
                  <a:srgbClr val="000000"/>
                </a:solidFill>
                <a:latin typeface="Times New Roman"/>
                <a:ea typeface="Times New Roman"/>
                <a:cs typeface="Times New Roman"/>
                <a:sym typeface="Times New Roman"/>
              </a:rPr>
              <a:t>Model: </a:t>
            </a:r>
            <a:r>
              <a:rPr lang="en-US" sz="1500">
                <a:solidFill>
                  <a:srgbClr val="000000"/>
                </a:solidFill>
                <a:latin typeface="Times New Roman"/>
                <a:ea typeface="Times New Roman"/>
                <a:cs typeface="Times New Roman"/>
                <a:sym typeface="Times New Roman"/>
              </a:rPr>
              <a:t>The model is responsible for directly managing the data, logic and rules of the application.</a:t>
            </a:r>
            <a:endParaRPr sz="1500">
              <a:solidFill>
                <a:srgbClr val="000000"/>
              </a:solidFill>
              <a:latin typeface="Times New Roman"/>
              <a:ea typeface="Times New Roman"/>
              <a:cs typeface="Times New Roman"/>
              <a:sym typeface="Times New Roman"/>
            </a:endParaRPr>
          </a:p>
          <a:p>
            <a:pPr indent="0" lvl="0" marL="0" rtl="0">
              <a:lnSpc>
                <a:spcPct val="100000"/>
              </a:lnSpc>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nSpc>
                <a:spcPct val="100000"/>
              </a:lnSpc>
              <a:spcBef>
                <a:spcPts val="0"/>
              </a:spcBef>
              <a:spcAft>
                <a:spcPts val="0"/>
              </a:spcAft>
              <a:buNone/>
            </a:pPr>
            <a:r>
              <a:rPr b="1" lang="en-US" sz="1500">
                <a:solidFill>
                  <a:srgbClr val="000000"/>
                </a:solidFill>
                <a:latin typeface="Times New Roman"/>
                <a:ea typeface="Times New Roman"/>
                <a:cs typeface="Times New Roman"/>
                <a:sym typeface="Times New Roman"/>
              </a:rPr>
              <a:t>View</a:t>
            </a:r>
            <a:r>
              <a:rPr lang="en-US" sz="1500">
                <a:solidFill>
                  <a:srgbClr val="000000"/>
                </a:solidFill>
                <a:latin typeface="Times New Roman"/>
                <a:ea typeface="Times New Roman"/>
                <a:cs typeface="Times New Roman"/>
                <a:sym typeface="Times New Roman"/>
              </a:rPr>
              <a:t>: The view is responsible for representing the information (data model) with a number of defined UI elements. It also triggers events in response to user input.</a:t>
            </a:r>
            <a:endParaRPr sz="1500">
              <a:solidFill>
                <a:srgbClr val="000000"/>
              </a:solidFill>
              <a:latin typeface="Times New Roman"/>
              <a:ea typeface="Times New Roman"/>
              <a:cs typeface="Times New Roman"/>
              <a:sym typeface="Times New Roman"/>
            </a:endParaRPr>
          </a:p>
          <a:p>
            <a:pPr indent="0" lvl="0" marL="0" rtl="0">
              <a:lnSpc>
                <a:spcPct val="100000"/>
              </a:lnSpc>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nSpc>
                <a:spcPct val="100000"/>
              </a:lnSpc>
              <a:spcBef>
                <a:spcPts val="0"/>
              </a:spcBef>
              <a:spcAft>
                <a:spcPts val="0"/>
              </a:spcAft>
              <a:buNone/>
            </a:pPr>
            <a:r>
              <a:rPr b="1" lang="en-US" sz="1500">
                <a:solidFill>
                  <a:srgbClr val="000000"/>
                </a:solidFill>
                <a:latin typeface="Times New Roman"/>
                <a:ea typeface="Times New Roman"/>
                <a:cs typeface="Times New Roman"/>
                <a:sym typeface="Times New Roman"/>
              </a:rPr>
              <a:t>Controller</a:t>
            </a:r>
            <a:r>
              <a:rPr lang="en-US" sz="1500">
                <a:solidFill>
                  <a:srgbClr val="000000"/>
                </a:solidFill>
                <a:latin typeface="Times New Roman"/>
                <a:ea typeface="Times New Roman"/>
                <a:cs typeface="Times New Roman"/>
                <a:sym typeface="Times New Roman"/>
              </a:rPr>
              <a:t>: Responds to the user input and performs interactions on the data model objects. It is responsible for binding and updating both the data model objects and the views (user interface).</a:t>
            </a:r>
            <a:endParaRPr sz="1500">
              <a:solidFill>
                <a:srgbClr val="000000"/>
              </a:solidFill>
              <a:latin typeface="Times New Roman"/>
              <a:ea typeface="Times New Roman"/>
              <a:cs typeface="Times New Roman"/>
              <a:sym typeface="Times New Roman"/>
            </a:endParaRPr>
          </a:p>
          <a:p>
            <a:pPr indent="0" lvl="0" marL="0" marR="0" rtl="0" algn="l">
              <a:spcBef>
                <a:spcPts val="2000"/>
              </a:spcBef>
              <a:spcAft>
                <a:spcPts val="0"/>
              </a:spcAft>
              <a:buNone/>
            </a:pPr>
            <a:r>
              <a:t/>
            </a:r>
            <a:endParaRPr/>
          </a:p>
        </p:txBody>
      </p:sp>
      <p:pic>
        <p:nvPicPr>
          <p:cNvPr id="122" name="Shape 122"/>
          <p:cNvPicPr preferRelativeResize="0"/>
          <p:nvPr/>
        </p:nvPicPr>
        <p:blipFill>
          <a:blip r:embed="rId3">
            <a:alphaModFix/>
          </a:blip>
          <a:stretch>
            <a:fillRect/>
          </a:stretch>
        </p:blipFill>
        <p:spPr>
          <a:xfrm>
            <a:off x="4581975" y="2201273"/>
            <a:ext cx="3802500" cy="33428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27" name="Shape 127"/>
        <p:cNvGrpSpPr/>
        <p:nvPr/>
      </p:nvGrpSpPr>
      <p:grpSpPr>
        <a:xfrm>
          <a:off x="0" y="0"/>
          <a:ext cx="0" cy="0"/>
          <a:chOff x="0" y="0"/>
          <a:chExt cx="0" cy="0"/>
        </a:xfrm>
      </p:grpSpPr>
      <p:sp>
        <p:nvSpPr>
          <p:cNvPr id="128" name="Shape 128"/>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001D4D"/>
                </a:solidFill>
                <a:latin typeface="Times New Roman"/>
                <a:ea typeface="Times New Roman"/>
                <a:cs typeface="Times New Roman"/>
                <a:sym typeface="Times New Roman"/>
              </a:rPr>
              <a:t>User Stories</a:t>
            </a:r>
            <a:r>
              <a:rPr b="1" i="0" lang="en-US" sz="4000" u="none" cap="none" strike="noStrike">
                <a:solidFill>
                  <a:srgbClr val="001D4D"/>
                </a:solidFill>
              </a:rPr>
              <a:t> </a:t>
            </a:r>
            <a:endParaRPr b="1" i="0" sz="4000" u="none" cap="none" strike="noStrike">
              <a:solidFill>
                <a:srgbClr val="001D4D"/>
              </a:solidFill>
            </a:endParaRPr>
          </a:p>
        </p:txBody>
      </p:sp>
      <p:sp>
        <p:nvSpPr>
          <p:cNvPr id="129" name="Shape 129"/>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387350" lvl="0" marL="457200" marR="0" rtl="0" algn="l">
              <a:lnSpc>
                <a:spcPct val="115000"/>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#668 - Create Navigation page</a:t>
            </a:r>
            <a:endParaRPr sz="2500">
              <a:latin typeface="Times New Roman"/>
              <a:ea typeface="Times New Roman"/>
              <a:cs typeface="Times New Roman"/>
              <a:sym typeface="Times New Roman"/>
            </a:endParaRPr>
          </a:p>
          <a:p>
            <a:pPr indent="-387350" lvl="0" marL="457200" rtl="0">
              <a:spcBef>
                <a:spcPts val="0"/>
              </a:spcBef>
              <a:spcAft>
                <a:spcPts val="0"/>
              </a:spcAft>
              <a:buSzPts val="2500"/>
              <a:buFont typeface="Times New Roman"/>
              <a:buChar char="●"/>
            </a:pPr>
            <a:r>
              <a:rPr lang="en-US" sz="2500">
                <a:latin typeface="Times New Roman"/>
                <a:ea typeface="Times New Roman"/>
                <a:cs typeface="Times New Roman"/>
                <a:sym typeface="Times New Roman"/>
              </a:rPr>
              <a:t>#673 - Create Key Challenge page</a:t>
            </a:r>
            <a:endParaRPr sz="2500">
              <a:latin typeface="Times New Roman"/>
              <a:ea typeface="Times New Roman"/>
              <a:cs typeface="Times New Roman"/>
              <a:sym typeface="Times New Roman"/>
            </a:endParaRPr>
          </a:p>
          <a:p>
            <a:pPr indent="-387350" lvl="0" marL="457200" rtl="0">
              <a:spcBef>
                <a:spcPts val="0"/>
              </a:spcBef>
              <a:spcAft>
                <a:spcPts val="0"/>
              </a:spcAft>
              <a:buSzPts val="2500"/>
              <a:buFont typeface="Times New Roman"/>
              <a:buChar char="●"/>
            </a:pPr>
            <a:r>
              <a:rPr lang="en-US" sz="2500">
                <a:latin typeface="Times New Roman"/>
                <a:ea typeface="Times New Roman"/>
                <a:cs typeface="Times New Roman"/>
                <a:sym typeface="Times New Roman"/>
              </a:rPr>
              <a:t>#678 - Create Reef Restoration page</a:t>
            </a:r>
            <a:endParaRPr sz="2500">
              <a:latin typeface="Times New Roman"/>
              <a:ea typeface="Times New Roman"/>
              <a:cs typeface="Times New Roman"/>
              <a:sym typeface="Times New Roman"/>
            </a:endParaRPr>
          </a:p>
          <a:p>
            <a:pPr indent="-387350" lvl="0" marL="457200" rtl="0">
              <a:spcBef>
                <a:spcPts val="0"/>
              </a:spcBef>
              <a:spcAft>
                <a:spcPts val="0"/>
              </a:spcAft>
              <a:buSzPts val="2500"/>
              <a:buFont typeface="Times New Roman"/>
              <a:buChar char="●"/>
            </a:pPr>
            <a:r>
              <a:rPr lang="en-US" sz="2500">
                <a:latin typeface="Times New Roman"/>
                <a:ea typeface="Times New Roman"/>
                <a:cs typeface="Times New Roman"/>
                <a:sym typeface="Times New Roman"/>
              </a:rPr>
              <a:t>#693 - </a:t>
            </a:r>
            <a:r>
              <a:rPr lang="en-US" sz="2500">
                <a:latin typeface="Times New Roman"/>
                <a:ea typeface="Times New Roman"/>
                <a:cs typeface="Times New Roman"/>
                <a:sym typeface="Times New Roman"/>
              </a:rPr>
              <a:t>Create Reef Restoration - Dive Trip page</a:t>
            </a:r>
            <a:endParaRPr sz="2500">
              <a:latin typeface="Times New Roman"/>
              <a:ea typeface="Times New Roman"/>
              <a:cs typeface="Times New Roman"/>
              <a:sym typeface="Times New Roman"/>
            </a:endParaRPr>
          </a:p>
          <a:p>
            <a:pPr indent="-387350" lvl="0" marL="457200" rtl="0">
              <a:spcBef>
                <a:spcPts val="0"/>
              </a:spcBef>
              <a:spcAft>
                <a:spcPts val="0"/>
              </a:spcAft>
              <a:buSzPts val="2500"/>
              <a:buFont typeface="Times New Roman"/>
              <a:buChar char="●"/>
            </a:pPr>
            <a:r>
              <a:rPr lang="en-US" sz="2500">
                <a:latin typeface="Times New Roman"/>
                <a:ea typeface="Times New Roman"/>
                <a:cs typeface="Times New Roman"/>
                <a:sym typeface="Times New Roman"/>
              </a:rPr>
              <a:t>#681 - Create Our Biomes page</a:t>
            </a:r>
            <a:endParaRPr sz="2500">
              <a:latin typeface="Times New Roman"/>
              <a:ea typeface="Times New Roman"/>
              <a:cs typeface="Times New Roman"/>
              <a:sym typeface="Times New Roman"/>
            </a:endParaRPr>
          </a:p>
          <a:p>
            <a:pPr indent="-387350" lvl="0" marL="457200" rtl="0">
              <a:spcBef>
                <a:spcPts val="0"/>
              </a:spcBef>
              <a:spcAft>
                <a:spcPts val="0"/>
              </a:spcAft>
              <a:buSzPts val="2500"/>
              <a:buFont typeface="Times New Roman"/>
              <a:buChar char="●"/>
            </a:pPr>
            <a:r>
              <a:rPr lang="en-US" sz="2500">
                <a:latin typeface="Times New Roman"/>
                <a:ea typeface="Times New Roman"/>
                <a:cs typeface="Times New Roman"/>
                <a:sym typeface="Times New Roman"/>
              </a:rPr>
              <a:t>#669 - Create About Us page</a:t>
            </a:r>
            <a:endParaRPr sz="2500">
              <a:latin typeface="Times New Roman"/>
              <a:ea typeface="Times New Roman"/>
              <a:cs typeface="Times New Roman"/>
              <a:sym typeface="Times New Roman"/>
            </a:endParaRPr>
          </a:p>
          <a:p>
            <a:pPr indent="-387350" lvl="0" marL="457200" rtl="0">
              <a:spcBef>
                <a:spcPts val="0"/>
              </a:spcBef>
              <a:spcAft>
                <a:spcPts val="0"/>
              </a:spcAft>
              <a:buSzPts val="2500"/>
              <a:buFont typeface="Times New Roman"/>
              <a:buChar char="●"/>
            </a:pPr>
            <a:r>
              <a:rPr lang="en-US" sz="2500">
                <a:latin typeface="Times New Roman"/>
                <a:ea typeface="Times New Roman"/>
                <a:cs typeface="Times New Roman"/>
                <a:sym typeface="Times New Roman"/>
              </a:rPr>
              <a:t>#682 - Create Our Partners page</a:t>
            </a:r>
            <a:endParaRPr sz="2500">
              <a:latin typeface="Times New Roman"/>
              <a:ea typeface="Times New Roman"/>
              <a:cs typeface="Times New Roman"/>
              <a:sym typeface="Times New Roman"/>
            </a:endParaRPr>
          </a:p>
          <a:p>
            <a:pPr indent="-387350" lvl="0" marL="457200" rtl="0">
              <a:spcBef>
                <a:spcPts val="0"/>
              </a:spcBef>
              <a:spcAft>
                <a:spcPts val="0"/>
              </a:spcAft>
              <a:buSzPts val="2500"/>
              <a:buFont typeface="Times New Roman"/>
              <a:buChar char="●"/>
            </a:pPr>
            <a:r>
              <a:rPr lang="en-US" sz="2500">
                <a:latin typeface="Times New Roman"/>
                <a:ea typeface="Times New Roman"/>
                <a:cs typeface="Times New Roman"/>
                <a:sym typeface="Times New Roman"/>
              </a:rPr>
              <a:t>#670 - Create application’s header</a:t>
            </a:r>
            <a:endParaRPr sz="2500">
              <a:latin typeface="Times New Roman"/>
              <a:ea typeface="Times New Roman"/>
              <a:cs typeface="Times New Roman"/>
              <a:sym typeface="Times New Roman"/>
            </a:endParaRPr>
          </a:p>
          <a:p>
            <a:pPr indent="0" lvl="0" marL="0" rtl="0">
              <a:spcBef>
                <a:spcPts val="0"/>
              </a:spcBef>
              <a:spcAft>
                <a:spcPts val="0"/>
              </a:spcAft>
              <a:buNone/>
            </a:pPr>
            <a:r>
              <a:t/>
            </a:r>
            <a:endParaRPr/>
          </a:p>
          <a:p>
            <a:pPr indent="0" lvl="0" marL="0" marR="0" rtl="0" algn="l">
              <a:spcBef>
                <a:spcPts val="2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34" name="Shape 134"/>
        <p:cNvGrpSpPr/>
        <p:nvPr/>
      </p:nvGrpSpPr>
      <p:grpSpPr>
        <a:xfrm>
          <a:off x="0" y="0"/>
          <a:ext cx="0" cy="0"/>
          <a:chOff x="0" y="0"/>
          <a:chExt cx="0" cy="0"/>
        </a:xfrm>
      </p:grpSpPr>
      <p:sp>
        <p:nvSpPr>
          <p:cNvPr id="135" name="Shape 135"/>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001D4D"/>
                </a:solidFill>
                <a:latin typeface="Times New Roman"/>
                <a:ea typeface="Times New Roman"/>
                <a:cs typeface="Times New Roman"/>
                <a:sym typeface="Times New Roman"/>
              </a:rPr>
              <a:t>User Stor</a:t>
            </a:r>
            <a:r>
              <a:rPr b="1" lang="en-US" sz="4000">
                <a:latin typeface="Times New Roman"/>
                <a:ea typeface="Times New Roman"/>
                <a:cs typeface="Times New Roman"/>
                <a:sym typeface="Times New Roman"/>
              </a:rPr>
              <a:t>y #668 - </a:t>
            </a:r>
            <a:r>
              <a:rPr b="1" lang="en-US" sz="4000">
                <a:latin typeface="Times New Roman"/>
                <a:ea typeface="Times New Roman"/>
                <a:cs typeface="Times New Roman"/>
                <a:sym typeface="Times New Roman"/>
              </a:rPr>
              <a:t>Create Navigation page</a:t>
            </a:r>
            <a:endParaRPr b="1" sz="4000">
              <a:latin typeface="Times New Roman"/>
              <a:ea typeface="Times New Roman"/>
              <a:cs typeface="Times New Roman"/>
              <a:sym typeface="Times New Roman"/>
            </a:endParaRPr>
          </a:p>
        </p:txBody>
      </p:sp>
      <p:sp>
        <p:nvSpPr>
          <p:cNvPr id="136" name="Shape 136"/>
          <p:cNvSpPr txBox="1"/>
          <p:nvPr>
            <p:ph idx="1" type="body"/>
          </p:nvPr>
        </p:nvSpPr>
        <p:spPr>
          <a:xfrm>
            <a:off x="779475" y="1425725"/>
            <a:ext cx="5301000" cy="461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500">
                <a:solidFill>
                  <a:srgbClr val="000000"/>
                </a:solidFill>
                <a:latin typeface="Times New Roman"/>
                <a:ea typeface="Times New Roman"/>
                <a:cs typeface="Times New Roman"/>
                <a:sym typeface="Times New Roman"/>
              </a:rPr>
              <a:t>Description:</a:t>
            </a:r>
            <a:endParaRPr b="1"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Char char="●"/>
            </a:pPr>
            <a:r>
              <a:rPr lang="en-US" sz="1500">
                <a:solidFill>
                  <a:srgbClr val="000000"/>
                </a:solidFill>
                <a:latin typeface="Times New Roman"/>
                <a:ea typeface="Times New Roman"/>
                <a:cs typeface="Times New Roman"/>
                <a:sym typeface="Times New Roman"/>
              </a:rPr>
              <a:t>As a user, I want a navigation page that can be accessed through every main page, so that I can access the main components of the app with ease.</a:t>
            </a:r>
            <a:endParaRPr sz="1500">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rPr lang="en-US"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rPr b="1" lang="en-US" sz="1500">
                <a:solidFill>
                  <a:srgbClr val="000000"/>
                </a:solidFill>
                <a:latin typeface="Times New Roman"/>
                <a:ea typeface="Times New Roman"/>
                <a:cs typeface="Times New Roman"/>
                <a:sym typeface="Times New Roman"/>
              </a:rPr>
              <a:t>Acceptance Criteria:</a:t>
            </a:r>
            <a:endParaRPr b="1"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Navigation page should show into view when the user presses the menu header button</a:t>
            </a:r>
            <a:endParaRPr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When any parent element, that contains child elements, is pressed the child elements should slide/expand downward</a:t>
            </a:r>
            <a:endParaRPr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Every parent elements that contains child elements, should have a downwards arrow to the right of them</a:t>
            </a:r>
            <a:endParaRPr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Elements should show a small icon to their left to help users visualize the different elements</a:t>
            </a:r>
            <a:endParaRPr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When the navigation menu is initially showed it should only show parent elements</a:t>
            </a:r>
            <a:endParaRPr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Navigation page should be vertically scrollable</a:t>
            </a:r>
            <a:endParaRPr sz="1500">
              <a:solidFill>
                <a:srgbClr val="000000"/>
              </a:solidFill>
              <a:latin typeface="Times New Roman"/>
              <a:ea typeface="Times New Roman"/>
              <a:cs typeface="Times New Roman"/>
              <a:sym typeface="Times New Roman"/>
            </a:endParaRPr>
          </a:p>
          <a:p>
            <a:pPr indent="-323850" lvl="0" marL="457200" rtl="0">
              <a:spcBef>
                <a:spcPts val="0"/>
              </a:spcBef>
              <a:spcAft>
                <a:spcPts val="0"/>
              </a:spcAft>
              <a:buClr>
                <a:srgbClr val="000000"/>
              </a:buClr>
              <a:buSzPts val="1500"/>
              <a:buFont typeface="Times New Roman"/>
              <a:buAutoNum type="arabicPeriod"/>
            </a:pPr>
            <a:r>
              <a:rPr lang="en-US" sz="1500">
                <a:solidFill>
                  <a:srgbClr val="000000"/>
                </a:solidFill>
                <a:latin typeface="Times New Roman"/>
                <a:ea typeface="Times New Roman"/>
                <a:cs typeface="Times New Roman"/>
                <a:sym typeface="Times New Roman"/>
              </a:rPr>
              <a:t>The header button should have the “Back” text and take the user to the previously visited page when pressed</a:t>
            </a:r>
            <a:endParaRPr sz="15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500">
              <a:latin typeface="Times New Roman"/>
              <a:ea typeface="Times New Roman"/>
              <a:cs typeface="Times New Roman"/>
              <a:sym typeface="Times New Roman"/>
            </a:endParaRPr>
          </a:p>
        </p:txBody>
      </p:sp>
      <p:pic>
        <p:nvPicPr>
          <p:cNvPr id="137" name="Shape 137"/>
          <p:cNvPicPr preferRelativeResize="0"/>
          <p:nvPr/>
        </p:nvPicPr>
        <p:blipFill>
          <a:blip r:embed="rId3">
            <a:alphaModFix/>
          </a:blip>
          <a:stretch>
            <a:fillRect/>
          </a:stretch>
        </p:blipFill>
        <p:spPr>
          <a:xfrm>
            <a:off x="6080501" y="1425600"/>
            <a:ext cx="2282374" cy="4611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42" name="Shape 142"/>
        <p:cNvGrpSpPr/>
        <p:nvPr/>
      </p:nvGrpSpPr>
      <p:grpSpPr>
        <a:xfrm>
          <a:off x="0" y="0"/>
          <a:ext cx="0" cy="0"/>
          <a:chOff x="0" y="0"/>
          <a:chExt cx="0" cy="0"/>
        </a:xfrm>
      </p:grpSpPr>
      <p:sp>
        <p:nvSpPr>
          <p:cNvPr id="143" name="Shape 143"/>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4000">
                <a:latin typeface="Times New Roman"/>
                <a:ea typeface="Times New Roman"/>
                <a:cs typeface="Times New Roman"/>
                <a:sym typeface="Times New Roman"/>
              </a:rPr>
              <a:t>Class </a:t>
            </a:r>
            <a:r>
              <a:rPr b="1" lang="en-US" sz="4000">
                <a:latin typeface="Times New Roman"/>
                <a:ea typeface="Times New Roman"/>
                <a:cs typeface="Times New Roman"/>
                <a:sym typeface="Times New Roman"/>
              </a:rPr>
              <a:t>Diagram</a:t>
            </a:r>
            <a:endParaRPr b="1" sz="4000">
              <a:latin typeface="Times New Roman"/>
              <a:ea typeface="Times New Roman"/>
              <a:cs typeface="Times New Roman"/>
              <a:sym typeface="Times New Roman"/>
            </a:endParaRPr>
          </a:p>
        </p:txBody>
      </p:sp>
      <p:pic>
        <p:nvPicPr>
          <p:cNvPr id="144" name="Shape 144"/>
          <p:cNvPicPr preferRelativeResize="0"/>
          <p:nvPr/>
        </p:nvPicPr>
        <p:blipFill>
          <a:blip r:embed="rId3">
            <a:alphaModFix/>
          </a:blip>
          <a:stretch>
            <a:fillRect/>
          </a:stretch>
        </p:blipFill>
        <p:spPr>
          <a:xfrm>
            <a:off x="779475" y="1425600"/>
            <a:ext cx="7583400" cy="4417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