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961"/>
    <p:restoredTop sz="95153"/>
  </p:normalViewPr>
  <p:slideViewPr>
    <p:cSldViewPr snapToGrid="0" snapToObjects="1">
      <p:cViewPr>
        <p:scale>
          <a:sx n="30" d="100"/>
          <a:sy n="30" d="100"/>
        </p:scale>
        <p:origin x="20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 dirty="0"/>
              <a:t>	</a:t>
            </a: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6" cy="9408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80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8" cy="2962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8"/>
            <a:ext cx="19751276" cy="362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3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8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8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2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9" cy="871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65500">
              <a:srgbClr val="9999CC"/>
            </a:gs>
            <a:gs pos="31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865602" y="583859"/>
            <a:ext cx="11424610" cy="152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572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7400" b="1" dirty="0" err="1">
                <a:solidFill>
                  <a:schemeClr val="dk1"/>
                </a:solidFill>
                <a:latin typeface="Trebuchet MS" panose="020B0703020202090204" pitchFamily="34" charset="0"/>
                <a:cs typeface="Times New Roman"/>
                <a:sym typeface="Times New Roman"/>
              </a:rPr>
              <a:t>OpenHID</a:t>
            </a:r>
            <a:r>
              <a:rPr lang="en-US" sz="7400" b="1" dirty="0">
                <a:solidFill>
                  <a:schemeClr val="dk1"/>
                </a:solidFill>
                <a:latin typeface="Trebuchet MS" panose="020B0703020202090204" pitchFamily="34" charset="0"/>
                <a:cs typeface="Times New Roman"/>
                <a:sym typeface="Times New Roman"/>
              </a:rPr>
              <a:t> Lab</a:t>
            </a:r>
            <a:r>
              <a:rPr lang="en-US" sz="7200" b="1" dirty="0">
                <a:solidFill>
                  <a:schemeClr val="dk1"/>
                </a:solidFill>
                <a:latin typeface="Trebuchet MS" panose="020B0703020202090204" pitchFamily="34" charset="0"/>
                <a:cs typeface="Times New Roman"/>
                <a:sym typeface="Times New Roman"/>
              </a:rPr>
              <a:t>: </a:t>
            </a:r>
            <a:r>
              <a:rPr lang="en-US" sz="7200" b="1" dirty="0" err="1">
                <a:solidFill>
                  <a:schemeClr val="dk1"/>
                </a:solidFill>
                <a:latin typeface="Trebuchet MS" panose="020B0703020202090204" pitchFamily="34" charset="0"/>
                <a:cs typeface="Times New Roman"/>
                <a:sym typeface="Times New Roman"/>
              </a:rPr>
              <a:t>CodeVR</a:t>
            </a:r>
            <a:r>
              <a:rPr lang="en-US" sz="7200" b="1" dirty="0">
                <a:solidFill>
                  <a:schemeClr val="dk1"/>
                </a:solidFill>
                <a:latin typeface="Trebuchet MS" panose="020B0703020202090204" pitchFamily="34" charset="0"/>
                <a:cs typeface="Times New Roman"/>
                <a:sym typeface="Times New Roman"/>
              </a:rPr>
              <a:t> 1.0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993192" y="3038579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tx1"/>
                </a:solidFill>
                <a:latin typeface="Trebuchet MS" panose="020B0703020202090204" pitchFamily="34" charset="0"/>
                <a:sym typeface="Arial"/>
              </a:rPr>
              <a:t>Student: </a:t>
            </a:r>
            <a:r>
              <a:rPr lang="en-US" sz="3500" dirty="0">
                <a:solidFill>
                  <a:schemeClr val="tx1"/>
                </a:solidFill>
                <a:latin typeface="Trebuchet MS" panose="020B0703020202090204" pitchFamily="34" charset="0"/>
              </a:rPr>
              <a:t>Andres J. Chalela</a:t>
            </a:r>
            <a:r>
              <a:rPr lang="en-US" sz="3500" b="0" i="0" u="none" strike="noStrike" cap="none" dirty="0">
                <a:solidFill>
                  <a:schemeClr val="tx1"/>
                </a:solidFill>
                <a:latin typeface="Trebuchet MS" panose="020B0703020202090204" pitchFamily="34" charset="0"/>
                <a:sym typeface="Arial"/>
              </a:rPr>
              <a:t>, Florida International University</a:t>
            </a:r>
            <a:endParaRPr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tx1"/>
                </a:solidFill>
                <a:latin typeface="Trebuchet MS" panose="020B0703020202090204" pitchFamily="34" charset="0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chemeClr val="tx1"/>
                </a:solidFill>
                <a:latin typeface="Trebuchet MS" panose="020B0703020202090204" pitchFamily="34" charset="0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chemeClr val="tx1"/>
                </a:solidFill>
                <a:latin typeface="Trebuchet MS" panose="020B0703020202090204" pitchFamily="34" charset="0"/>
                <a:sym typeface="Arial"/>
              </a:rPr>
              <a:t>Dr. </a:t>
            </a:r>
            <a:r>
              <a:rPr lang="en-US" sz="3500" dirty="0">
                <a:solidFill>
                  <a:schemeClr val="tx1"/>
                </a:solidFill>
                <a:latin typeface="Trebuchet MS" panose="020B0703020202090204" pitchFamily="34" charset="0"/>
              </a:rPr>
              <a:t>Francisco Ortega, Florida International University</a:t>
            </a:r>
            <a:endParaRPr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3500" b="1" dirty="0">
                <a:solidFill>
                  <a:schemeClr val="tx1"/>
                </a:solidFill>
                <a:latin typeface="Trebuchet MS" panose="020B0703020202090204" pitchFamily="34" charset="0"/>
              </a:rPr>
              <a:t>Professor</a:t>
            </a:r>
            <a:r>
              <a:rPr lang="en-US" sz="3500" b="1" i="0" u="none" strike="noStrike" cap="none" dirty="0">
                <a:solidFill>
                  <a:schemeClr val="tx1"/>
                </a:solidFill>
                <a:latin typeface="Trebuchet MS" panose="020B0703020202090204" pitchFamily="34" charset="0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chemeClr val="tx1"/>
                </a:solidFill>
                <a:latin typeface="Trebuchet MS" panose="020B0703020202090204" pitchFamily="34" charset="0"/>
                <a:sym typeface="Arial"/>
              </a:rPr>
              <a:t> </a:t>
            </a:r>
            <a:r>
              <a:rPr lang="en-US" sz="3500" dirty="0">
                <a:solidFill>
                  <a:schemeClr val="tx1"/>
                </a:solidFill>
                <a:latin typeface="Trebuchet MS" panose="020B0703020202090204" pitchFamily="34" charset="0"/>
              </a:rPr>
              <a:t>Dr. Francisco Ortega, Dr. </a:t>
            </a:r>
            <a:r>
              <a:rPr lang="en-US" sz="3500" dirty="0" err="1">
                <a:solidFill>
                  <a:schemeClr val="tx1"/>
                </a:solidFill>
                <a:latin typeface="Trebuchet MS" panose="020B0703020202090204" pitchFamily="34" charset="0"/>
              </a:rPr>
              <a:t>Masoud</a:t>
            </a:r>
            <a:r>
              <a:rPr lang="en-US" sz="35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rebuchet MS" panose="020B0703020202090204" pitchFamily="34" charset="0"/>
              </a:rPr>
              <a:t>Sadjadi</a:t>
            </a:r>
            <a:r>
              <a:rPr lang="en-US" sz="3500" dirty="0">
                <a:solidFill>
                  <a:schemeClr val="tx1"/>
                </a:solidFill>
                <a:latin typeface="Trebuchet MS" panose="020B0703020202090204" pitchFamily="34" charset="0"/>
              </a:rPr>
              <a:t>, Florida International University</a:t>
            </a:r>
            <a:endParaRPr sz="35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756005" y="33427048"/>
            <a:ext cx="15650297" cy="7546001"/>
          </a:xfrm>
          <a:prstGeom prst="roundRect">
            <a:avLst/>
          </a:prstGeom>
          <a:solidFill>
            <a:schemeClr val="bg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65760" tIns="49325" rIns="98650" bIns="493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336699"/>
              </a:buClr>
            </a:pPr>
            <a:endParaRPr lang="en-US" sz="3450" dirty="0">
              <a:solidFill>
                <a:schemeClr val="tx1"/>
              </a:solidFill>
              <a:latin typeface="Trebuchet MS" panose="020B0703020202090204" pitchFamily="34" charset="0"/>
              <a:ea typeface="+mn-ea"/>
              <a:cs typeface="+mn-cs"/>
            </a:endParaRPr>
          </a:p>
          <a:p>
            <a:pPr marL="571500" indent="-57150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v"/>
            </a:pPr>
            <a:r>
              <a:rPr lang="en-US" sz="345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Expansion of </a:t>
            </a:r>
            <a:r>
              <a:rPr lang="en-US" sz="3450" dirty="0" err="1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CodeVR</a:t>
            </a:r>
            <a:r>
              <a:rPr lang="en-US" sz="345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 </a:t>
            </a:r>
            <a:r>
              <a:rPr lang="en-US" sz="3450" dirty="0" err="1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Lexer</a:t>
            </a:r>
            <a:r>
              <a:rPr lang="en-US" sz="345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 &amp; Parser Grammar Rules</a:t>
            </a:r>
          </a:p>
          <a:p>
            <a:pPr marL="571500" indent="-57150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v"/>
            </a:pPr>
            <a:r>
              <a:rPr lang="en-US" sz="345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Integration with 3D application to allow generation and export of </a:t>
            </a:r>
            <a:r>
              <a:rPr lang="en-US" sz="3450" dirty="0" err="1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CodeVR</a:t>
            </a:r>
            <a:r>
              <a:rPr lang="en-US" sz="345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 source code</a:t>
            </a:r>
          </a:p>
          <a:p>
            <a:pPr marL="571500" indent="-57150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v"/>
            </a:pPr>
            <a:r>
              <a:rPr lang="en-US" sz="345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Expand compiler support for translation into additional high level languages - C++, Java, JavaScript</a:t>
            </a:r>
          </a:p>
          <a:p>
            <a:pPr marL="571500" lvl="5" indent="-57150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v"/>
            </a:pPr>
            <a:r>
              <a:rPr lang="en-US" sz="345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Importation of premade </a:t>
            </a:r>
            <a:r>
              <a:rPr lang="en-US" sz="3450" dirty="0" err="1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CodeVR</a:t>
            </a:r>
            <a:r>
              <a:rPr lang="en-US" sz="345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 source code into 3D environment</a:t>
            </a:r>
          </a:p>
          <a:p>
            <a:pPr>
              <a:lnSpc>
                <a:spcPct val="150000"/>
              </a:lnSpc>
              <a:buClr>
                <a:srgbClr val="336699"/>
              </a:buClr>
            </a:pPr>
            <a:endParaRPr sz="3450" dirty="0">
              <a:solidFill>
                <a:schemeClr val="accent2"/>
              </a:solidFill>
              <a:latin typeface="Trebuchet MS" panose="020B0703020202090204" pitchFamily="34" charset="0"/>
              <a:ea typeface="+mn-ea"/>
              <a:cs typeface="+mn-c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6851085" y="33427048"/>
            <a:ext cx="15311309" cy="7879603"/>
          </a:xfrm>
          <a:prstGeom prst="roundRect">
            <a:avLst/>
          </a:prstGeom>
          <a:solidFill>
            <a:schemeClr val="bg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dirty="0">
              <a:solidFill>
                <a:srgbClr val="336699"/>
              </a:solidFill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56006" y="41580892"/>
            <a:ext cx="31406388" cy="1929307"/>
          </a:xfrm>
          <a:prstGeom prst="roundRect">
            <a:avLst/>
          </a:prstGeom>
          <a:solidFill>
            <a:schemeClr val="bg1"/>
          </a:solidFill>
          <a:ln w="635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6576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3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itchFamily="2" charset="2"/>
              <a:buChar char="v"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by my mentor, Dr. Francisco Ortega. I am thankful for the help that I received from my group members, Miguel </a:t>
            </a:r>
            <a:r>
              <a:rPr lang="en-US" sz="3000" dirty="0" err="1">
                <a:solidFill>
                  <a:schemeClr val="dk1"/>
                </a:solidFill>
              </a:rPr>
              <a:t>Jardines</a:t>
            </a:r>
            <a:r>
              <a:rPr lang="en-US" sz="3000" dirty="0">
                <a:solidFill>
                  <a:schemeClr val="dk1"/>
                </a:solidFill>
              </a:rPr>
              <a:t> and Rolf Gilet .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1F081-937C-7C42-BE97-9424A3865783}"/>
              </a:ext>
            </a:extLst>
          </p:cNvPr>
          <p:cNvGrpSpPr/>
          <p:nvPr/>
        </p:nvGrpSpPr>
        <p:grpSpPr>
          <a:xfrm>
            <a:off x="756006" y="5731231"/>
            <a:ext cx="9794317" cy="7103971"/>
            <a:chOff x="756006" y="5731231"/>
            <a:chExt cx="9794317" cy="710397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910F313-4CB2-2F48-B083-A1D1F4C9022F}"/>
                </a:ext>
              </a:extLst>
            </p:cNvPr>
            <p:cNvSpPr/>
            <p:nvPr/>
          </p:nvSpPr>
          <p:spPr>
            <a:xfrm>
              <a:off x="756006" y="6091491"/>
              <a:ext cx="9794317" cy="67437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buClr>
                  <a:srgbClr val="336699"/>
                </a:buClr>
              </a:pPr>
              <a:endParaRPr lang="en-US" sz="3450" dirty="0">
                <a:solidFill>
                  <a:schemeClr val="accent2"/>
                </a:solidFill>
                <a:latin typeface="Trebuchet MS" panose="020B0703020202090204" pitchFamily="34" charset="0"/>
              </a:endParaRPr>
            </a:p>
            <a:p>
              <a:pPr marL="571500" indent="-571500">
                <a:lnSpc>
                  <a:spcPct val="150000"/>
                </a:lnSpc>
                <a:buClr>
                  <a:srgbClr val="336699"/>
                </a:buClr>
                <a:buFont typeface="Wingdings" pitchFamily="2" charset="2"/>
                <a:buChar char="v"/>
              </a:pPr>
              <a:r>
                <a:rPr lang="en-US" sz="34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Visualization of CS concepts &amp; fundamentals</a:t>
              </a:r>
            </a:p>
            <a:p>
              <a:pPr marL="571500" lvl="0" indent="-571500">
                <a:lnSpc>
                  <a:spcPct val="150000"/>
                </a:lnSpc>
                <a:buClr>
                  <a:srgbClr val="336699"/>
                </a:buClr>
                <a:buFont typeface="Wingdings" pitchFamily="2" charset="2"/>
                <a:buChar char="v"/>
              </a:pPr>
              <a:r>
                <a:rPr lang="en-US" sz="34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Programming Languages are complex and can seem daunting to learn to beginners</a:t>
              </a:r>
            </a:p>
            <a:p>
              <a:pPr marL="571500" lvl="0" indent="-571500">
                <a:lnSpc>
                  <a:spcPct val="150000"/>
                </a:lnSpc>
                <a:buClr>
                  <a:srgbClr val="336699"/>
                </a:buClr>
                <a:buFont typeface="Wingdings" pitchFamily="2" charset="2"/>
                <a:buChar char="v"/>
              </a:pPr>
              <a:r>
                <a:rPr lang="en-US" sz="34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Hard to trace relationships and functionality between different programming structures </a:t>
              </a:r>
            </a:p>
            <a:p>
              <a:pPr algn="ctr"/>
              <a:endParaRPr lang="en-US" dirty="0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82DD6AC-9AFE-0B4C-8576-16E3B0A5F648}"/>
                </a:ext>
              </a:extLst>
            </p:cNvPr>
            <p:cNvSpPr/>
            <p:nvPr/>
          </p:nvSpPr>
          <p:spPr>
            <a:xfrm>
              <a:off x="3806350" y="5731231"/>
              <a:ext cx="3693629" cy="85129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Purpose</a:t>
              </a:r>
              <a:endParaRPr lang="en-US" dirty="0">
                <a:solidFill>
                  <a:schemeClr val="bg1"/>
                </a:solidFill>
                <a:latin typeface="Trebuchet MS" panose="020B070302020209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815144-CB48-3947-96E6-455B40309AEA}"/>
              </a:ext>
            </a:extLst>
          </p:cNvPr>
          <p:cNvGrpSpPr/>
          <p:nvPr/>
        </p:nvGrpSpPr>
        <p:grpSpPr>
          <a:xfrm>
            <a:off x="22132198" y="5731231"/>
            <a:ext cx="10030196" cy="7103181"/>
            <a:chOff x="22132198" y="5731231"/>
            <a:chExt cx="10030196" cy="7103181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F408798B-32AC-DD45-8332-65878D40F260}"/>
                </a:ext>
              </a:extLst>
            </p:cNvPr>
            <p:cNvSpPr/>
            <p:nvPr/>
          </p:nvSpPr>
          <p:spPr>
            <a:xfrm>
              <a:off x="22132198" y="6090701"/>
              <a:ext cx="10030196" cy="67437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336699"/>
                </a:buClr>
              </a:pPr>
              <a:endParaRPr lang="en-US" sz="4100" dirty="0">
                <a:solidFill>
                  <a:srgbClr val="336699"/>
                </a:solidFill>
                <a:ea typeface="Arial"/>
                <a:cs typeface="Arial"/>
              </a:endParaRPr>
            </a:p>
            <a:p>
              <a:pPr marL="571500" indent="-571500">
                <a:lnSpc>
                  <a:spcPct val="150000"/>
                </a:lnSpc>
                <a:buClr>
                  <a:srgbClr val="336699"/>
                </a:buClr>
                <a:buFont typeface="Wingdings" pitchFamily="2" charset="2"/>
                <a:buChar char="v"/>
              </a:pPr>
              <a:r>
                <a:rPr lang="en-US" sz="34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Language application runs successfully</a:t>
              </a:r>
            </a:p>
            <a:p>
              <a:pPr marL="571500" indent="-571500">
                <a:lnSpc>
                  <a:spcPct val="150000"/>
                </a:lnSpc>
                <a:buClr>
                  <a:srgbClr val="336699"/>
                </a:buClr>
                <a:buFont typeface="Wingdings" pitchFamily="2" charset="2"/>
                <a:buChar char="v"/>
              </a:pPr>
              <a:r>
                <a:rPr lang="en-US" sz="34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Successful execution of Lexical Analysis on source input</a:t>
              </a:r>
            </a:p>
            <a:p>
              <a:pPr marL="571500" indent="-571500">
                <a:lnSpc>
                  <a:spcPct val="150000"/>
                </a:lnSpc>
                <a:buClr>
                  <a:srgbClr val="336699"/>
                </a:buClr>
                <a:buFont typeface="Wingdings" pitchFamily="2" charset="2"/>
                <a:buChar char="v"/>
              </a:pPr>
              <a:r>
                <a:rPr lang="en-US" sz="34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Generation of </a:t>
              </a:r>
              <a:r>
                <a:rPr lang="en-US" sz="3450" dirty="0" err="1">
                  <a:solidFill>
                    <a:schemeClr val="tx1"/>
                  </a:solidFill>
                  <a:latin typeface="Trebuchet MS" panose="020B0703020202090204" pitchFamily="34" charset="0"/>
                </a:rPr>
                <a:t>CodeVR</a:t>
              </a:r>
              <a:r>
                <a:rPr lang="en-US" sz="34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 Parse Tree via token stream</a:t>
              </a:r>
            </a:p>
            <a:p>
              <a:pPr marL="571500" indent="-571500">
                <a:lnSpc>
                  <a:spcPct val="150000"/>
                </a:lnSpc>
                <a:buClr>
                  <a:srgbClr val="336699"/>
                </a:buClr>
                <a:buFont typeface="Wingdings" pitchFamily="2" charset="2"/>
                <a:buChar char="v"/>
              </a:pPr>
              <a:r>
                <a:rPr lang="en-US" sz="34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High-level source-to-source translation from </a:t>
              </a:r>
              <a:r>
                <a:rPr lang="en-US" sz="3450" dirty="0" err="1">
                  <a:solidFill>
                    <a:schemeClr val="tx1"/>
                  </a:solidFill>
                  <a:latin typeface="Trebuchet MS" panose="020B0703020202090204" pitchFamily="34" charset="0"/>
                </a:rPr>
                <a:t>CodeVR</a:t>
              </a:r>
              <a:r>
                <a:rPr lang="en-US" sz="34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 Language to Python</a:t>
              </a:r>
            </a:p>
            <a:p>
              <a:pPr lvl="0">
                <a:buClr>
                  <a:srgbClr val="336699"/>
                </a:buClr>
              </a:pPr>
              <a:r>
                <a:rPr lang="en-US" sz="4100" dirty="0">
                  <a:solidFill>
                    <a:srgbClr val="336699"/>
                  </a:solidFill>
                  <a:ea typeface="Arial"/>
                  <a:cs typeface="Arial"/>
                </a:rPr>
                <a:t>    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2024521-6B94-A44F-8F93-D50C723AE744}"/>
                </a:ext>
              </a:extLst>
            </p:cNvPr>
            <p:cNvSpPr/>
            <p:nvPr/>
          </p:nvSpPr>
          <p:spPr>
            <a:xfrm>
              <a:off x="24588489" y="5731231"/>
              <a:ext cx="5117614" cy="85129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Current Status</a:t>
              </a:r>
              <a:endParaRPr lang="en-US" dirty="0">
                <a:solidFill>
                  <a:schemeClr val="bg1"/>
                </a:solidFill>
                <a:latin typeface="Trebuchet MS" panose="020B070302020209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3D0168-B62F-F346-B639-F4B683C72C18}"/>
              </a:ext>
            </a:extLst>
          </p:cNvPr>
          <p:cNvGrpSpPr/>
          <p:nvPr/>
        </p:nvGrpSpPr>
        <p:grpSpPr>
          <a:xfrm>
            <a:off x="11639538" y="5731231"/>
            <a:ext cx="9403445" cy="7103182"/>
            <a:chOff x="11639538" y="5731231"/>
            <a:chExt cx="9403445" cy="7103182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E3FF85C-90D5-1D4F-9A3F-AC08903D3CDB}"/>
                </a:ext>
              </a:extLst>
            </p:cNvPr>
            <p:cNvSpPr/>
            <p:nvPr/>
          </p:nvSpPr>
          <p:spPr>
            <a:xfrm>
              <a:off x="11639538" y="6108111"/>
              <a:ext cx="9403445" cy="6726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336699"/>
                </a:buClr>
              </a:pPr>
              <a:endParaRPr lang="en-US" sz="4100" dirty="0">
                <a:solidFill>
                  <a:srgbClr val="336699"/>
                </a:solidFill>
                <a:ea typeface="Arial"/>
                <a:cs typeface="Arial"/>
              </a:endParaRPr>
            </a:p>
            <a:p>
              <a:pPr marL="571500" indent="-571500">
                <a:lnSpc>
                  <a:spcPct val="150000"/>
                </a:lnSpc>
                <a:buClr>
                  <a:srgbClr val="336699"/>
                </a:buClr>
                <a:buFont typeface="Wingdings" pitchFamily="2" charset="2"/>
                <a:buChar char="v"/>
              </a:pPr>
              <a:r>
                <a:rPr lang="en-US" sz="34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3D visual interactive programming application with domain specific </a:t>
              </a:r>
              <a:r>
                <a:rPr lang="en-US" sz="3450" dirty="0" err="1">
                  <a:solidFill>
                    <a:schemeClr val="tx1"/>
                  </a:solidFill>
                  <a:latin typeface="Trebuchet MS" panose="020B0703020202090204" pitchFamily="34" charset="0"/>
                </a:rPr>
                <a:t>CodeVR</a:t>
              </a:r>
              <a:r>
                <a:rPr lang="en-US" sz="34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 language</a:t>
              </a:r>
            </a:p>
            <a:p>
              <a:pPr marL="571500" indent="-571500">
                <a:lnSpc>
                  <a:spcPct val="150000"/>
                </a:lnSpc>
                <a:buClr>
                  <a:srgbClr val="336699"/>
                </a:buClr>
                <a:buFont typeface="Wingdings" pitchFamily="2" charset="2"/>
                <a:buChar char="v"/>
              </a:pPr>
              <a:r>
                <a:rPr lang="en-US" sz="34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Creation and manipulation of virtual programming language constructs</a:t>
              </a:r>
            </a:p>
            <a:p>
              <a:pPr marL="571500" indent="-571500">
                <a:lnSpc>
                  <a:spcPct val="150000"/>
                </a:lnSpc>
                <a:buClr>
                  <a:srgbClr val="336699"/>
                </a:buClr>
                <a:buFont typeface="Wingdings" pitchFamily="2" charset="2"/>
                <a:buChar char="v"/>
              </a:pPr>
              <a:r>
                <a:rPr lang="en-US" sz="34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My Contribution: </a:t>
              </a:r>
              <a:r>
                <a:rPr lang="en-US" sz="3450" dirty="0" err="1">
                  <a:solidFill>
                    <a:schemeClr val="tx1"/>
                  </a:solidFill>
                  <a:latin typeface="Trebuchet MS" panose="020B0703020202090204" pitchFamily="34" charset="0"/>
                </a:rPr>
                <a:t>CodeVR</a:t>
              </a:r>
              <a:r>
                <a:rPr lang="en-US" sz="34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 Language Design and source-to-source compiler</a:t>
              </a:r>
              <a:endParaRPr lang="en-US" sz="4100" dirty="0">
                <a:solidFill>
                  <a:srgbClr val="336699"/>
                </a:solidFill>
                <a:ea typeface="Arial"/>
                <a:cs typeface="Arial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5A70D9C-77E7-CC4B-A2D2-F4DF174FCE6A}"/>
                </a:ext>
              </a:extLst>
            </p:cNvPr>
            <p:cNvSpPr/>
            <p:nvPr/>
          </p:nvSpPr>
          <p:spPr>
            <a:xfrm>
              <a:off x="14494446" y="5731231"/>
              <a:ext cx="3693629" cy="85129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Solution</a:t>
              </a:r>
            </a:p>
          </p:txBody>
        </p: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EB81F74-6A1A-5F42-A839-104A922AD700}"/>
              </a:ext>
            </a:extLst>
          </p:cNvPr>
          <p:cNvSpPr/>
          <p:nvPr/>
        </p:nvSpPr>
        <p:spPr>
          <a:xfrm>
            <a:off x="6348466" y="33072399"/>
            <a:ext cx="4465377" cy="8512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rebuchet MS" panose="020B0703020202090204" pitchFamily="34" charset="0"/>
              </a:rPr>
              <a:t>Future Work</a:t>
            </a:r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02FDA67-5A00-F14B-9F9A-B637B37329FA}"/>
              </a:ext>
            </a:extLst>
          </p:cNvPr>
          <p:cNvSpPr/>
          <p:nvPr/>
        </p:nvSpPr>
        <p:spPr>
          <a:xfrm>
            <a:off x="22203374" y="33072399"/>
            <a:ext cx="4606728" cy="8512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rebuchet MS" panose="020B0703020202090204" pitchFamily="34" charset="0"/>
              </a:rPr>
              <a:t>Implementation</a:t>
            </a:r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79" name="Shape 89">
            <a:extLst>
              <a:ext uri="{FF2B5EF4-FFF2-40B4-BE49-F238E27FC236}">
                <a16:creationId xmlns:a16="http://schemas.microsoft.com/office/drawing/2014/main" id="{7FCA29C3-D8DB-1E42-A3FA-F5D2686AB11D}"/>
              </a:ext>
            </a:extLst>
          </p:cNvPr>
          <p:cNvSpPr txBox="1"/>
          <p:nvPr/>
        </p:nvSpPr>
        <p:spPr>
          <a:xfrm>
            <a:off x="865602" y="2108356"/>
            <a:ext cx="7219599" cy="62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572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 panose="020B0703020202090204" pitchFamily="34" charset="0"/>
                <a:cs typeface="Times New Roman"/>
                <a:sym typeface="Times New Roman"/>
              </a:rPr>
              <a:t>VIP Senior – Spring 2018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B50300-4860-5E41-AC32-F94FED7E7969}"/>
              </a:ext>
            </a:extLst>
          </p:cNvPr>
          <p:cNvGrpSpPr/>
          <p:nvPr/>
        </p:nvGrpSpPr>
        <p:grpSpPr>
          <a:xfrm>
            <a:off x="19674439" y="742085"/>
            <a:ext cx="14439180" cy="4583629"/>
            <a:chOff x="20535185" y="742085"/>
            <a:chExt cx="12824980" cy="407121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14A00FF-7487-854F-A6FC-1B82A86196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19" t="34836" r="9109" b="35532"/>
            <a:stretch/>
          </p:blipFill>
          <p:spPr>
            <a:xfrm>
              <a:off x="20535185" y="1018389"/>
              <a:ext cx="7865481" cy="1423374"/>
            </a:xfrm>
            <a:prstGeom prst="rect">
              <a:avLst/>
            </a:prstGeom>
          </p:spPr>
        </p:pic>
        <p:pic>
          <p:nvPicPr>
            <p:cNvPr id="80" name="Shape 106">
              <a:extLst>
                <a:ext uri="{FF2B5EF4-FFF2-40B4-BE49-F238E27FC236}">
                  <a16:creationId xmlns:a16="http://schemas.microsoft.com/office/drawing/2014/main" id="{4C50BA1A-E3A5-1145-8C98-C09C6CA0CB9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238981" y="2853885"/>
              <a:ext cx="2060244" cy="1742081"/>
            </a:xfrm>
            <a:prstGeom prst="roundRect">
              <a:avLst>
                <a:gd name="adj" fmla="val 8594"/>
              </a:avLst>
            </a:prstGeom>
            <a:solidFill>
              <a:srgbClr val="ECECEC"/>
            </a:solidFill>
            <a:ln>
              <a:noFill/>
            </a:ln>
            <a:effectLst>
              <a:reflection stA="38000" endPos="28000" dist="5000" dir="5400000" fadeDir="5400012" sy="-100000" algn="bl" rotWithShape="0"/>
            </a:effectLst>
          </p:spPr>
        </p:pic>
        <p:pic>
          <p:nvPicPr>
            <p:cNvPr id="81" name="Shape 107" descr="FIU_VIP.png">
              <a:extLst>
                <a:ext uri="{FF2B5EF4-FFF2-40B4-BE49-F238E27FC236}">
                  <a16:creationId xmlns:a16="http://schemas.microsoft.com/office/drawing/2014/main" id="{AB4C7B19-44A9-B048-8094-9ADA829F15E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713253" y="3029754"/>
              <a:ext cx="3837784" cy="1214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2" name="Shape 94">
              <a:extLst>
                <a:ext uri="{FF2B5EF4-FFF2-40B4-BE49-F238E27FC236}">
                  <a16:creationId xmlns:a16="http://schemas.microsoft.com/office/drawing/2014/main" id="{00A0FE28-A94C-B545-A329-CE34E1BC7C61}"/>
                </a:ext>
              </a:extLst>
            </p:cNvPr>
            <p:cNvSpPr txBox="1"/>
            <p:nvPr/>
          </p:nvSpPr>
          <p:spPr>
            <a:xfrm>
              <a:off x="27515267" y="3735396"/>
              <a:ext cx="5011919" cy="1077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lang="en-US" sz="3200" b="1" i="0" u="none" strike="noStrike" cap="none" dirty="0">
                  <a:latin typeface="Trebuchet MS"/>
                  <a:ea typeface="Trebuchet MS"/>
                  <a:cs typeface="Trebuchet MS"/>
                  <a:sym typeface="Trebuchet MS"/>
                </a:rPr>
                <a:t>School of Computing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lang="en-US" sz="3200" b="1" i="0" u="none" strike="noStrike" cap="none" dirty="0">
                  <a:latin typeface="Trebuchet MS"/>
                  <a:ea typeface="Trebuchet MS"/>
                  <a:cs typeface="Trebuchet MS"/>
                  <a:sym typeface="Trebuchet MS"/>
                </a:rPr>
                <a:t>&amp; Information Sciences</a:t>
              </a:r>
            </a:p>
          </p:txBody>
        </p:sp>
        <p:pic>
          <p:nvPicPr>
            <p:cNvPr id="83" name="Picture 82" descr="FIUlogo.png">
              <a:extLst>
                <a:ext uri="{FF2B5EF4-FFF2-40B4-BE49-F238E27FC236}">
                  <a16:creationId xmlns:a16="http://schemas.microsoft.com/office/drawing/2014/main" id="{221AB4B7-254A-054F-8651-226F5909F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4154" y="742085"/>
              <a:ext cx="6356011" cy="333690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A54BC3-A8F2-4B40-9ABB-E0DE058EBA99}"/>
              </a:ext>
            </a:extLst>
          </p:cNvPr>
          <p:cNvGrpSpPr/>
          <p:nvPr/>
        </p:nvGrpSpPr>
        <p:grpSpPr>
          <a:xfrm>
            <a:off x="17476838" y="35437892"/>
            <a:ext cx="4711322" cy="4062418"/>
            <a:chOff x="15731455" y="35293074"/>
            <a:chExt cx="4615782" cy="398003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07D778B-D2E2-844C-B23A-CABD0106A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274935" y="35339603"/>
              <a:ext cx="1744396" cy="180782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3E93FC3-457E-CD4F-B571-9F915E4AD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8254"/>
            <a:stretch/>
          </p:blipFill>
          <p:spPr>
            <a:xfrm>
              <a:off x="15731455" y="37392593"/>
              <a:ext cx="1560032" cy="170038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627FB78-4D4C-C24B-81FF-CB74564E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09696" y="37189903"/>
              <a:ext cx="1137541" cy="208320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C2B5BC2-A08E-1845-95F3-BEFFFA758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510118" y="35293074"/>
              <a:ext cx="1470537" cy="165088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F1BC2D3-7A6B-7B49-BF67-DE2A8AF7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08487" y="37438451"/>
              <a:ext cx="1565275" cy="1742475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72663F9-BF0C-984A-815F-FF6C3ACEF0E7}"/>
              </a:ext>
            </a:extLst>
          </p:cNvPr>
          <p:cNvSpPr txBox="1"/>
          <p:nvPr/>
        </p:nvSpPr>
        <p:spPr>
          <a:xfrm>
            <a:off x="22697275" y="35201361"/>
            <a:ext cx="8824240" cy="158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v"/>
            </a:pPr>
            <a:r>
              <a:rPr lang="en-US" sz="345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Implementation of 3D interactive blocks-based programming application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D42D59F-F0E9-A346-9AAC-D9BDAE029B23}"/>
              </a:ext>
            </a:extLst>
          </p:cNvPr>
          <p:cNvSpPr txBox="1"/>
          <p:nvPr/>
        </p:nvSpPr>
        <p:spPr>
          <a:xfrm>
            <a:off x="22697275" y="37706296"/>
            <a:ext cx="8881288" cy="158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v"/>
            </a:pPr>
            <a:r>
              <a:rPr lang="en-US" sz="345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Implementation of </a:t>
            </a:r>
            <a:r>
              <a:rPr lang="en-US" sz="3450" dirty="0" err="1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CodeVR</a:t>
            </a:r>
            <a:r>
              <a:rPr lang="en-US" sz="345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 compiler and source-to-source language application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B67D2CD-1403-034B-B9A6-87D3481379EC}"/>
              </a:ext>
            </a:extLst>
          </p:cNvPr>
          <p:cNvSpPr/>
          <p:nvPr/>
        </p:nvSpPr>
        <p:spPr>
          <a:xfrm>
            <a:off x="1573661" y="41232407"/>
            <a:ext cx="5635213" cy="8512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rebuchet MS" panose="020B0703020202090204" pitchFamily="34" charset="0"/>
              </a:rPr>
              <a:t>Acknowledgement</a:t>
            </a:r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BE76E95-029C-A241-93F2-39A8F05BDC1D}"/>
              </a:ext>
            </a:extLst>
          </p:cNvPr>
          <p:cNvSpPr/>
          <p:nvPr/>
        </p:nvSpPr>
        <p:spPr>
          <a:xfrm>
            <a:off x="304800" y="23789568"/>
            <a:ext cx="32257074" cy="9189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  <a:buClr>
                <a:srgbClr val="336699"/>
              </a:buClr>
            </a:pPr>
            <a:endParaRPr lang="en-US" sz="3450" dirty="0">
              <a:solidFill>
                <a:schemeClr val="accent2"/>
              </a:solidFill>
              <a:latin typeface="Trebuchet MS" panose="020B0703020202090204" pitchFamily="34" charset="0"/>
            </a:endParaRPr>
          </a:p>
          <a:p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2F14251-8DA3-B540-B666-CE3224018780}"/>
              </a:ext>
            </a:extLst>
          </p:cNvPr>
          <p:cNvSpPr/>
          <p:nvPr/>
        </p:nvSpPr>
        <p:spPr>
          <a:xfrm>
            <a:off x="15196349" y="23456162"/>
            <a:ext cx="3714307" cy="8512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rebuchet MS" panose="020B0703020202090204" pitchFamily="34" charset="0"/>
              </a:rPr>
              <a:t>Figures</a:t>
            </a:r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EF8315-1F7B-F947-AEB2-3C28FB7FA1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84873" y="25618160"/>
            <a:ext cx="19207818" cy="625886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719AAA9-B941-1044-95EF-C9D7CCB6C06B}"/>
              </a:ext>
            </a:extLst>
          </p:cNvPr>
          <p:cNvSpPr txBox="1"/>
          <p:nvPr/>
        </p:nvSpPr>
        <p:spPr>
          <a:xfrm>
            <a:off x="18514530" y="31487288"/>
            <a:ext cx="9047317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Figure 4: GUI Representation of 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  <a:latin typeface="Trebuchet MS" panose="020B0703020202090204" pitchFamily="34" charset="0"/>
              </a:rPr>
              <a:t>CodeVR</a:t>
            </a:r>
            <a:r>
              <a:rPr lang="en-US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 Source to Source Compiler Generated Parse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E5D3D-0FE7-C847-86D6-6C373BD4B7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5602" y="25028009"/>
            <a:ext cx="11981469" cy="649463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CA7DF9E-051E-4247-BD9F-13F7FCB3A486}"/>
              </a:ext>
            </a:extLst>
          </p:cNvPr>
          <p:cNvSpPr txBox="1"/>
          <p:nvPr/>
        </p:nvSpPr>
        <p:spPr>
          <a:xfrm>
            <a:off x="2481087" y="31610399"/>
            <a:ext cx="875049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rebuchet MS" panose="020B0703020202090204" pitchFamily="34" charset="0"/>
              </a:rPr>
              <a:t>Figure 3: </a:t>
            </a:r>
            <a:r>
              <a:rPr lang="en-US" sz="2400" b="1" dirty="0" err="1">
                <a:solidFill>
                  <a:schemeClr val="tx1"/>
                </a:solidFill>
                <a:latin typeface="Trebuchet MS" panose="020B0703020202090204" pitchFamily="34" charset="0"/>
              </a:rPr>
              <a:t>CodeVR</a:t>
            </a:r>
            <a:r>
              <a:rPr lang="en-US" sz="2400" b="1" dirty="0">
                <a:solidFill>
                  <a:schemeClr val="tx1"/>
                </a:solidFill>
                <a:latin typeface="Trebuchet MS" panose="020B0703020202090204" pitchFamily="34" charset="0"/>
              </a:rPr>
              <a:t> 3D Object Visual Representation Concept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2065372" y="13516897"/>
            <a:ext cx="20496501" cy="9800222"/>
          </a:xfrm>
          <a:prstGeom prst="roundRect">
            <a:avLst/>
          </a:prstGeom>
          <a:solidFill>
            <a:schemeClr val="bg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E56BC08-203E-9743-80F5-3B7E2DB9109F}"/>
              </a:ext>
            </a:extLst>
          </p:cNvPr>
          <p:cNvSpPr/>
          <p:nvPr/>
        </p:nvSpPr>
        <p:spPr>
          <a:xfrm>
            <a:off x="20027226" y="13200306"/>
            <a:ext cx="4349134" cy="8512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rebuchet MS" panose="020B0703020202090204" pitchFamily="34" charset="0"/>
              </a:rPr>
              <a:t>System Design</a:t>
            </a:r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4F0497-7DCB-414E-81CD-C29BA65005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52150" y="14854450"/>
            <a:ext cx="13479941" cy="739454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93A5799-E79E-A641-B342-FFEBFBB2F9DA}"/>
              </a:ext>
            </a:extLst>
          </p:cNvPr>
          <p:cNvSpPr txBox="1"/>
          <p:nvPr/>
        </p:nvSpPr>
        <p:spPr>
          <a:xfrm>
            <a:off x="16406302" y="22442854"/>
            <a:ext cx="6325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rebuchet MS" panose="020B0703020202090204" pitchFamily="34" charset="0"/>
              </a:rPr>
              <a:t>Figure 1: </a:t>
            </a:r>
            <a:r>
              <a:rPr lang="en-US" sz="2000" b="1" dirty="0" err="1">
                <a:latin typeface="Trebuchet MS" panose="020B0703020202090204" pitchFamily="34" charset="0"/>
              </a:rPr>
              <a:t>CodeVR</a:t>
            </a:r>
            <a:r>
              <a:rPr lang="en-US" sz="2000" b="1" dirty="0">
                <a:latin typeface="Trebuchet MS" panose="020B0703020202090204" pitchFamily="34" charset="0"/>
              </a:rPr>
              <a:t> Source to Source Compiler Sequence Diagram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04800" y="13516897"/>
            <a:ext cx="11392794" cy="9800223"/>
          </a:xfrm>
          <a:prstGeom prst="roundRect">
            <a:avLst/>
          </a:prstGeom>
          <a:solidFill>
            <a:schemeClr val="bg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571500" indent="-57150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v"/>
            </a:pPr>
            <a:endParaRPr lang="en-US" sz="3450" dirty="0">
              <a:solidFill>
                <a:schemeClr val="accent2"/>
              </a:solidFill>
              <a:latin typeface="Trebuchet MS" panose="020B0703020202090204" pitchFamily="34" charset="0"/>
              <a:ea typeface="+mn-ea"/>
              <a:cs typeface="+mn-cs"/>
            </a:endParaRPr>
          </a:p>
          <a:p>
            <a:pPr marL="571500" indent="-57150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v"/>
            </a:pPr>
            <a:r>
              <a:rPr lang="en-US" sz="345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Token stream generation via Lexical Analysis</a:t>
            </a:r>
          </a:p>
          <a:p>
            <a:pPr marL="571500" indent="-57150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v"/>
            </a:pPr>
            <a:r>
              <a:rPr lang="en-US" sz="345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Parser validates token stream syntax structure</a:t>
            </a:r>
          </a:p>
          <a:p>
            <a:pPr marL="571500" indent="-57150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v"/>
            </a:pPr>
            <a:r>
              <a:rPr lang="en-US" sz="345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Valid parse tree is generated for source-to-source language application</a:t>
            </a:r>
          </a:p>
          <a:p>
            <a:pPr marL="571500" indent="-57150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v"/>
            </a:pPr>
            <a:r>
              <a:rPr lang="en-US" sz="345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Traversal of parse tree nodes via parse tree walker</a:t>
            </a:r>
          </a:p>
          <a:p>
            <a:pPr marL="571500" indent="-57150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v"/>
            </a:pPr>
            <a:r>
              <a:rPr lang="en-US" sz="345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rPr>
              <a:t>Generation and export of Python source code via parse tree listener</a:t>
            </a:r>
          </a:p>
          <a:p>
            <a:pPr marL="571500" indent="-57150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v"/>
            </a:pPr>
            <a:endParaRPr lang="en-US" sz="3450" dirty="0">
              <a:solidFill>
                <a:schemeClr val="accent2"/>
              </a:solidFill>
              <a:latin typeface="Trebuchet MS" panose="020B0703020202090204" pitchFamily="34" charset="0"/>
              <a:ea typeface="+mn-ea"/>
              <a:cs typeface="+mn-cs"/>
            </a:endParaRPr>
          </a:p>
          <a:p>
            <a:pPr lvl="0" algn="ctr">
              <a:buClr>
                <a:srgbClr val="336699"/>
              </a:buClr>
            </a:pPr>
            <a:endParaRPr lang="en-US" sz="1800" b="1" dirty="0">
              <a:solidFill>
                <a:srgbClr val="336699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9A2EFE92-E97C-8A41-9C8D-BA684A675C0B}"/>
              </a:ext>
            </a:extLst>
          </p:cNvPr>
          <p:cNvSpPr/>
          <p:nvPr/>
        </p:nvSpPr>
        <p:spPr>
          <a:xfrm>
            <a:off x="4047331" y="13200306"/>
            <a:ext cx="4358937" cy="8512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rebuchet MS" panose="020B0703020202090204" pitchFamily="34" charset="0"/>
              </a:rPr>
              <a:t>Requirements</a:t>
            </a:r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0B07B0-AF2F-C642-8073-CCBA84ADC2D6}"/>
              </a:ext>
            </a:extLst>
          </p:cNvPr>
          <p:cNvGrpSpPr/>
          <p:nvPr/>
        </p:nvGrpSpPr>
        <p:grpSpPr>
          <a:xfrm>
            <a:off x="26180137" y="13708898"/>
            <a:ext cx="6995662" cy="8723372"/>
            <a:chOff x="25417498" y="24163429"/>
            <a:chExt cx="6997123" cy="872337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2790333-C8B7-DB4C-98FE-7682FF487EEF}"/>
                </a:ext>
              </a:extLst>
            </p:cNvPr>
            <p:cNvSpPr/>
            <p:nvPr/>
          </p:nvSpPr>
          <p:spPr>
            <a:xfrm>
              <a:off x="25417498" y="25609321"/>
              <a:ext cx="5899801" cy="37065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F299840-B7B7-DE4C-AF51-0A242C889F8F}"/>
                </a:ext>
              </a:extLst>
            </p:cNvPr>
            <p:cNvSpPr/>
            <p:nvPr/>
          </p:nvSpPr>
          <p:spPr>
            <a:xfrm>
              <a:off x="26799209" y="25701419"/>
              <a:ext cx="2851837" cy="99141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err="1">
                  <a:solidFill>
                    <a:schemeClr val="tx1"/>
                  </a:solidFill>
                  <a:latin typeface="Trebuchet MS" panose="020B0703020202090204" pitchFamily="34" charset="0"/>
                </a:rPr>
                <a:t>Lexer</a:t>
              </a:r>
              <a:endParaRPr lang="en-US" sz="4000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80F619-F475-8642-93CA-9B25E0F837FD}"/>
                </a:ext>
              </a:extLst>
            </p:cNvPr>
            <p:cNvSpPr txBox="1"/>
            <p:nvPr/>
          </p:nvSpPr>
          <p:spPr>
            <a:xfrm>
              <a:off x="26218150" y="24163429"/>
              <a:ext cx="40139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latin typeface="Trebuchet MS" panose="020B0703020202090204" pitchFamily="34" charset="0"/>
                </a:rPr>
                <a:t>CodeVR</a:t>
              </a:r>
              <a:r>
                <a:rPr lang="en-US" sz="2800" dirty="0">
                  <a:latin typeface="Trebuchet MS" panose="020B0703020202090204" pitchFamily="34" charset="0"/>
                </a:rPr>
                <a:t> </a:t>
              </a:r>
            </a:p>
            <a:p>
              <a:pPr algn="ctr"/>
              <a:r>
                <a:rPr lang="en-US" sz="2800" dirty="0">
                  <a:latin typeface="Trebuchet MS" panose="020B0703020202090204" pitchFamily="34" charset="0"/>
                </a:rPr>
                <a:t>Source Code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7E65D9F-2F47-FC41-990D-3FCC958C5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20176" y="26806576"/>
              <a:ext cx="9903" cy="390305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BA55CA9-DD07-E24B-8C62-C5381FCAA74D}"/>
                </a:ext>
              </a:extLst>
            </p:cNvPr>
            <p:cNvSpPr txBox="1"/>
            <p:nvPr/>
          </p:nvSpPr>
          <p:spPr>
            <a:xfrm>
              <a:off x="26218150" y="27207161"/>
              <a:ext cx="4013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rebuchet MS" panose="020B0703020202090204" pitchFamily="34" charset="0"/>
                </a:rPr>
                <a:t>Token Stream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6B5D6D2-3E2A-654F-B348-290214A7BDA9}"/>
                </a:ext>
              </a:extLst>
            </p:cNvPr>
            <p:cNvSpPr/>
            <p:nvPr/>
          </p:nvSpPr>
          <p:spPr>
            <a:xfrm>
              <a:off x="26799209" y="28221959"/>
              <a:ext cx="2851837" cy="99141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Parser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AF62833-35A6-5C41-B825-BB90C5040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20176" y="27699231"/>
              <a:ext cx="9903" cy="390305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DE50850-FB0A-5144-BF84-9FC206CE8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20176" y="29376991"/>
              <a:ext cx="9903" cy="390305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15BA3C-FF7A-0846-B582-15BB7307AB7D}"/>
                </a:ext>
              </a:extLst>
            </p:cNvPr>
            <p:cNvSpPr txBox="1"/>
            <p:nvPr/>
          </p:nvSpPr>
          <p:spPr>
            <a:xfrm>
              <a:off x="26218150" y="29726776"/>
              <a:ext cx="4013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rebuchet MS" panose="020B0703020202090204" pitchFamily="34" charset="0"/>
                </a:rPr>
                <a:t>Parse Tree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3D5D839-D6D9-E648-AD23-3C787B6AF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20176" y="30218846"/>
              <a:ext cx="9903" cy="390305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F5C547E4-BB30-634F-9538-1118BB318FF1}"/>
                </a:ext>
              </a:extLst>
            </p:cNvPr>
            <p:cNvSpPr/>
            <p:nvPr/>
          </p:nvSpPr>
          <p:spPr>
            <a:xfrm>
              <a:off x="26131391" y="30656464"/>
              <a:ext cx="4197375" cy="785073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Source-to-Source 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Language Application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0F9CB6B-9C09-144A-93A7-752D05D6225E}"/>
                </a:ext>
              </a:extLst>
            </p:cNvPr>
            <p:cNvSpPr txBox="1"/>
            <p:nvPr/>
          </p:nvSpPr>
          <p:spPr>
            <a:xfrm>
              <a:off x="28400666" y="26968671"/>
              <a:ext cx="40139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Trebuchet MS" panose="020B0703020202090204" pitchFamily="34" charset="0"/>
                </a:rPr>
                <a:t>CodeVR</a:t>
              </a:r>
              <a:r>
                <a:rPr lang="en-US" sz="2000" b="1" dirty="0">
                  <a:latin typeface="Trebuchet MS" panose="020B0703020202090204" pitchFamily="34" charset="0"/>
                </a:rPr>
                <a:t> </a:t>
              </a:r>
            </a:p>
            <a:p>
              <a:pPr algn="ctr"/>
              <a:r>
                <a:rPr lang="en-US" sz="2000" b="1" dirty="0">
                  <a:latin typeface="Trebuchet MS" panose="020B0703020202090204" pitchFamily="34" charset="0"/>
                </a:rPr>
                <a:t>Language </a:t>
              </a:r>
            </a:p>
            <a:p>
              <a:pPr algn="ctr"/>
              <a:r>
                <a:rPr lang="en-US" sz="2000" b="1" dirty="0">
                  <a:latin typeface="Trebuchet MS" panose="020B0703020202090204" pitchFamily="34" charset="0"/>
                </a:rPr>
                <a:t>Recognizer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967A14-45C5-4744-A55D-EC6964D1B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41949" y="31579557"/>
              <a:ext cx="9903" cy="390305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55DF324-C712-4145-AE43-4AACA287FBAA}"/>
                </a:ext>
              </a:extLst>
            </p:cNvPr>
            <p:cNvSpPr txBox="1"/>
            <p:nvPr/>
          </p:nvSpPr>
          <p:spPr>
            <a:xfrm>
              <a:off x="26131391" y="31932694"/>
              <a:ext cx="40139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rebuchet MS" panose="020B0703020202090204" pitchFamily="34" charset="0"/>
                </a:rPr>
                <a:t>Translated Python Source Code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1ACD2B-1458-A340-9CDB-E6F10F9290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38368" y="25099771"/>
              <a:ext cx="9903" cy="390305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623051A-E7E6-7746-A82D-5599F9457543}"/>
              </a:ext>
            </a:extLst>
          </p:cNvPr>
          <p:cNvSpPr txBox="1"/>
          <p:nvPr/>
        </p:nvSpPr>
        <p:spPr>
          <a:xfrm>
            <a:off x="25818709" y="22442854"/>
            <a:ext cx="6325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rebuchet MS" panose="020B0703020202090204" pitchFamily="34" charset="0"/>
              </a:rPr>
              <a:t>Figure 2: </a:t>
            </a:r>
            <a:r>
              <a:rPr lang="en-US" sz="2000" b="1" dirty="0" err="1">
                <a:latin typeface="Trebuchet MS" panose="020B0703020202090204" pitchFamily="34" charset="0"/>
              </a:rPr>
              <a:t>CodeVR</a:t>
            </a:r>
            <a:r>
              <a:rPr lang="en-US" sz="2000" b="1" dirty="0">
                <a:latin typeface="Trebuchet MS" panose="020B0703020202090204" pitchFamily="34" charset="0"/>
              </a:rPr>
              <a:t> Source-to-</a:t>
            </a:r>
            <a:r>
              <a:rPr lang="en-US" sz="2000" b="1" dirty="0" err="1">
                <a:latin typeface="Trebuchet MS" panose="020B0703020202090204" pitchFamily="34" charset="0"/>
              </a:rPr>
              <a:t>Souce</a:t>
            </a:r>
            <a:r>
              <a:rPr lang="en-US" sz="2000" b="1" dirty="0">
                <a:latin typeface="Trebuchet MS" panose="020B0703020202090204" pitchFamily="34" charset="0"/>
              </a:rPr>
              <a:t> Compiler </a:t>
            </a:r>
          </a:p>
          <a:p>
            <a:pPr algn="ctr"/>
            <a:r>
              <a:rPr lang="en-US" sz="2000" b="1" dirty="0">
                <a:latin typeface="Trebuchet MS" panose="020B0703020202090204" pitchFamily="34" charset="0"/>
              </a:rPr>
              <a:t>Execution Flow</a:t>
            </a:r>
          </a:p>
        </p:txBody>
      </p:sp>
      <p:sp>
        <p:nvSpPr>
          <p:cNvPr id="87" name="Shape 89">
            <a:extLst>
              <a:ext uri="{FF2B5EF4-FFF2-40B4-BE49-F238E27FC236}">
                <a16:creationId xmlns:a16="http://schemas.microsoft.com/office/drawing/2014/main" id="{6E4143AD-8435-5540-A35B-6763B9B37B7F}"/>
              </a:ext>
            </a:extLst>
          </p:cNvPr>
          <p:cNvSpPr txBox="1"/>
          <p:nvPr/>
        </p:nvSpPr>
        <p:spPr>
          <a:xfrm>
            <a:off x="18787292" y="4735504"/>
            <a:ext cx="6251517" cy="57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572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1" dirty="0">
                <a:solidFill>
                  <a:schemeClr val="dk1"/>
                </a:solidFill>
                <a:latin typeface="Trebuchet MS" panose="020B0703020202090204" pitchFamily="34" charset="0"/>
                <a:cs typeface="Times New Roman"/>
                <a:sym typeface="Times New Roman"/>
              </a:rPr>
              <a:t>FOLLOW US @ FIUCIS</a:t>
            </a: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355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Trebuchet MS</vt:lpstr>
      <vt:lpstr>Wingdings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55</cp:revision>
  <dcterms:modified xsi:type="dcterms:W3CDTF">2018-04-16T18:26:07Z</dcterms:modified>
</cp:coreProperties>
</file>