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3891200" cx="32918400"/>
  <p:notesSz cx="6858000" cy="9144000"/>
  <p:embeddedFontLst>
    <p:embeddedFont>
      <p:font typeface="La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D8D83F0-0E7A-498E-B436-386982F33C82}">
  <a:tblStyle styleId="{FD8D83F0-0E7A-498E-B436-386982F33C8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3F4"/>
          </a:solidFill>
        </a:fill>
      </a:tcStyle>
    </a:wholeTbl>
    <a:band1H>
      <a:tcTxStyle/>
    </a:band1H>
    <a:band2H>
      <a:tcTxStyle b="off" i="off"/>
      <a:tcStyle>
        <a:fill>
          <a:solidFill>
            <a:srgbClr val="F3F9FA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PRESENT YOURSELF: Name and Team 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==============================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Computer Science has a big impact on Society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Improved Communication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Fast Access to Information 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AND it is a big deal in Developing Education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Theses days is hard to imagine education without computer software and the internet.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As technology evolves, meeting continuous and more demanding customer needs in the software industry, ultimately depends on the amount of inspired folks who decide to join and work in our field.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The US. Desperately needs more computer science majors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1 million open computing jobs by 2024 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The App association represents more than 5,000 app companies and IT technology firms across the mobile technology.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“Believe half of what you see and none of what you hear. Of course, unless you are a auditory listener”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latin typeface="Lato"/>
                <a:ea typeface="Lato"/>
                <a:cs typeface="Lato"/>
                <a:sym typeface="Lato"/>
              </a:rPr>
              <a:t>$400 million dollars Silicon Valley fund to support startups in Miami</a:t>
            </a:r>
            <a:endParaRPr/>
          </a:p>
          <a:p>
            <a:pPr indent="-317500" lvl="0" marL="4572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-"/>
            </a:pPr>
            <a:r>
              <a:rPr b="0" i="0" lang="en-US" sz="1400" u="none" cap="none" strike="noStrike">
                <a:latin typeface="Lato"/>
                <a:ea typeface="Lato"/>
                <a:cs typeface="Lato"/>
                <a:sym typeface="Lato"/>
              </a:rPr>
              <a:t>We obviously need more people in Computer Science</a:t>
            </a:r>
            <a:endParaRPr b="1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=========================================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NEXT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Solution: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A virtual reality application that: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provides the user  with a real time visualization of source code as a flowchart of 3D objects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that can better represent the flow of data, relationship between objects and memory behavior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The main goal is to provide the user with a visual user experience that allows for a better understanding of the flow of data in a running program, connections between objects the swapping of memory in a bubble sort algorithm,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Tools we used: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Unreal Engine for the VR environment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C++ libraries for animations and physics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Biggest Challenge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Provide a unique 3d representation for the whole Python Library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For that I: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am building static animations of all sorting algorithms to THEN perform the translation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from source code to flowchart in a dynamic way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29900266" y="39968488"/>
            <a:ext cx="1373484" cy="1366229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214225" spcFirstLastPara="1" rIns="214225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1646235" y="1757360"/>
            <a:ext cx="29627515" cy="7315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646235" y="10242550"/>
            <a:ext cx="29627515" cy="289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1811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81100" lvl="1" marL="91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–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81100" lvl="2" marL="1371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1100" lvl="3" marL="1828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–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81100" lvl="4" marL="22860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81100" lvl="5" marL="2743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81100" lvl="6" marL="3200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1100" lvl="7" marL="3657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81100" lvl="8" marL="4114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29900266" y="39968488"/>
            <a:ext cx="1373484" cy="1366229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214225" spcFirstLastPara="1" rIns="214225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2469357" y="13635319"/>
            <a:ext cx="27979689" cy="9408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937523" y="24872580"/>
            <a:ext cx="23043355" cy="11214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81100" lvl="5" marL="2743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81100" lvl="6" marL="3200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1100" lvl="7" marL="3657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81100" lvl="8" marL="4114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29900266" y="39968488"/>
            <a:ext cx="1373484" cy="1366229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214225" spcFirstLastPara="1" rIns="214225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 rot="5400000">
            <a:off x="8844487" y="16778673"/>
            <a:ext cx="37450061" cy="7406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-6026417" y="9428945"/>
            <a:ext cx="37450061" cy="221063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1811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81100" lvl="1" marL="91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–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81100" lvl="2" marL="1371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1100" lvl="3" marL="1828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–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81100" lvl="4" marL="22860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81100" lvl="5" marL="2743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81100" lvl="6" marL="3200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1100" lvl="7" marL="3657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81100" lvl="8" marL="4114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9900266" y="39968488"/>
            <a:ext cx="1373484" cy="1366229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214225" spcFirstLastPara="1" rIns="214225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646235" y="1757360"/>
            <a:ext cx="29627515" cy="7315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 rot="5400000">
            <a:off x="1978024" y="9910761"/>
            <a:ext cx="28963938" cy="296275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1811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81100" lvl="1" marL="91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–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81100" lvl="2" marL="1371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1100" lvl="3" marL="1828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–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81100" lvl="4" marL="22860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81100" lvl="5" marL="2743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81100" lvl="6" marL="3200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1100" lvl="7" marL="3657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81100" lvl="8" marL="4114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9900266" y="39968488"/>
            <a:ext cx="1373484" cy="1366229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214225" spcFirstLastPara="1" rIns="214225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451998" y="30724288"/>
            <a:ext cx="19751276" cy="362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/>
          <p:nvPr>
            <p:ph idx="2" type="pic"/>
          </p:nvPr>
        </p:nvSpPr>
        <p:spPr>
          <a:xfrm>
            <a:off x="6451998" y="3922057"/>
            <a:ext cx="19751276" cy="263338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–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–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451998" y="34350513"/>
            <a:ext cx="19751276" cy="5152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81100" lvl="5" marL="2743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81100" lvl="6" marL="3200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1100" lvl="7" marL="3657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81100" lvl="8" marL="4114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29900266" y="39968488"/>
            <a:ext cx="1373484" cy="1366229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214225" spcFirstLastPara="1" rIns="214225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1645443" y="1748116"/>
            <a:ext cx="10829927" cy="74362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2870656" y="1748116"/>
            <a:ext cx="18402298" cy="37459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81100" lvl="5" marL="2743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81100" lvl="6" marL="3200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1100" lvl="7" marL="3657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81100" lvl="8" marL="4114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1645444" y="9184340"/>
            <a:ext cx="10829926" cy="30022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1811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81100" lvl="1" marL="91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–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81100" lvl="2" marL="1371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1100" lvl="3" marL="1828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–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81100" lvl="4" marL="22860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81100" lvl="5" marL="2743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81100" lvl="6" marL="3200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1100" lvl="7" marL="3657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81100" lvl="8" marL="4114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29900266" y="39968488"/>
            <a:ext cx="1373484" cy="1366229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214225" spcFirstLastPara="1" rIns="214225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646235" y="1757360"/>
            <a:ext cx="29627515" cy="7315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9900266" y="39968488"/>
            <a:ext cx="1373484" cy="1366229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214225" spcFirstLastPara="1" rIns="214225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646235" y="1757360"/>
            <a:ext cx="29627515" cy="7315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645442" y="9825317"/>
            <a:ext cx="14544675" cy="40946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81100" lvl="5" marL="2743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81100" lvl="6" marL="3200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1100" lvl="7" marL="3657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81100" lvl="8" marL="4114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1645442" y="13919947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1811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81100" lvl="1" marL="91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–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81100" lvl="2" marL="1371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1100" lvl="3" marL="1828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–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81100" lvl="4" marL="22860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81100" lvl="5" marL="2743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81100" lvl="6" marL="3200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1100" lvl="7" marL="3657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81100" lvl="8" marL="4114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16722328" y="9825317"/>
            <a:ext cx="14550629" cy="40946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11811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81100" lvl="1" marL="91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–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81100" lvl="2" marL="1371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1100" lvl="3" marL="1828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–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81100" lvl="4" marL="22860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81100" lvl="5" marL="2743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81100" lvl="6" marL="3200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1100" lvl="7" marL="3657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81100" lvl="8" marL="4114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4" type="body"/>
          </p:nvPr>
        </p:nvSpPr>
        <p:spPr>
          <a:xfrm>
            <a:off x="16722328" y="13919947"/>
            <a:ext cx="14550629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1811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81100" lvl="1" marL="91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–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81100" lvl="2" marL="1371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1100" lvl="3" marL="1828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–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81100" lvl="4" marL="22860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81100" lvl="5" marL="2743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81100" lvl="6" marL="3200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1100" lvl="7" marL="3657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81100" lvl="8" marL="4114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29900266" y="39968488"/>
            <a:ext cx="1373484" cy="1366229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214225" spcFirstLastPara="1" rIns="214225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646235" y="1757360"/>
            <a:ext cx="29627515" cy="7315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645443" y="10242177"/>
            <a:ext cx="14756608" cy="289649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81100" lvl="5" marL="2743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81100" lvl="6" marL="3200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1100" lvl="7" marL="3657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81100" lvl="8" marL="4114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16516352" y="10242177"/>
            <a:ext cx="14756607" cy="289649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1811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81100" lvl="1" marL="91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–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81100" lvl="2" marL="1371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1100" lvl="3" marL="1828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–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81100" lvl="4" marL="22860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81100" lvl="5" marL="2743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81100" lvl="6" marL="3200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1100" lvl="7" marL="3657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81100" lvl="8" marL="4114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29900266" y="39968488"/>
            <a:ext cx="1373484" cy="1366229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214225" spcFirstLastPara="1" rIns="214225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2600325" y="28205209"/>
            <a:ext cx="27980879" cy="8715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600325" y="18604005"/>
            <a:ext cx="27980879" cy="96012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81100" lvl="5" marL="2743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81100" lvl="6" marL="3200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1100" lvl="7" marL="3657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81100" lvl="8" marL="4114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29900266" y="39968488"/>
            <a:ext cx="1373484" cy="1366229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214225" spcFirstLastPara="1" rIns="214225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645920" y="589280"/>
            <a:ext cx="29626562" cy="9652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645920" y="10241280"/>
            <a:ext cx="29626562" cy="33649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1811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81100" lvl="1" marL="91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–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81100" lvl="2" marL="1371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1100" lvl="3" marL="1828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–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81100" lvl="4" marL="22860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81100" lvl="5" marL="2743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81100" lvl="6" marL="3200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1100" lvl="7" marL="3657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81100" lvl="8" marL="4114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Char char="»"/>
              <a:defRPr b="0" i="0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29900266" y="39968488"/>
            <a:ext cx="1373484" cy="1366229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214225" spcFirstLastPara="1" rIns="214225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Relationship Id="rId1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1608549" y="2469578"/>
            <a:ext cx="13164956" cy="432010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49300" spcFirstLastPara="1" rIns="49300" wrap="square" tIns="49300">
            <a:no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Times New Roman"/>
              <a:buNone/>
            </a:pPr>
            <a:r>
              <a:rPr b="1" i="0" lang="en-US" sz="7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VIP Senior Project, 2018,Spring</a:t>
            </a:r>
            <a:endParaRPr b="1" i="0" sz="7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1680087" y="2905745"/>
            <a:ext cx="12289151" cy="2484409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49300" spcFirstLastPara="1" rIns="49300" wrap="square" tIns="49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C6B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11C6B"/>
                </a:solidFill>
                <a:latin typeface="Arial"/>
                <a:ea typeface="Arial"/>
                <a:cs typeface="Arial"/>
                <a:sym typeface="Arial"/>
              </a:rPr>
              <a:t>CodeVR 1.0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9BDD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249BDD"/>
                </a:solidFill>
                <a:latin typeface="Arial"/>
                <a:ea typeface="Arial"/>
                <a:cs typeface="Arial"/>
                <a:sym typeface="Arial"/>
              </a:rPr>
              <a:t>Student:</a:t>
            </a:r>
            <a:r>
              <a:rPr b="1" i="0" lang="en-US" sz="3500" u="none" cap="none" strike="noStrike">
                <a:solidFill>
                  <a:srgbClr val="2CB6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Miguel A. Jardines, Florida International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9BDD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249BDD"/>
                </a:solidFill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Francisco Ortega, Product Owner</a:t>
            </a:r>
            <a:r>
              <a:rPr b="1" i="0" lang="en-US" sz="3500" u="none" cap="none" strike="noStrike">
                <a:solidFill>
                  <a:srgbClr val="249B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9BDD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249BDD"/>
                </a:solidFill>
                <a:latin typeface="Arial"/>
                <a:ea typeface="Arial"/>
                <a:cs typeface="Arial"/>
                <a:sym typeface="Arial"/>
              </a:rPr>
              <a:t>Professor:</a:t>
            </a:r>
            <a:r>
              <a:rPr b="1" i="1" lang="en-US" sz="3500" u="none" cap="none" strike="noStrike">
                <a:solidFill>
                  <a:srgbClr val="2CB6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1715463" y="42014853"/>
            <a:ext cx="4980001" cy="678516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49300" spcFirstLastPara="1" rIns="49300" wrap="square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4640697" y="858443"/>
            <a:ext cx="4724401" cy="1017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  <a:endParaRPr/>
          </a:p>
        </p:txBody>
      </p:sp>
      <p:pic>
        <p:nvPicPr>
          <p:cNvPr descr="Shape 94"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8549" y="757795"/>
            <a:ext cx="2630401" cy="12192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6778453" y="42014853"/>
            <a:ext cx="24761178" cy="15891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497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336497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 Dr. Francisco Ortega, Dr. Juan Caraballo and OpenHID Lab. I am thankful to the help that I received from my group members, Andres Chalela, Rolf Kinder. Most specially to the School of Computing and Information Sciences at FIU for such a remarkable learning experience.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ADB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 112" id="66" name="Shape 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05348" y="2135449"/>
            <a:ext cx="4295486" cy="2484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113" id="67" name="Shape 67"/>
          <p:cNvPicPr preferRelativeResize="0"/>
          <p:nvPr/>
        </p:nvPicPr>
        <p:blipFill rotWithShape="1">
          <a:blip r:embed="rId5">
            <a:alphaModFix/>
          </a:blip>
          <a:srcRect b="0" l="49700" r="0" t="0"/>
          <a:stretch/>
        </p:blipFill>
        <p:spPr>
          <a:xfrm>
            <a:off x="15036630" y="630201"/>
            <a:ext cx="6025356" cy="147457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12010049" y="6231263"/>
            <a:ext cx="8898302" cy="561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Char char="●"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Dedicated VR app for visualization and manipulation of objects.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Char char="●"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Computing and Information Sciences majors are the least popular amongst students due to the abstraction involved in learning fundamental courses.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Char char="●"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need more innovative individuals to join computing </a:t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11848445" y="5142841"/>
            <a:ext cx="8898301" cy="625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165100" lvl="0" marL="254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  <a:p>
            <a:pPr indent="-205618" lvl="0" marL="20561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Dedicated VR App to help beginners understand fundamental concepts about Object Oriented Programming.</a:t>
            </a:r>
            <a:endParaRPr/>
          </a:p>
          <a:p>
            <a:pPr indent="-205618" lvl="0" marL="20561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%65 of students are visual learners, thus Code VR provides interactive algorithm visualizations dynamically generated from source code.</a:t>
            </a:r>
            <a:endParaRPr/>
          </a:p>
          <a:p>
            <a:pPr indent="-205618" lvl="0" marL="20561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Intuitively solvable visuals aimed for users to grasp data structure concepts. (e.g the sorting of an array of integers)</a:t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21721483" y="5228156"/>
            <a:ext cx="9679930" cy="7096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/>
          </a:p>
          <a:p>
            <a:pPr indent="-228599" lvl="0" marL="62965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users can choose python file, trigger generation of visuals, interact with visuals and compare code to visuals.</a:t>
            </a:r>
            <a:endParaRPr/>
          </a:p>
          <a:p>
            <a:pPr indent="-228599" lvl="0" marL="62965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using CodeVR 1.0 the user has access to a shape generator tool for interaction between user and Visual shapes.</a:t>
            </a:r>
            <a:endParaRPr/>
          </a:p>
          <a:p>
            <a:pPr indent="-228599" lvl="0" marL="62965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Additionally, the system allows user to generate Code VR Domain Specific code from already generated visuals.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1422733" y="25168244"/>
            <a:ext cx="8898301" cy="7096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CodeVR 1.0 simplifies understating of programming concepts.</a:t>
            </a:r>
            <a:endParaRPr/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Immersion into CodeVR provides user with unique interactive experience.</a:t>
            </a:r>
            <a:endParaRPr/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 immediately needs CIS majors.</a:t>
            </a:r>
            <a:endParaRPr/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CodeVR 1.0 lets the user interact, visualize and compare visual elements as opposed to only text.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12575420" y="40615275"/>
            <a:ext cx="8997952" cy="412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ADB2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44ADB2"/>
                </a:solidFill>
                <a:latin typeface="Arial"/>
                <a:ea typeface="Arial"/>
                <a:cs typeface="Arial"/>
                <a:sym typeface="Arial"/>
              </a:rPr>
              <a:t>Figure 5. CodeVR 1.0 prototype</a:t>
            </a:r>
            <a:endParaRPr/>
          </a:p>
        </p:txBody>
      </p:sp>
      <p:pic>
        <p:nvPicPr>
          <p:cNvPr descr="Sequence Diagram Spring 5 .png" id="73" name="Shape 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443002" y="23422247"/>
            <a:ext cx="6643178" cy="760996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19084334" y="23006984"/>
            <a:ext cx="4568863" cy="1293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  <a:endParaRPr/>
          </a:p>
        </p:txBody>
      </p:sp>
      <p:pic>
        <p:nvPicPr>
          <p:cNvPr descr="Stop%2FPlay bubble and quicksort.png" id="75" name="Shape 7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839992" y="23925189"/>
            <a:ext cx="11855262" cy="999621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13352650" y="33901981"/>
            <a:ext cx="8570805" cy="53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ADB2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44ADB2"/>
                </a:solidFill>
                <a:latin typeface="Arial"/>
                <a:ea typeface="Arial"/>
                <a:cs typeface="Arial"/>
                <a:sym typeface="Arial"/>
              </a:rPr>
              <a:t>Figure 2. CodeVR 1.0 User Interaction Design</a:t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24100634" y="26822688"/>
            <a:ext cx="6190282" cy="449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ADB2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44ADB2"/>
                </a:solidFill>
                <a:latin typeface="Arial"/>
                <a:ea typeface="Arial"/>
                <a:cs typeface="Arial"/>
                <a:sym typeface="Arial"/>
              </a:rPr>
              <a:t>Figure 3. Trigger Bubble Sort Interaction</a:t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24059066" y="30989153"/>
            <a:ext cx="5996649" cy="449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ADB2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44ADB2"/>
                </a:solidFill>
                <a:latin typeface="Arial"/>
                <a:ea typeface="Arial"/>
                <a:cs typeface="Arial"/>
                <a:sym typeface="Arial"/>
              </a:rPr>
              <a:t>Figure 4. Trigger Quick Sort Interaction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23755769" y="31943534"/>
            <a:ext cx="6419315" cy="2897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user interacts with VR system: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wearing HTC Vive while CodeVR is running has access to all interactions shown in the use case diagram of CodeVR system.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1128176" y="31583406"/>
            <a:ext cx="9487414" cy="6814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12788993" y="21307052"/>
            <a:ext cx="8570806" cy="53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ADB2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44ADB2"/>
                </a:solidFill>
                <a:latin typeface="Arial"/>
                <a:ea typeface="Arial"/>
                <a:cs typeface="Arial"/>
                <a:sym typeface="Arial"/>
              </a:rPr>
              <a:t>Figure 1. CodeVR 1.0 User Interaction Design</a:t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25034498" y="40610225"/>
            <a:ext cx="899795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ADB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4ADB2"/>
                </a:solidFill>
                <a:latin typeface="Arial"/>
                <a:ea typeface="Arial"/>
                <a:cs typeface="Arial"/>
                <a:sym typeface="Arial"/>
              </a:rPr>
              <a:t>Figure 7. CodeVR 1.0 prototype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9353209" y="40615275"/>
            <a:ext cx="8997952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ADB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4ADB2"/>
                </a:solidFill>
                <a:latin typeface="Arial"/>
                <a:ea typeface="Arial"/>
                <a:cs typeface="Arial"/>
                <a:sym typeface="Arial"/>
              </a:rPr>
              <a:t>Figure 6. CodeVR 1.0 prototype</a:t>
            </a:r>
            <a:endParaRPr/>
          </a:p>
        </p:txBody>
      </p:sp>
      <p:pic>
        <p:nvPicPr>
          <p:cNvPr descr="Shape 111" id="84" name="Shape 8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224952" y="37106181"/>
            <a:ext cx="5640279" cy="32627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VR_Python Code.png" id="85" name="Shape 8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964153" y="36899700"/>
            <a:ext cx="6186496" cy="3479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8-04-14 at 9.34.25 PM.png" id="86" name="Shape 8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231741" y="36925850"/>
            <a:ext cx="4010527" cy="347990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18751481" y="35995125"/>
            <a:ext cx="4761889" cy="1321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  <a:endParaRPr/>
          </a:p>
        </p:txBody>
      </p:sp>
      <p:pic>
        <p:nvPicPr>
          <p:cNvPr descr="cpp_logo.png" id="88" name="Shape 8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8039725" y="882344"/>
            <a:ext cx="2987500" cy="33584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ezRr8.png" id="89" name="Shape 8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011341" y="472925"/>
            <a:ext cx="10736920" cy="417733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422733" y="19210086"/>
            <a:ext cx="8898301" cy="5471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-340894" lvl="0" marL="34089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Unreal Engine 4.18.3 for UX/UI design in first person template.</a:t>
            </a:r>
            <a:endParaRPr/>
          </a:p>
          <a:p>
            <a:pPr indent="-340894" lvl="0" marL="34089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C++ and blueprint scripting for triggers and interactions between user and CodeVR.</a:t>
            </a:r>
            <a:endParaRPr/>
          </a:p>
          <a:p>
            <a:pPr indent="-340894" lvl="0" marL="34089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HTC Vive VR system with Controller allow the user to interact intuitively with actors in the VR game by using gestures and Realistic HD haptic feedback.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1628348" y="12019813"/>
            <a:ext cx="8898301" cy="575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156135" lvl="0" marL="2450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  <a:endParaRPr/>
          </a:p>
          <a:p>
            <a:pPr indent="-203200" lvl="0" marL="203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has access to Python code from 2D Menu.</a:t>
            </a:r>
            <a:endParaRPr/>
          </a:p>
          <a:p>
            <a:pPr indent="-203200" lvl="0" marL="203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can trigger shape generation from selected python file.</a:t>
            </a:r>
            <a:endParaRPr/>
          </a:p>
          <a:p>
            <a:pPr indent="-203200" lvl="0" marL="203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can observe shapes and related class, constructor, and methods pertaining to Python file.</a:t>
            </a:r>
            <a:endParaRPr/>
          </a:p>
          <a:p>
            <a:pPr indent="-203200" lvl="0" marL="203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can distinguish unique properties and relationship between generated shapes.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1422733" y="5707471"/>
            <a:ext cx="8898301" cy="6137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  <a:p>
            <a:pPr indent="-340894" lvl="0" marL="34089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2024, the US will be unable to fulfill approximately 1 million computing positions.</a:t>
            </a:r>
            <a:endParaRPr/>
          </a:p>
          <a:p>
            <a:pPr indent="-340894" lvl="0" marL="34089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Computing and Information Sciences majors are the least popular amongst students due to the abstraction involved in learning fundamental courses.</a:t>
            </a:r>
            <a:endParaRPr/>
          </a:p>
          <a:p>
            <a:pPr indent="-340894" lvl="0" marL="34089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need more innovative individuals to join computing majors. </a:t>
            </a:r>
            <a:endParaRPr/>
          </a:p>
        </p:txBody>
      </p:sp>
      <p:graphicFrame>
        <p:nvGraphicFramePr>
          <p:cNvPr id="93" name="Shape 93"/>
          <p:cNvGraphicFramePr/>
          <p:nvPr/>
        </p:nvGraphicFramePr>
        <p:xfrm>
          <a:off x="1969613" y="3225822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{FD8D83F0-0E7A-498E-B436-386982F33C82}</a:tableStyleId>
              </a:tblPr>
              <a:tblGrid>
                <a:gridCol w="2552200"/>
                <a:gridCol w="5696800"/>
              </a:tblGrid>
              <a:tr h="38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Helvetica Neue"/>
                        <a:buNone/>
                      </a:pPr>
                      <a:r>
                        <a:rPr b="1" lang="en-US" sz="2400" u="none" cap="none" strike="noStrike"/>
                        <a:t>Test Case Id: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Helvetica Neue"/>
                        <a:buNone/>
                      </a:pPr>
                      <a:r>
                        <a:rPr b="1" lang="en-US" sz="2200" u="none" cap="none" strike="noStrike"/>
                        <a:t>Code-VR_Obj_Interaction_001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8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Helvetica Neue"/>
                        <a:buNone/>
                      </a:pPr>
                      <a:r>
                        <a:rPr b="1" lang="en-US" sz="2400" u="none" cap="none" strike="noStrike"/>
                        <a:t>Description/Summary of Test: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To test </a:t>
                      </a:r>
                      <a:r>
                        <a:rPr b="1" lang="en-US" sz="2200" u="none" cap="none" strike="noStrike"/>
                        <a:t>spawning</a:t>
                      </a:r>
                      <a:r>
                        <a:rPr lang="en-US" sz="2200" u="none" cap="none" strike="noStrike"/>
                        <a:t> </a:t>
                      </a:r>
                      <a:r>
                        <a:rPr b="1" lang="en-US" sz="2200" u="none" cap="none" strike="noStrike"/>
                        <a:t>of</a:t>
                      </a:r>
                      <a:r>
                        <a:rPr lang="en-US" sz="2200" u="none" cap="none" strike="noStrike"/>
                        <a:t> </a:t>
                      </a:r>
                      <a:r>
                        <a:rPr b="1" lang="en-US" sz="2200" u="none" cap="none" strike="noStrike"/>
                        <a:t>objects</a:t>
                      </a:r>
                      <a:r>
                        <a:rPr lang="en-US" sz="2200" u="none" cap="none" strike="noStrike"/>
                        <a:t> and interactions when triggered by user.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5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Helvetica Neue"/>
                        <a:buNone/>
                      </a:pPr>
                      <a:r>
                        <a:rPr b="1" lang="en-US" sz="2500" u="none" cap="none" strike="noStrike"/>
                        <a:t>Pre-condition: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Char char="•"/>
                      </a:pPr>
                      <a:r>
                        <a:rPr lang="en-US" sz="2200" u="none" cap="none" strike="noStrike"/>
                        <a:t>User is wearing VR set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Char char="•"/>
                      </a:pPr>
                      <a:r>
                        <a:rPr lang="en-US" sz="2200" u="none" cap="none" strike="noStrike"/>
                        <a:t>User is at position and there exists a set of 3d objects that successfully appear in Code VR environment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Char char="•"/>
                      </a:pPr>
                      <a:r>
                        <a:rPr b="0" lang="en-US" sz="2200" u="none" cap="none" strike="noStrike"/>
                        <a:t>Bubble Sort text successfully appears after user input controller triggers interactions tools.</a:t>
                      </a:r>
                      <a:br>
                        <a:rPr b="1" lang="en-US" sz="2200" u="none" cap="none" strike="noStrike"/>
                      </a:br>
                      <a:endParaRPr sz="6600" u="none" cap="none" strike="noStrike"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Helvetica Neue"/>
                        <a:buNone/>
                      </a:pPr>
                      <a:r>
                        <a:rPr b="1" lang="en-US" sz="2500" u="none" cap="none" strike="noStrike"/>
                        <a:t>Expected Results: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Char char="•"/>
                      </a:pPr>
                      <a:r>
                        <a:rPr lang="en-US" sz="2200" u="none" cap="none" strike="noStrike"/>
                        <a:t>All Static Meshes appear at begin play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Char char="•"/>
                      </a:pPr>
                      <a:r>
                        <a:rPr lang="en-US" sz="2200" u="none" cap="none" strike="noStrike"/>
                        <a:t>Message showing “Bubble Sort”appeared. 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Char char="•"/>
                      </a:pPr>
                      <a:r>
                        <a:rPr lang="en-US" sz="2200" u="none" cap="none" strike="noStrike"/>
                        <a:t>User can triggered interactions with Bubble sort animation.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Char char="•"/>
                      </a:pPr>
                      <a:r>
                        <a:rPr lang="en-US" sz="2200" u="none" cap="none" strike="noStrike"/>
                        <a:t>User successfully completes interaction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5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Helvetica Neue"/>
                        <a:buNone/>
                      </a:pPr>
                      <a:r>
                        <a:rPr b="1" lang="en-US" sz="2500" u="none" cap="none" strike="noStrike"/>
                        <a:t>Actual Results: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Char char="•"/>
                      </a:pPr>
                      <a:r>
                        <a:rPr lang="en-US" sz="2200" u="none" cap="none" strike="noStrike"/>
                        <a:t>All Static Meshes appear at begin play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Char char="•"/>
                      </a:pPr>
                      <a:r>
                        <a:rPr lang="en-US" sz="2200" u="none" cap="none" strike="noStrike"/>
                        <a:t>Message showing “Bubble Sort”appeared. 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Char char="•"/>
                      </a:pPr>
                      <a:r>
                        <a:rPr lang="en-US" sz="2200" u="none" cap="none" strike="noStrike"/>
                        <a:t>User cannot triggered interactions with Bubble sort animation.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Char char="•"/>
                      </a:pPr>
                      <a:r>
                        <a:rPr lang="en-US" sz="2200" u="none" cap="none" strike="noStrike"/>
                        <a:t>User successfully completes interaction and continue coding.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Helvetica Neue"/>
                        <a:buNone/>
                      </a:pPr>
                      <a:r>
                        <a:rPr b="1" lang="en-US" sz="2500" u="none" cap="none" strike="noStrike"/>
                        <a:t>Status (Fail/Pass):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b="1" lang="en-US" sz="2200" u="none" cap="none" strike="noStrike"/>
                        <a:t>Fail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94" name="Shape 94"/>
          <p:cNvGrpSpPr/>
          <p:nvPr/>
        </p:nvGrpSpPr>
        <p:grpSpPr>
          <a:xfrm>
            <a:off x="11631967" y="12350780"/>
            <a:ext cx="19874400" cy="9573900"/>
            <a:chOff x="0" y="0"/>
            <a:chExt cx="19874400" cy="9573900"/>
          </a:xfrm>
        </p:grpSpPr>
        <p:sp>
          <p:nvSpPr>
            <p:cNvPr id="95" name="Shape 95"/>
            <p:cNvSpPr txBox="1"/>
            <p:nvPr/>
          </p:nvSpPr>
          <p:spPr>
            <a:xfrm>
              <a:off x="5778068" y="234751"/>
              <a:ext cx="7916700" cy="12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rPr b="1" i="0" lang="en-US" sz="4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Object Design</a:t>
              </a:r>
              <a:endParaRPr/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11475677" y="2724455"/>
              <a:ext cx="7736400" cy="55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1" i="0" lang="en-US" sz="3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Unreal Engine Class Diagram</a:t>
              </a:r>
              <a:endParaRPr/>
            </a:p>
            <a:p>
              <a:pPr indent="-228598" lvl="0" marL="228598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Char char="•"/>
              </a:pPr>
              <a:r>
                <a:rPr b="0" i="0" lang="en-US" sz="3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Object references determine initial and final position of shapes representing components from source code.</a:t>
              </a:r>
              <a:endParaRPr/>
            </a:p>
            <a:p>
              <a:pPr indent="-228598" lvl="0" marL="228598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Char char="•"/>
              </a:pPr>
              <a:r>
                <a:rPr b="0" i="0" lang="en-US" sz="3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Destinations are determined by conditions pertaining to the current algorithm and data structure being translated from python code.</a:t>
              </a:r>
              <a:endParaRPr/>
            </a:p>
            <a:p>
              <a:pPr indent="-228598" lvl="0" marL="228598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Char char="•"/>
              </a:pPr>
              <a:r>
                <a:rPr b="0" i="0" lang="en-US" sz="3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Game Controller Instance controls instances of spawned shapes and relationships</a:t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0" y="0"/>
              <a:ext cx="19874400" cy="9573900"/>
            </a:xfrm>
            <a:prstGeom prst="rect">
              <a:avLst/>
            </a:prstGeom>
            <a:noFill/>
            <a:ln cap="flat" cmpd="sng" w="63500">
              <a:solidFill>
                <a:schemeClr val="accent1">
                  <a:alpha val="69800"/>
                </a:schemeClr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38100" rotWithShape="0" dir="5400000" dist="23000">
                <a:srgbClr val="000000">
                  <a:alpha val="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" name="Shape 98"/>
            <p:cNvGrpSpPr/>
            <p:nvPr/>
          </p:nvGrpSpPr>
          <p:grpSpPr>
            <a:xfrm>
              <a:off x="187525" y="627378"/>
              <a:ext cx="10320119" cy="8565239"/>
              <a:chOff x="-1" y="-1"/>
              <a:chExt cx="10320119" cy="8565239"/>
            </a:xfrm>
          </p:grpSpPr>
          <p:pic>
            <p:nvPicPr>
              <p:cNvPr descr="Class Diagram Spring 4.png" id="99" name="Shape 99"/>
              <p:cNvPicPr preferRelativeResize="0"/>
              <p:nvPr/>
            </p:nvPicPr>
            <p:blipFill rotWithShape="1">
              <a:blip r:embed="rId13">
                <a:alphaModFix/>
              </a:blip>
              <a:srcRect b="2098" l="700" r="700" t="2098"/>
              <a:stretch/>
            </p:blipFill>
            <p:spPr>
              <a:xfrm>
                <a:off x="245959" y="72304"/>
                <a:ext cx="10074159" cy="849293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8-04-16 at 2.18.09 PM.png" id="100" name="Shape 10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 rot="5415447">
                <a:off x="395345" y="-392222"/>
                <a:ext cx="302303" cy="10916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