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Font typeface="Arial"/>
              <a:buNone/>
              <a:defRPr b="0" i="0" sz="1800" u="none" cap="none" strike="noStrike"/>
            </a:lvl1pPr>
            <a:lvl2pPr indent="-228600" lvl="1" marL="914400" marR="0" rtl="0" algn="l">
              <a:spcBef>
                <a:spcPts val="0"/>
              </a:spcBef>
              <a:spcAft>
                <a:spcPts val="0"/>
              </a:spcAft>
              <a:buSzPts val="1400"/>
              <a:buFont typeface="Arial"/>
              <a:buNone/>
              <a:defRPr b="0" i="0" sz="1800" u="none" cap="none" strike="noStrike"/>
            </a:lvl2pPr>
            <a:lvl3pPr indent="-228600" lvl="2" marL="1371600" marR="0" rtl="0" algn="l">
              <a:spcBef>
                <a:spcPts val="0"/>
              </a:spcBef>
              <a:spcAft>
                <a:spcPts val="0"/>
              </a:spcAft>
              <a:buSzPts val="1400"/>
              <a:buFont typeface="Arial"/>
              <a:buNone/>
              <a:defRPr b="0" i="0" sz="1800" u="none" cap="none" strike="noStrike"/>
            </a:lvl3pPr>
            <a:lvl4pPr indent="-228600" lvl="3" marL="1828800" marR="0" rtl="0" algn="l">
              <a:spcBef>
                <a:spcPts val="0"/>
              </a:spcBef>
              <a:spcAft>
                <a:spcPts val="0"/>
              </a:spcAft>
              <a:buSzPts val="1400"/>
              <a:buFont typeface="Arial"/>
              <a:buNone/>
              <a:defRPr b="0" i="0" sz="1800" u="none" cap="none" strike="noStrike"/>
            </a:lvl4pPr>
            <a:lvl5pPr indent="-228600" lvl="4" marL="2286000" marR="0" rtl="0" algn="l">
              <a:spcBef>
                <a:spcPts val="0"/>
              </a:spcBef>
              <a:spcAft>
                <a:spcPts val="0"/>
              </a:spcAft>
              <a:buSzPts val="1400"/>
              <a:buFont typeface="Arial"/>
              <a:buNone/>
              <a:defRPr b="0" i="0" sz="1800" u="none" cap="none" strike="noStrike"/>
            </a:lvl5pPr>
            <a:lvl6pPr indent="-228600" lvl="5" marL="2743200" marR="0" rtl="0" algn="l">
              <a:spcBef>
                <a:spcPts val="0"/>
              </a:spcBef>
              <a:spcAft>
                <a:spcPts val="0"/>
              </a:spcAft>
              <a:buSzPts val="1400"/>
              <a:buFont typeface="Arial"/>
              <a:buNone/>
              <a:defRPr b="0" i="0" sz="1800" u="none" cap="none" strike="noStrike"/>
            </a:lvl6pPr>
            <a:lvl7pPr indent="-228600" lvl="6" marL="3200400" marR="0" rtl="0" algn="l">
              <a:spcBef>
                <a:spcPts val="0"/>
              </a:spcBef>
              <a:spcAft>
                <a:spcPts val="0"/>
              </a:spcAft>
              <a:buSzPts val="1400"/>
              <a:buFont typeface="Arial"/>
              <a:buNone/>
              <a:defRPr b="0" i="0" sz="1800" u="none" cap="none" strike="noStrike"/>
            </a:lvl7pPr>
            <a:lvl8pPr indent="-228600" lvl="7" marL="3657600" marR="0" rtl="0" algn="l">
              <a:spcBef>
                <a:spcPts val="0"/>
              </a:spcBef>
              <a:spcAft>
                <a:spcPts val="0"/>
              </a:spcAft>
              <a:buSzPts val="1400"/>
              <a:buFont typeface="Arial"/>
              <a:buNone/>
              <a:defRPr b="0" i="0" sz="1800" u="none" cap="none" strike="noStrike"/>
            </a:lvl8pPr>
            <a:lvl9pPr indent="-228600" lvl="8" marL="4114800" marR="0" rtl="0" algn="l">
              <a:spcBef>
                <a:spcPts val="0"/>
              </a:spcBef>
              <a:spcAft>
                <a:spcPts val="0"/>
              </a:spcAft>
              <a:buSzPts val="1400"/>
              <a:buFont typeface="Arial"/>
              <a:buNone/>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p:txBody>
      </p:sp>
      <p:sp>
        <p:nvSpPr>
          <p:cNvPr id="87" name="Shape 87"/>
          <p:cNvSpPr txBox="1"/>
          <p:nvPr/>
        </p:nvSpPr>
        <p:spPr>
          <a:xfrm>
            <a:off x="3884612" y="8685211"/>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2" name="Shape 72"/>
        <p:cNvGrpSpPr/>
        <p:nvPr/>
      </p:nvGrpSpPr>
      <p:grpSpPr>
        <a:xfrm>
          <a:off x="0" y="0"/>
          <a:ext cx="0" cy="0"/>
          <a:chOff x="0" y="0"/>
          <a:chExt cx="0" cy="0"/>
        </a:xfrm>
      </p:grpSpPr>
      <p:sp>
        <p:nvSpPr>
          <p:cNvPr id="73" name="Shape 73"/>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1646236" y="10242550"/>
            <a:ext cx="29627512" cy="28963938"/>
          </a:xfrm>
          <a:prstGeom prst="rect">
            <a:avLst/>
          </a:prstGeom>
          <a:noFill/>
          <a:ln>
            <a:noFill/>
          </a:ln>
        </p:spPr>
        <p:txBody>
          <a:bodyPr anchorCtr="0" anchor="t" bIns="91425" lIns="91425" spcFirstLastPara="1" rIns="91425" wrap="square" tIns="91425"/>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8" name="Shape 78"/>
        <p:cNvGrpSpPr/>
        <p:nvPr/>
      </p:nvGrpSpPr>
      <p:grpSpPr>
        <a:xfrm>
          <a:off x="0" y="0"/>
          <a:ext cx="0" cy="0"/>
          <a:chOff x="0" y="0"/>
          <a:chExt cx="0" cy="0"/>
        </a:xfrm>
      </p:grpSpPr>
      <p:sp>
        <p:nvSpPr>
          <p:cNvPr id="79" name="Shape 79"/>
          <p:cNvSpPr txBox="1"/>
          <p:nvPr>
            <p:ph type="ctrTitle"/>
          </p:nvPr>
        </p:nvSpPr>
        <p:spPr>
          <a:xfrm>
            <a:off x="2469358" y="13635320"/>
            <a:ext cx="27979686" cy="9408458"/>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80" name="Shape 80"/>
          <p:cNvSpPr txBox="1"/>
          <p:nvPr>
            <p:ph idx="1" type="subTitle"/>
          </p:nvPr>
        </p:nvSpPr>
        <p:spPr>
          <a:xfrm>
            <a:off x="4937523" y="24872580"/>
            <a:ext cx="23043355" cy="11214847"/>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3000"/>
              </a:spcBef>
              <a:spcAft>
                <a:spcPts val="0"/>
              </a:spcAft>
              <a:buClr>
                <a:schemeClr val="dk1"/>
              </a:buClr>
              <a:buSzPts val="15000"/>
              <a:buFont typeface="Arial"/>
              <a:buNone/>
              <a:defRPr b="0" i="0" sz="15000" u="none" cap="none" strike="noStrike">
                <a:solidFill>
                  <a:schemeClr val="dk1"/>
                </a:solidFill>
                <a:latin typeface="Arial"/>
                <a:ea typeface="Arial"/>
                <a:cs typeface="Arial"/>
                <a:sym typeface="Arial"/>
              </a:defRPr>
            </a:lvl1pPr>
            <a:lvl2pPr indent="0" lvl="1" marL="457200" marR="0" rtl="0" algn="ctr">
              <a:lnSpc>
                <a:spcPct val="100000"/>
              </a:lnSpc>
              <a:spcBef>
                <a:spcPts val="2620"/>
              </a:spcBef>
              <a:spcAft>
                <a:spcPts val="0"/>
              </a:spcAft>
              <a:buClr>
                <a:schemeClr val="dk1"/>
              </a:buClr>
              <a:buSzPts val="13100"/>
              <a:buFont typeface="Arial"/>
              <a:buNone/>
              <a:defRPr b="0" i="0" sz="13100" u="none" cap="none" strike="noStrike">
                <a:solidFill>
                  <a:schemeClr val="dk1"/>
                </a:solidFill>
                <a:latin typeface="Arial"/>
                <a:ea typeface="Arial"/>
                <a:cs typeface="Arial"/>
                <a:sym typeface="Arial"/>
              </a:defRPr>
            </a:lvl2pPr>
            <a:lvl3pPr indent="0" lvl="2" marL="914400" marR="0" rtl="0" algn="ctr">
              <a:lnSpc>
                <a:spcPct val="100000"/>
              </a:lnSpc>
              <a:spcBef>
                <a:spcPts val="224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3pPr>
            <a:lvl4pPr indent="0" lvl="3" marL="13716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4pPr>
            <a:lvl5pPr indent="0" lvl="4" marL="18288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5pPr>
            <a:lvl6pPr indent="0" lvl="5" marL="22860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6pPr>
            <a:lvl7pPr indent="0" lvl="6" marL="27432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7pPr>
            <a:lvl8pPr indent="0" lvl="7" marL="32004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8pPr>
            <a:lvl9pPr indent="0" lvl="8" marL="3657600" marR="0" rtl="0" algn="ctr">
              <a:lnSpc>
                <a:spcPct val="100000"/>
              </a:lnSpc>
              <a:spcBef>
                <a:spcPts val="1880"/>
              </a:spcBef>
              <a:spcAft>
                <a:spcPts val="0"/>
              </a:spcAft>
              <a:buClr>
                <a:schemeClr val="dk1"/>
              </a:buClr>
              <a:buSzPts val="9400"/>
              <a:buFont typeface="Arial"/>
              <a:buNone/>
              <a:defRPr b="0" i="0" sz="94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Shape 20"/>
          <p:cNvSpPr txBox="1"/>
          <p:nvPr>
            <p:ph type="title"/>
          </p:nvPr>
        </p:nvSpPr>
        <p:spPr>
          <a:xfrm rot="5400000">
            <a:off x="8844489" y="16778673"/>
            <a:ext cx="37450058" cy="7406877"/>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rot="5400000">
            <a:off x="-6026415" y="9428945"/>
            <a:ext cx="37450058" cy="22106335"/>
          </a:xfrm>
          <a:prstGeom prst="rect">
            <a:avLst/>
          </a:prstGeom>
          <a:noFill/>
          <a:ln>
            <a:noFill/>
          </a:ln>
        </p:spPr>
        <p:txBody>
          <a:bodyPr anchorCtr="0" anchor="t" bIns="91425" lIns="91425" spcFirstLastPara="1" rIns="91425" wrap="square" tIns="91425"/>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22" name="Shape 22"/>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5" name="Shape 25"/>
        <p:cNvGrpSpPr/>
        <p:nvPr/>
      </p:nvGrpSpPr>
      <p:grpSpPr>
        <a:xfrm>
          <a:off x="0" y="0"/>
          <a:ext cx="0" cy="0"/>
          <a:chOff x="0" y="0"/>
          <a:chExt cx="0" cy="0"/>
        </a:xfrm>
      </p:grpSpPr>
      <p:sp>
        <p:nvSpPr>
          <p:cNvPr id="26" name="Shape 26"/>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27" name="Shape 27"/>
          <p:cNvSpPr txBox="1"/>
          <p:nvPr>
            <p:ph idx="1" type="body"/>
          </p:nvPr>
        </p:nvSpPr>
        <p:spPr>
          <a:xfrm rot="5400000">
            <a:off x="1978025" y="9910762"/>
            <a:ext cx="28963938" cy="29627512"/>
          </a:xfrm>
          <a:prstGeom prst="rect">
            <a:avLst/>
          </a:prstGeom>
          <a:noFill/>
          <a:ln>
            <a:noFill/>
          </a:ln>
        </p:spPr>
        <p:txBody>
          <a:bodyPr anchorCtr="0" anchor="t" bIns="91425" lIns="91425" spcFirstLastPara="1" rIns="91425" wrap="square" tIns="91425"/>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1" name="Shape 31"/>
        <p:cNvGrpSpPr/>
        <p:nvPr/>
      </p:nvGrpSpPr>
      <p:grpSpPr>
        <a:xfrm>
          <a:off x="0" y="0"/>
          <a:ext cx="0" cy="0"/>
          <a:chOff x="0" y="0"/>
          <a:chExt cx="0" cy="0"/>
        </a:xfrm>
      </p:grpSpPr>
      <p:sp>
        <p:nvSpPr>
          <p:cNvPr id="32" name="Shape 32"/>
          <p:cNvSpPr txBox="1"/>
          <p:nvPr>
            <p:ph type="title"/>
          </p:nvPr>
        </p:nvSpPr>
        <p:spPr>
          <a:xfrm>
            <a:off x="6451998" y="30724288"/>
            <a:ext cx="19751276" cy="3626223"/>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33" name="Shape 33"/>
          <p:cNvSpPr/>
          <p:nvPr>
            <p:ph idx="2" type="pic"/>
          </p:nvPr>
        </p:nvSpPr>
        <p:spPr>
          <a:xfrm>
            <a:off x="6451998" y="3922058"/>
            <a:ext cx="19751276" cy="263338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6451998" y="34350513"/>
            <a:ext cx="19751276" cy="515246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50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131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12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8" name="Shape 38"/>
        <p:cNvGrpSpPr/>
        <p:nvPr/>
      </p:nvGrpSpPr>
      <p:grpSpPr>
        <a:xfrm>
          <a:off x="0" y="0"/>
          <a:ext cx="0" cy="0"/>
          <a:chOff x="0" y="0"/>
          <a:chExt cx="0" cy="0"/>
        </a:xfrm>
      </p:grpSpPr>
      <p:sp>
        <p:nvSpPr>
          <p:cNvPr id="39" name="Shape 39"/>
          <p:cNvSpPr txBox="1"/>
          <p:nvPr>
            <p:ph type="title"/>
          </p:nvPr>
        </p:nvSpPr>
        <p:spPr>
          <a:xfrm>
            <a:off x="1645444" y="1748117"/>
            <a:ext cx="10829926" cy="7436224"/>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12870656" y="1748117"/>
            <a:ext cx="18402298" cy="37459024"/>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1645444" y="9184340"/>
            <a:ext cx="10829926" cy="3002279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50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131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12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9400"/>
              <a:buFont typeface="Arial"/>
              <a:buNone/>
              <a:defRPr b="0" i="0" sz="9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47" name="Shape 47"/>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Shape 51"/>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52" name="Shape 52"/>
          <p:cNvSpPr txBox="1"/>
          <p:nvPr>
            <p:ph idx="1" type="body"/>
          </p:nvPr>
        </p:nvSpPr>
        <p:spPr>
          <a:xfrm>
            <a:off x="1645443" y="9825317"/>
            <a:ext cx="14544675" cy="4094629"/>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150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31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12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9pPr>
          </a:lstStyle>
          <a:p/>
        </p:txBody>
      </p:sp>
      <p:sp>
        <p:nvSpPr>
          <p:cNvPr id="53" name="Shape 53"/>
          <p:cNvSpPr txBox="1"/>
          <p:nvPr>
            <p:ph idx="2" type="body"/>
          </p:nvPr>
        </p:nvSpPr>
        <p:spPr>
          <a:xfrm>
            <a:off x="1645443" y="13919948"/>
            <a:ext cx="14544675" cy="25287194"/>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4" name="Shape 54"/>
          <p:cNvSpPr txBox="1"/>
          <p:nvPr>
            <p:ph idx="3" type="body"/>
          </p:nvPr>
        </p:nvSpPr>
        <p:spPr>
          <a:xfrm>
            <a:off x="16722328" y="9825317"/>
            <a:ext cx="14550628" cy="4094629"/>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150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31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12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9400"/>
              <a:buFont typeface="Arial"/>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4" type="body"/>
          </p:nvPr>
        </p:nvSpPr>
        <p:spPr>
          <a:xfrm>
            <a:off x="16722328" y="13919948"/>
            <a:ext cx="14550628" cy="25287194"/>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9" name="Shape 59"/>
        <p:cNvGrpSpPr/>
        <p:nvPr/>
      </p:nvGrpSpPr>
      <p:grpSpPr>
        <a:xfrm>
          <a:off x="0" y="0"/>
          <a:ext cx="0" cy="0"/>
          <a:chOff x="0" y="0"/>
          <a:chExt cx="0" cy="0"/>
        </a:xfrm>
      </p:grpSpPr>
      <p:sp>
        <p:nvSpPr>
          <p:cNvPr id="60" name="Shape 60"/>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1645444" y="10242177"/>
            <a:ext cx="14756606" cy="28964965"/>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16516352" y="10242177"/>
            <a:ext cx="14756606" cy="28964965"/>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Shape 67"/>
          <p:cNvSpPr txBox="1"/>
          <p:nvPr>
            <p:ph type="title"/>
          </p:nvPr>
        </p:nvSpPr>
        <p:spPr>
          <a:xfrm>
            <a:off x="2600325" y="28205209"/>
            <a:ext cx="27980879" cy="8715934"/>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2600325" y="18604006"/>
            <a:ext cx="27980879" cy="96012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chemeClr val="dk1"/>
              </a:buClr>
              <a:buSzPts val="15000"/>
              <a:buFont typeface="Arial"/>
              <a:buNone/>
              <a:defRPr b="0" i="0" sz="20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chemeClr val="dk1"/>
              </a:buClr>
              <a:buSzPts val="131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320"/>
              </a:spcBef>
              <a:spcAft>
                <a:spcPts val="0"/>
              </a:spcAft>
              <a:buClr>
                <a:schemeClr val="dk1"/>
              </a:buClr>
              <a:buSzPts val="112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5pPr>
            <a:lvl6pPr indent="-228600" lvl="5" marL="27432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00000"/>
              </a:lnSpc>
              <a:spcBef>
                <a:spcPts val="280"/>
              </a:spcBef>
              <a:spcAft>
                <a:spcPts val="0"/>
              </a:spcAft>
              <a:buClr>
                <a:schemeClr val="dk1"/>
              </a:buClr>
              <a:buSzPts val="9400"/>
              <a:buFont typeface="Arial"/>
              <a:buNone/>
              <a:defRPr b="0" i="0" sz="14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6236" y="1757361"/>
            <a:ext cx="29627512" cy="7315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1646236" y="10242550"/>
            <a:ext cx="29627512" cy="28963938"/>
          </a:xfrm>
          <a:prstGeom prst="rect">
            <a:avLst/>
          </a:prstGeom>
          <a:noFill/>
          <a:ln>
            <a:noFill/>
          </a:ln>
        </p:spPr>
        <p:txBody>
          <a:bodyPr anchorCtr="0" anchor="t" bIns="91425" lIns="91425" spcFirstLastPara="1" rIns="91425" wrap="square" tIns="91425"/>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644650" y="39968488"/>
            <a:ext cx="7681911"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11247436" y="39968488"/>
            <a:ext cx="10425112" cy="3048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3591838" y="39968488"/>
            <a:ext cx="7681911"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6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jpg"/><Relationship Id="rId10" Type="http://schemas.openxmlformats.org/officeDocument/2006/relationships/image" Target="../media/image9.png"/><Relationship Id="rId13" Type="http://schemas.openxmlformats.org/officeDocument/2006/relationships/image" Target="../media/image3.jp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jpg"/><Relationship Id="rId9" Type="http://schemas.openxmlformats.org/officeDocument/2006/relationships/image" Target="../media/image7.png"/><Relationship Id="rId5" Type="http://schemas.openxmlformats.org/officeDocument/2006/relationships/image" Target="../media/image2.jp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8" name="Shape 88"/>
        <p:cNvGrpSpPr/>
        <p:nvPr/>
      </p:nvGrpSpPr>
      <p:grpSpPr>
        <a:xfrm>
          <a:off x="0" y="0"/>
          <a:ext cx="0" cy="0"/>
          <a:chOff x="0" y="0"/>
          <a:chExt cx="0" cy="0"/>
        </a:xfrm>
      </p:grpSpPr>
      <p:sp>
        <p:nvSpPr>
          <p:cNvPr id="89" name="Shape 89"/>
          <p:cNvSpPr txBox="1"/>
          <p:nvPr/>
        </p:nvSpPr>
        <p:spPr>
          <a:xfrm>
            <a:off x="9401325" y="1516950"/>
            <a:ext cx="15357300" cy="1077900"/>
          </a:xfrm>
          <a:prstGeom prst="rect">
            <a:avLst/>
          </a:prstGeom>
          <a:noFill/>
          <a:ln>
            <a:noFill/>
          </a:ln>
        </p:spPr>
        <p:txBody>
          <a:bodyPr anchorCtr="0" anchor="t" bIns="49325" lIns="98650" spcFirstLastPara="1" rIns="98650" wrap="square" tIns="49325">
            <a:noAutofit/>
          </a:bodyPr>
          <a:lstStyle/>
          <a:p>
            <a:pPr indent="0" lvl="0" marL="0" marR="0" rtl="0" algn="ctr">
              <a:lnSpc>
                <a:spcPct val="30000"/>
              </a:lnSpc>
              <a:spcBef>
                <a:spcPts val="0"/>
              </a:spcBef>
              <a:spcAft>
                <a:spcPts val="0"/>
              </a:spcAft>
              <a:buClr>
                <a:schemeClr val="dk1"/>
              </a:buClr>
              <a:buFont typeface="Times New Roman"/>
              <a:buNone/>
            </a:pPr>
            <a:r>
              <a:rPr b="1" lang="en-US" sz="7200">
                <a:solidFill>
                  <a:schemeClr val="dk1"/>
                </a:solidFill>
                <a:latin typeface="Times New Roman"/>
                <a:ea typeface="Times New Roman"/>
                <a:cs typeface="Times New Roman"/>
                <a:sym typeface="Times New Roman"/>
              </a:rPr>
              <a:t>VIP Senior Project, 2018</a:t>
            </a:r>
            <a:r>
              <a:rPr b="1" i="0" lang="en-US" sz="7200" u="none" cap="none" strike="noStrike">
                <a:solidFill>
                  <a:schemeClr val="dk1"/>
                </a:solidFill>
                <a:latin typeface="Times New Roman"/>
                <a:ea typeface="Times New Roman"/>
                <a:cs typeface="Times New Roman"/>
                <a:sym typeface="Times New Roman"/>
              </a:rPr>
              <a:t>, </a:t>
            </a:r>
            <a:r>
              <a:rPr b="1" lang="en-US" sz="7200">
                <a:solidFill>
                  <a:schemeClr val="dk1"/>
                </a:solidFill>
                <a:latin typeface="Times New Roman"/>
                <a:ea typeface="Times New Roman"/>
                <a:cs typeface="Times New Roman"/>
                <a:sym typeface="Times New Roman"/>
              </a:rPr>
              <a:t>Spring</a:t>
            </a:r>
            <a:endParaRPr/>
          </a:p>
        </p:txBody>
      </p:sp>
      <p:sp>
        <p:nvSpPr>
          <p:cNvPr id="90" name="Shape 90"/>
          <p:cNvSpPr txBox="1"/>
          <p:nvPr/>
        </p:nvSpPr>
        <p:spPr>
          <a:xfrm>
            <a:off x="6567486" y="2590800"/>
            <a:ext cx="19797600" cy="2452800"/>
          </a:xfrm>
          <a:prstGeom prst="rect">
            <a:avLst/>
          </a:prstGeom>
          <a:noFill/>
          <a:ln>
            <a:noFill/>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33CC"/>
              </a:buClr>
              <a:buFont typeface="Arial"/>
              <a:buNone/>
            </a:pPr>
            <a:r>
              <a:rPr b="1" lang="en-US" sz="6000">
                <a:solidFill>
                  <a:srgbClr val="3333CC"/>
                </a:solidFill>
              </a:rPr>
              <a:t>Code VR 1.0</a:t>
            </a:r>
            <a:endParaRPr sz="6000"/>
          </a:p>
          <a:p>
            <a:pPr indent="0" lvl="0" marL="0" marR="0" rtl="0" algn="ctr">
              <a:lnSpc>
                <a:spcPct val="100000"/>
              </a:lnSpc>
              <a:spcBef>
                <a:spcPts val="0"/>
              </a:spcBef>
              <a:spcAft>
                <a:spcPts val="0"/>
              </a:spcAft>
              <a:buClr>
                <a:srgbClr val="3333CC"/>
              </a:buClr>
              <a:buFont typeface="Arial"/>
              <a:buNone/>
            </a:pPr>
            <a:r>
              <a:rPr b="1" i="0" lang="en-US" sz="3500" u="none" cap="none" strike="noStrike">
                <a:solidFill>
                  <a:srgbClr val="3333CC"/>
                </a:solidFill>
                <a:latin typeface="Arial"/>
                <a:ea typeface="Arial"/>
                <a:cs typeface="Arial"/>
                <a:sym typeface="Arial"/>
              </a:rPr>
              <a:t>Student: </a:t>
            </a:r>
            <a:r>
              <a:rPr lang="en-US" sz="3500">
                <a:solidFill>
                  <a:srgbClr val="3333CC"/>
                </a:solidFill>
              </a:rPr>
              <a:t>Rolf Kinder Gilet</a:t>
            </a:r>
            <a:r>
              <a:rPr b="0" i="0" lang="en-US" sz="3500" u="none" cap="none" strike="noStrike">
                <a:solidFill>
                  <a:srgbClr val="3333CC"/>
                </a:solidFill>
                <a:latin typeface="Arial"/>
                <a:ea typeface="Arial"/>
                <a:cs typeface="Arial"/>
                <a:sym typeface="Arial"/>
              </a:rPr>
              <a:t>, Florida International University</a:t>
            </a:r>
            <a:endParaRPr/>
          </a:p>
          <a:p>
            <a:pPr indent="0" lvl="0" marL="0" marR="0" rtl="0" algn="ctr">
              <a:lnSpc>
                <a:spcPct val="100000"/>
              </a:lnSpc>
              <a:spcBef>
                <a:spcPts val="0"/>
              </a:spcBef>
              <a:spcAft>
                <a:spcPts val="0"/>
              </a:spcAft>
              <a:buClr>
                <a:srgbClr val="3333CC"/>
              </a:buClr>
              <a:buFont typeface="Arial"/>
              <a:buNone/>
            </a:pPr>
            <a:r>
              <a:rPr b="1" i="0" lang="en-US" sz="3500" u="none" cap="none" strike="noStrike">
                <a:solidFill>
                  <a:srgbClr val="3333CC"/>
                </a:solidFill>
                <a:latin typeface="Arial"/>
                <a:ea typeface="Arial"/>
                <a:cs typeface="Arial"/>
                <a:sym typeface="Arial"/>
              </a:rPr>
              <a:t>Mentor:</a:t>
            </a:r>
            <a:r>
              <a:rPr b="1" i="1" lang="en-US" sz="3500" u="none" cap="none" strike="noStrike">
                <a:solidFill>
                  <a:srgbClr val="3333CC"/>
                </a:solidFill>
                <a:latin typeface="Arial"/>
                <a:ea typeface="Arial"/>
                <a:cs typeface="Arial"/>
                <a:sym typeface="Arial"/>
              </a:rPr>
              <a:t> </a:t>
            </a:r>
            <a:r>
              <a:rPr i="1" lang="en-US" sz="3500">
                <a:solidFill>
                  <a:srgbClr val="3333CC"/>
                </a:solidFill>
              </a:rPr>
              <a:t>Francisco Ortega</a:t>
            </a:r>
            <a:r>
              <a:rPr b="0" i="0" lang="en-US" sz="3500" u="none" cap="none" strike="noStrike">
                <a:solidFill>
                  <a:srgbClr val="3333CC"/>
                </a:solidFill>
                <a:latin typeface="Arial"/>
                <a:ea typeface="Arial"/>
                <a:cs typeface="Arial"/>
                <a:sym typeface="Arial"/>
              </a:rPr>
              <a:t>,</a:t>
            </a:r>
            <a:r>
              <a:rPr b="0" i="1" lang="en-US" sz="3500" u="none" cap="none" strike="noStrike">
                <a:solidFill>
                  <a:srgbClr val="3333CC"/>
                </a:solidFill>
                <a:latin typeface="Arial"/>
                <a:ea typeface="Arial"/>
                <a:cs typeface="Arial"/>
                <a:sym typeface="Arial"/>
              </a:rPr>
              <a:t> </a:t>
            </a:r>
            <a:r>
              <a:rPr i="1" lang="en-US" sz="3500">
                <a:solidFill>
                  <a:srgbClr val="3333CC"/>
                </a:solidFill>
              </a:rPr>
              <a:t>Product Owner</a:t>
            </a:r>
            <a:r>
              <a:rPr b="0" i="0" lang="en-US" sz="3500" u="none" cap="none" strike="noStrike">
                <a:solidFill>
                  <a:srgbClr val="3333CC"/>
                </a:solidFill>
                <a:latin typeface="Arial"/>
                <a:ea typeface="Arial"/>
                <a:cs typeface="Arial"/>
                <a:sym typeface="Arial"/>
              </a:rPr>
              <a:t> </a:t>
            </a:r>
            <a:r>
              <a:rPr b="0" i="0" lang="en-US" sz="3500" u="none" cap="none" strike="noStrike">
                <a:solidFill>
                  <a:srgbClr val="3333CC"/>
                </a:solidFill>
                <a:latin typeface="Arial"/>
                <a:ea typeface="Arial"/>
                <a:cs typeface="Arial"/>
                <a:sym typeface="Arial"/>
              </a:rPr>
              <a:t>, </a:t>
            </a:r>
            <a:endParaRPr/>
          </a:p>
          <a:p>
            <a:pPr indent="0" lvl="0" marL="0" marR="0" rtl="0" algn="ctr">
              <a:lnSpc>
                <a:spcPct val="100000"/>
              </a:lnSpc>
              <a:spcBef>
                <a:spcPts val="0"/>
              </a:spcBef>
              <a:spcAft>
                <a:spcPts val="0"/>
              </a:spcAft>
              <a:buClr>
                <a:srgbClr val="3333CC"/>
              </a:buClr>
              <a:buFont typeface="Arial"/>
              <a:buNone/>
            </a:pPr>
            <a:r>
              <a:rPr b="1" lang="en-US" sz="3500">
                <a:solidFill>
                  <a:srgbClr val="3333CC"/>
                </a:solidFill>
              </a:rPr>
              <a:t>Professor</a:t>
            </a:r>
            <a:r>
              <a:rPr b="1" i="0" lang="en-US" sz="3500" u="none" cap="none" strike="noStrike">
                <a:solidFill>
                  <a:srgbClr val="3333CC"/>
                </a:solidFill>
                <a:latin typeface="Arial"/>
                <a:ea typeface="Arial"/>
                <a:cs typeface="Arial"/>
                <a:sym typeface="Arial"/>
              </a:rPr>
              <a:t>:</a:t>
            </a:r>
            <a:r>
              <a:rPr b="1" i="1" lang="en-US" sz="3500" u="none" cap="none" strike="noStrike">
                <a:solidFill>
                  <a:srgbClr val="3333CC"/>
                </a:solidFill>
                <a:latin typeface="Arial"/>
                <a:ea typeface="Arial"/>
                <a:cs typeface="Arial"/>
                <a:sym typeface="Arial"/>
              </a:rPr>
              <a:t> </a:t>
            </a:r>
            <a:r>
              <a:rPr b="0" i="0" lang="en-US" sz="3500" u="none" cap="none" strike="noStrike">
                <a:solidFill>
                  <a:srgbClr val="3333CC"/>
                </a:solidFill>
                <a:latin typeface="Arial"/>
                <a:ea typeface="Arial"/>
                <a:cs typeface="Arial"/>
                <a:sym typeface="Arial"/>
              </a:rPr>
              <a:t>Masoud Sadjadi, Florida International University</a:t>
            </a:r>
            <a:endParaRPr/>
          </a:p>
        </p:txBody>
      </p:sp>
      <p:sp>
        <p:nvSpPr>
          <p:cNvPr id="91" name="Shape 91"/>
          <p:cNvSpPr txBox="1"/>
          <p:nvPr/>
        </p:nvSpPr>
        <p:spPr>
          <a:xfrm>
            <a:off x="990600" y="5493600"/>
            <a:ext cx="31089600" cy="35661600"/>
          </a:xfrm>
          <a:prstGeom prst="rect">
            <a:avLst/>
          </a:prstGeom>
          <a:noFill/>
          <a:ln cap="flat" cmpd="sng" w="63500">
            <a:solidFill>
              <a:srgbClr val="0033C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8400" u="none" cap="none" strike="noStrike">
              <a:solidFill>
                <a:schemeClr val="dk1"/>
              </a:solidFill>
              <a:latin typeface="Arial"/>
              <a:ea typeface="Arial"/>
              <a:cs typeface="Arial"/>
              <a:sym typeface="Arial"/>
            </a:endParaRPr>
          </a:p>
        </p:txBody>
      </p:sp>
      <p:sp>
        <p:nvSpPr>
          <p:cNvPr id="92" name="Shape 92"/>
          <p:cNvSpPr txBox="1"/>
          <p:nvPr/>
        </p:nvSpPr>
        <p:spPr>
          <a:xfrm>
            <a:off x="1636400" y="6095925"/>
            <a:ext cx="9975600" cy="62103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Problem</a:t>
            </a:r>
            <a:endParaRPr b="1" i="0" sz="4100" u="none" cap="none" strike="noStrike">
              <a:solidFill>
                <a:srgbClr val="336699"/>
              </a:solidFill>
              <a:latin typeface="Arial"/>
              <a:ea typeface="Arial"/>
              <a:cs typeface="Arial"/>
              <a:sym typeface="Arial"/>
            </a:endParaRPr>
          </a:p>
          <a:p>
            <a:pPr indent="0" lvl="0" marL="0" marR="0" rtl="0" algn="ctr">
              <a:lnSpc>
                <a:spcPct val="100000"/>
              </a:lnSpc>
              <a:spcBef>
                <a:spcPts val="0"/>
              </a:spcBef>
              <a:spcAft>
                <a:spcPts val="0"/>
              </a:spcAft>
              <a:buClr>
                <a:srgbClr val="336699"/>
              </a:buClr>
              <a:buFont typeface="Arial"/>
              <a:buNone/>
            </a:pPr>
            <a:r>
              <a:t/>
            </a:r>
            <a:endParaRPr b="1" sz="1800">
              <a:solidFill>
                <a:srgbClr val="336699"/>
              </a:solidFill>
            </a:endParaRPr>
          </a:p>
          <a:p>
            <a:pPr indent="-387350" lvl="0" marL="457200" rtl="0">
              <a:spcBef>
                <a:spcPts val="0"/>
              </a:spcBef>
              <a:spcAft>
                <a:spcPts val="0"/>
              </a:spcAft>
              <a:buClr>
                <a:srgbClr val="336699"/>
              </a:buClr>
              <a:buSzPts val="2500"/>
              <a:buChar char="●"/>
            </a:pPr>
            <a:r>
              <a:rPr lang="en-US" sz="2500">
                <a:solidFill>
                  <a:srgbClr val="336699"/>
                </a:solidFill>
              </a:rPr>
              <a:t>As technology advances and evolves at a progressive pace, the capability to meet the demands in the software industry ultimately depends on the number of individuals who decide to join and work in the Computer Science (CS) field. Unfortunately, Computing and Information Sciences majors are the least popular amongst students due to a projected difficulty on the abstraction involved in the learning of fundamental courses.</a:t>
            </a:r>
            <a:endParaRPr sz="2500">
              <a:solidFill>
                <a:srgbClr val="336699"/>
              </a:solidFill>
            </a:endParaRPr>
          </a:p>
          <a:p>
            <a:pPr indent="0" lvl="0" marL="0" rtl="0">
              <a:spcBef>
                <a:spcPts val="0"/>
              </a:spcBef>
              <a:spcAft>
                <a:spcPts val="0"/>
              </a:spcAft>
              <a:buNone/>
            </a:pPr>
            <a:r>
              <a:t/>
            </a:r>
            <a:endParaRPr sz="2500">
              <a:solidFill>
                <a:srgbClr val="336699"/>
              </a:solidFill>
            </a:endParaRPr>
          </a:p>
          <a:p>
            <a:pPr indent="-387350" lvl="0" marL="457200" rtl="0">
              <a:spcBef>
                <a:spcPts val="0"/>
              </a:spcBef>
              <a:spcAft>
                <a:spcPts val="0"/>
              </a:spcAft>
              <a:buClr>
                <a:srgbClr val="336699"/>
              </a:buClr>
              <a:buSzPts val="2500"/>
              <a:buChar char="●"/>
            </a:pPr>
            <a:r>
              <a:rPr lang="en-US" sz="2500">
                <a:solidFill>
                  <a:srgbClr val="336699"/>
                </a:solidFill>
              </a:rPr>
              <a:t>As a result, by 2024, the United States will be unable to fulfill approximately 1 million Computing positions which will slows our technological advancement and heavily affect the United States economy.</a:t>
            </a:r>
            <a:endParaRPr sz="2500">
              <a:solidFill>
                <a:srgbClr val="336699"/>
              </a:solidFill>
            </a:endParaRPr>
          </a:p>
          <a:p>
            <a:pPr indent="0" lvl="0" marL="0" rtl="0">
              <a:spcBef>
                <a:spcPts val="0"/>
              </a:spcBef>
              <a:spcAft>
                <a:spcPts val="0"/>
              </a:spcAft>
              <a:buNone/>
            </a:pPr>
            <a:r>
              <a:t/>
            </a:r>
            <a:endParaRPr sz="3000">
              <a:solidFill>
                <a:srgbClr val="336699"/>
              </a:solidFill>
            </a:endParaRPr>
          </a:p>
          <a:p>
            <a:pPr indent="0" lvl="0" marL="0" rtl="0">
              <a:spcBef>
                <a:spcPts val="0"/>
              </a:spcBef>
              <a:spcAft>
                <a:spcPts val="0"/>
              </a:spcAft>
              <a:buClr>
                <a:srgbClr val="000000"/>
              </a:buClr>
              <a:buSzPts val="1100"/>
              <a:buFont typeface="Arial"/>
              <a:buNone/>
            </a:pPr>
            <a:r>
              <a:t/>
            </a:r>
            <a:endParaRPr sz="3000">
              <a:solidFill>
                <a:srgbClr val="336699"/>
              </a:solidFill>
            </a:endParaRPr>
          </a:p>
          <a:p>
            <a:pPr indent="0" lvl="0" marL="0" rtl="0">
              <a:spcBef>
                <a:spcPts val="0"/>
              </a:spcBef>
              <a:spcAft>
                <a:spcPts val="0"/>
              </a:spcAft>
              <a:buNone/>
            </a:pPr>
            <a:r>
              <a:t/>
            </a:r>
            <a:endParaRPr sz="3000">
              <a:solidFill>
                <a:srgbClr val="336699"/>
              </a:solidFill>
            </a:endParaRPr>
          </a:p>
        </p:txBody>
      </p:sp>
      <p:sp>
        <p:nvSpPr>
          <p:cNvPr id="93" name="Shape 93"/>
          <p:cNvSpPr txBox="1"/>
          <p:nvPr/>
        </p:nvSpPr>
        <p:spPr>
          <a:xfrm>
            <a:off x="990612" y="41924400"/>
            <a:ext cx="4980000" cy="7302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Acknowledgement</a:t>
            </a:r>
            <a:endParaRPr/>
          </a:p>
        </p:txBody>
      </p:sp>
      <p:sp>
        <p:nvSpPr>
          <p:cNvPr id="94" name="Shape 94"/>
          <p:cNvSpPr txBox="1"/>
          <p:nvPr/>
        </p:nvSpPr>
        <p:spPr>
          <a:xfrm>
            <a:off x="15925800" y="446087"/>
            <a:ext cx="4724400" cy="1077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Arial"/>
              <a:buNone/>
            </a:pPr>
            <a:r>
              <a:rPr b="1" i="0" lang="en-US" sz="3200" u="none" cap="none" strike="noStrike">
                <a:solidFill>
                  <a:schemeClr val="accent2"/>
                </a:solidFill>
                <a:latin typeface="Arial"/>
                <a:ea typeface="Arial"/>
                <a:cs typeface="Arial"/>
                <a:sym typeface="Arial"/>
              </a:rPr>
              <a:t>School of Computing &amp; Information Sciences</a:t>
            </a:r>
            <a:endParaRPr/>
          </a:p>
        </p:txBody>
      </p:sp>
      <p:pic>
        <p:nvPicPr>
          <p:cNvPr id="95" name="Shape 95"/>
          <p:cNvPicPr preferRelativeResize="0"/>
          <p:nvPr/>
        </p:nvPicPr>
        <p:blipFill rotWithShape="1">
          <a:blip r:embed="rId3">
            <a:alphaModFix/>
          </a:blip>
          <a:srcRect b="0" l="0" r="0" t="0"/>
          <a:stretch/>
        </p:blipFill>
        <p:spPr>
          <a:xfrm>
            <a:off x="13182600" y="381000"/>
            <a:ext cx="2630400" cy="1219200"/>
          </a:xfrm>
          <a:prstGeom prst="rect">
            <a:avLst/>
          </a:prstGeom>
          <a:noFill/>
          <a:ln>
            <a:noFill/>
          </a:ln>
        </p:spPr>
      </p:pic>
      <p:sp>
        <p:nvSpPr>
          <p:cNvPr id="96" name="Shape 96"/>
          <p:cNvSpPr txBox="1"/>
          <p:nvPr/>
        </p:nvSpPr>
        <p:spPr>
          <a:xfrm>
            <a:off x="22440850" y="6095925"/>
            <a:ext cx="8876400" cy="62103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Current System</a:t>
            </a:r>
            <a:endParaRPr b="1" i="0" sz="4100" u="none" cap="none" strike="noStrike">
              <a:solidFill>
                <a:srgbClr val="336699"/>
              </a:solidFill>
              <a:latin typeface="Arial"/>
              <a:ea typeface="Arial"/>
              <a:cs typeface="Arial"/>
              <a:sym typeface="Arial"/>
            </a:endParaRPr>
          </a:p>
          <a:p>
            <a:pPr indent="0" lvl="0" marL="0" marR="0" rtl="0" algn="ctr">
              <a:lnSpc>
                <a:spcPct val="100000"/>
              </a:lnSpc>
              <a:spcBef>
                <a:spcPts val="0"/>
              </a:spcBef>
              <a:spcAft>
                <a:spcPts val="0"/>
              </a:spcAft>
              <a:buClr>
                <a:srgbClr val="336699"/>
              </a:buClr>
              <a:buFont typeface="Arial"/>
              <a:buNone/>
            </a:pPr>
            <a:r>
              <a:t/>
            </a:r>
            <a:endParaRPr b="1" sz="18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During the fall semester of 2017, with the support of the OpenHID Lab, the previous Code VR team solved the problem by generating 3D objects to represent the elements of a Json tree generated by a parser from a simple Python code which was uploaded to a python server.  </a:t>
            </a:r>
            <a:endParaRPr sz="2500">
              <a:solidFill>
                <a:srgbClr val="336699"/>
              </a:solidFill>
            </a:endParaRPr>
          </a:p>
          <a:p>
            <a:pPr indent="0" lvl="0" marL="0" marR="0" rtl="0" algn="l">
              <a:lnSpc>
                <a:spcPct val="100000"/>
              </a:lnSpc>
              <a:spcBef>
                <a:spcPts val="0"/>
              </a:spcBef>
              <a:spcAft>
                <a:spcPts val="0"/>
              </a:spcAft>
              <a:buNone/>
            </a:pPr>
            <a:r>
              <a:t/>
            </a:r>
            <a:endParaRPr sz="25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Unfortunately, the current system doesn't have a variety of 3D shapes and colors, it doesn't have a pause, resume, and quit functionality, grab functionality, algorithm flow of execution animation, 3D object generator, relationship view and lastly code export functionality.</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b="1" i="0" sz="1800" u="none" cap="none" strike="noStrike">
              <a:solidFill>
                <a:srgbClr val="336699"/>
              </a:solidFill>
              <a:latin typeface="Arial"/>
              <a:ea typeface="Arial"/>
              <a:cs typeface="Arial"/>
              <a:sym typeface="Arial"/>
            </a:endParaRPr>
          </a:p>
        </p:txBody>
      </p:sp>
      <p:sp>
        <p:nvSpPr>
          <p:cNvPr id="97" name="Shape 97"/>
          <p:cNvSpPr txBox="1"/>
          <p:nvPr/>
        </p:nvSpPr>
        <p:spPr>
          <a:xfrm>
            <a:off x="1811950" y="23063150"/>
            <a:ext cx="9249000" cy="92133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Requirements</a:t>
            </a:r>
            <a:endParaRPr b="1" i="0" sz="4100" u="none" cap="none" strike="noStrike">
              <a:solidFill>
                <a:srgbClr val="336699"/>
              </a:solidFill>
              <a:latin typeface="Arial"/>
              <a:ea typeface="Arial"/>
              <a:cs typeface="Arial"/>
              <a:sym typeface="Arial"/>
            </a:endParaRPr>
          </a:p>
          <a:p>
            <a:pPr indent="0" lvl="0" marL="0" marR="0" rtl="0" algn="ctr">
              <a:lnSpc>
                <a:spcPct val="100000"/>
              </a:lnSpc>
              <a:spcBef>
                <a:spcPts val="0"/>
              </a:spcBef>
              <a:spcAft>
                <a:spcPts val="0"/>
              </a:spcAft>
              <a:buClr>
                <a:srgbClr val="336699"/>
              </a:buClr>
              <a:buFont typeface="Arial"/>
              <a:buNone/>
            </a:pPr>
            <a:r>
              <a:t/>
            </a:r>
            <a:endParaRPr b="1" sz="18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As a developer, I shall implement a set of functionalities such as: "a set of new 3D shapes, a grabber, a relationship viewer, a 3D objects generator, pause, and resume" so that the code VR users can have a more dynamic experience. </a:t>
            </a:r>
            <a:endParaRPr sz="2500">
              <a:solidFill>
                <a:srgbClr val="336699"/>
              </a:solidFill>
            </a:endParaRPr>
          </a:p>
          <a:p>
            <a:pPr indent="0" lvl="0" marL="0" marR="0" rtl="0" algn="l">
              <a:lnSpc>
                <a:spcPct val="100000"/>
              </a:lnSpc>
              <a:spcBef>
                <a:spcPts val="0"/>
              </a:spcBef>
              <a:spcAft>
                <a:spcPts val="0"/>
              </a:spcAft>
              <a:buNone/>
            </a:pPr>
            <a:r>
              <a:t/>
            </a:r>
            <a:endParaRPr sz="25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The users shall use the functionalities to create 3D objects to represent coding components, visualize objects relationships, grab objects, move objects, pause or resume session inside of the code-VR environment.</a:t>
            </a:r>
            <a:endParaRPr sz="2500">
              <a:solidFill>
                <a:srgbClr val="336699"/>
              </a:solidFill>
            </a:endParaRPr>
          </a:p>
          <a:p>
            <a:pPr indent="0" lvl="0" marL="0" marR="0" rtl="0" algn="l">
              <a:lnSpc>
                <a:spcPct val="100000"/>
              </a:lnSpc>
              <a:spcBef>
                <a:spcPts val="0"/>
              </a:spcBef>
              <a:spcAft>
                <a:spcPts val="0"/>
              </a:spcAft>
              <a:buNone/>
            </a:pPr>
            <a:r>
              <a:t/>
            </a:r>
            <a:endParaRPr sz="25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The Code VR application environment shall be intuitive for the user so that he/she can easily defeat his/her fear of the computing field.</a:t>
            </a:r>
            <a:endParaRPr sz="2500">
              <a:solidFill>
                <a:srgbClr val="336699"/>
              </a:solidFill>
            </a:endParaRPr>
          </a:p>
          <a:p>
            <a:pPr indent="0" lvl="0" marL="0" marR="0" rtl="0" algn="l">
              <a:lnSpc>
                <a:spcPct val="100000"/>
              </a:lnSpc>
              <a:spcBef>
                <a:spcPts val="0"/>
              </a:spcBef>
              <a:spcAft>
                <a:spcPts val="0"/>
              </a:spcAft>
              <a:buNone/>
            </a:pPr>
            <a:r>
              <a:t/>
            </a:r>
            <a:endParaRPr sz="25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The Code VR application shall respond to user-triggered actions in no more than 1 second. </a:t>
            </a:r>
            <a:endParaRPr sz="2500">
              <a:solidFill>
                <a:srgbClr val="336699"/>
              </a:solidFill>
            </a:endParaRPr>
          </a:p>
          <a:p>
            <a:pPr indent="0" lvl="0" marL="0" marR="0" rtl="0" algn="l">
              <a:lnSpc>
                <a:spcPct val="100000"/>
              </a:lnSpc>
              <a:spcBef>
                <a:spcPts val="0"/>
              </a:spcBef>
              <a:spcAft>
                <a:spcPts val="0"/>
              </a:spcAft>
              <a:buNone/>
            </a:pPr>
            <a:r>
              <a:t/>
            </a:r>
            <a:endParaRPr sz="25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The user shall have a better understanding of the logic behind programming which should inspire him/her to consider computer science as a field for a future career after, using the code-VR application.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400">
              <a:solidFill>
                <a:srgbClr val="336699"/>
              </a:solidFill>
            </a:endParaRPr>
          </a:p>
        </p:txBody>
      </p:sp>
      <p:sp>
        <p:nvSpPr>
          <p:cNvPr id="98" name="Shape 98"/>
          <p:cNvSpPr txBox="1"/>
          <p:nvPr/>
        </p:nvSpPr>
        <p:spPr>
          <a:xfrm>
            <a:off x="11764350" y="23113600"/>
            <a:ext cx="9975600" cy="91629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System Design</a:t>
            </a:r>
            <a:endParaRPr b="1"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ctr">
              <a:lnSpc>
                <a:spcPct val="100000"/>
              </a:lnSpc>
              <a:spcBef>
                <a:spcPts val="0"/>
              </a:spcBef>
              <a:spcAft>
                <a:spcPts val="0"/>
              </a:spcAft>
              <a:buClr>
                <a:srgbClr val="336699"/>
              </a:buClr>
              <a:buFont typeface="Arial"/>
              <a:buNone/>
            </a:pPr>
            <a:r>
              <a:rPr lang="en-US" sz="2400">
                <a:solidFill>
                  <a:srgbClr val="336699"/>
                </a:solidFill>
              </a:rPr>
              <a:t>fig4: Code VR system use case Diagram</a:t>
            </a:r>
            <a:endParaRPr sz="24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p:txBody>
      </p:sp>
      <p:sp>
        <p:nvSpPr>
          <p:cNvPr id="99" name="Shape 99"/>
          <p:cNvSpPr txBox="1"/>
          <p:nvPr/>
        </p:nvSpPr>
        <p:spPr>
          <a:xfrm>
            <a:off x="11764350" y="33052900"/>
            <a:ext cx="9975600" cy="75987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Object Design</a:t>
            </a:r>
            <a:endParaRPr b="1" i="0" sz="4100" u="none" cap="none" strike="noStrike">
              <a:solidFill>
                <a:srgbClr val="336699"/>
              </a:solidFill>
              <a:latin typeface="Arial"/>
              <a:ea typeface="Arial"/>
              <a:cs typeface="Arial"/>
              <a:sym typeface="Arial"/>
            </a:endParaRPr>
          </a:p>
          <a:p>
            <a:pPr indent="0" lvl="0" marL="0" marR="0" rtl="0" algn="ctr">
              <a:lnSpc>
                <a:spcPct val="100000"/>
              </a:lnSpc>
              <a:spcBef>
                <a:spcPts val="0"/>
              </a:spcBef>
              <a:spcAft>
                <a:spcPts val="0"/>
              </a:spcAft>
              <a:buClr>
                <a:srgbClr val="336699"/>
              </a:buClr>
              <a:buFont typeface="Arial"/>
              <a:buNone/>
            </a:pPr>
            <a:r>
              <a:t/>
            </a:r>
            <a:endParaRPr b="1" sz="1800">
              <a:solidFill>
                <a:srgbClr val="336699"/>
              </a:solidFill>
            </a:endParaRPr>
          </a:p>
          <a:p>
            <a:pPr indent="0" lvl="0" marL="0" marR="0" rtl="0">
              <a:lnSpc>
                <a:spcPct val="100000"/>
              </a:lnSpc>
              <a:spcBef>
                <a:spcPts val="0"/>
              </a:spcBef>
              <a:spcAft>
                <a:spcPts val="0"/>
              </a:spcAft>
              <a:buClr>
                <a:srgbClr val="336699"/>
              </a:buClr>
              <a:buFont typeface="Arial"/>
              <a:buNone/>
            </a:pPr>
            <a:r>
              <a:rPr lang="en-US" sz="2500">
                <a:solidFill>
                  <a:srgbClr val="336699"/>
                </a:solidFill>
              </a:rPr>
              <a:t>Code-VR object design is based on the data collected from a survey we administered to freshmen and </a:t>
            </a:r>
            <a:r>
              <a:rPr lang="en-US" sz="2500">
                <a:solidFill>
                  <a:srgbClr val="336699"/>
                </a:solidFill>
              </a:rPr>
              <a:t>non computer</a:t>
            </a:r>
            <a:r>
              <a:rPr lang="en-US" sz="2500">
                <a:solidFill>
                  <a:srgbClr val="336699"/>
                </a:solidFill>
              </a:rPr>
              <a:t> science students to find out what would facilitate their learning. </a:t>
            </a:r>
            <a:endParaRPr sz="2500">
              <a:solidFill>
                <a:srgbClr val="336699"/>
              </a:solidFill>
            </a:endParaRPr>
          </a:p>
          <a:p>
            <a:pPr indent="0" lvl="0" marL="0" marR="0" rtl="0">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nSpc>
                <a:spcPct val="100000"/>
              </a:lnSpc>
              <a:spcBef>
                <a:spcPts val="0"/>
              </a:spcBef>
              <a:spcAft>
                <a:spcPts val="0"/>
              </a:spcAft>
              <a:buClr>
                <a:srgbClr val="336699"/>
              </a:buClr>
              <a:buFont typeface="Arial"/>
              <a:buNone/>
            </a:pPr>
            <a:r>
              <a:t/>
            </a:r>
            <a:endParaRPr sz="2500">
              <a:solidFill>
                <a:srgbClr val="336699"/>
              </a:solidFill>
            </a:endParaRPr>
          </a:p>
          <a:p>
            <a:pPr indent="0" lvl="0" marL="0" rtl="0" algn="ctr">
              <a:spcBef>
                <a:spcPts val="0"/>
              </a:spcBef>
              <a:spcAft>
                <a:spcPts val="0"/>
              </a:spcAft>
              <a:buClr>
                <a:srgbClr val="336699"/>
              </a:buClr>
              <a:buFont typeface="Arial"/>
              <a:buNone/>
            </a:pPr>
            <a:r>
              <a:rPr lang="en-US" sz="2400">
                <a:solidFill>
                  <a:srgbClr val="336699"/>
                </a:solidFill>
              </a:rPr>
              <a:t>fig6: Code VR system class diagram</a:t>
            </a:r>
            <a:endParaRPr sz="2500">
              <a:solidFill>
                <a:srgbClr val="336699"/>
              </a:solidFill>
            </a:endParaRPr>
          </a:p>
          <a:p>
            <a:pPr indent="0" lvl="0" marL="0" marR="0" rtl="0">
              <a:lnSpc>
                <a:spcPct val="100000"/>
              </a:lnSpc>
              <a:spcBef>
                <a:spcPts val="0"/>
              </a:spcBef>
              <a:spcAft>
                <a:spcPts val="0"/>
              </a:spcAft>
              <a:buClr>
                <a:srgbClr val="336699"/>
              </a:buClr>
              <a:buFont typeface="Arial"/>
              <a:buNone/>
            </a:pPr>
            <a:r>
              <a:rPr lang="en-US" sz="2500">
                <a:solidFill>
                  <a:srgbClr val="336699"/>
                </a:solidFill>
              </a:rPr>
              <a:t> </a:t>
            </a:r>
            <a:endParaRPr sz="2500">
              <a:solidFill>
                <a:srgbClr val="336699"/>
              </a:solidFill>
            </a:endParaRPr>
          </a:p>
        </p:txBody>
      </p:sp>
      <p:sp>
        <p:nvSpPr>
          <p:cNvPr id="100" name="Shape 100"/>
          <p:cNvSpPr txBox="1"/>
          <p:nvPr/>
        </p:nvSpPr>
        <p:spPr>
          <a:xfrm>
            <a:off x="22440625" y="23063125"/>
            <a:ext cx="8876400" cy="91629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Implementation</a:t>
            </a:r>
            <a:endParaRPr/>
          </a:p>
          <a:p>
            <a:pPr indent="0" lvl="0" marL="0" marR="0" rtl="0" algn="l">
              <a:lnSpc>
                <a:spcPct val="100000"/>
              </a:lnSpc>
              <a:spcBef>
                <a:spcPts val="0"/>
              </a:spcBef>
              <a:spcAft>
                <a:spcPts val="0"/>
              </a:spcAft>
              <a:buClr>
                <a:srgbClr val="336699"/>
              </a:buClr>
              <a:buFont typeface="Arial"/>
              <a:buNone/>
            </a:pPr>
            <a:r>
              <a:t/>
            </a:r>
            <a:endParaRPr sz="1800"/>
          </a:p>
          <a:p>
            <a:pPr indent="0" lvl="0" marL="0" marR="0" rtl="0" algn="l">
              <a:lnSpc>
                <a:spcPct val="100000"/>
              </a:lnSpc>
              <a:spcBef>
                <a:spcPts val="0"/>
              </a:spcBef>
              <a:spcAft>
                <a:spcPts val="0"/>
              </a:spcAft>
              <a:buClr>
                <a:schemeClr val="dk1"/>
              </a:buClr>
              <a:buSzPts val="1100"/>
              <a:buFont typeface="Arial"/>
              <a:buNone/>
            </a:pPr>
            <a:r>
              <a:rPr lang="en-US" sz="2500">
                <a:solidFill>
                  <a:srgbClr val="336699"/>
                </a:solidFill>
              </a:rPr>
              <a:t>Code VR 1.0 was implemented using Agile software development with Scrum as a framework for managing the process. </a:t>
            </a:r>
            <a:endParaRPr sz="2500">
              <a:solidFill>
                <a:srgbClr val="336699"/>
              </a:solidFill>
            </a:endParaRPr>
          </a:p>
          <a:p>
            <a:pPr indent="0" lvl="0" marL="0" marR="0" rtl="0" algn="l">
              <a:lnSpc>
                <a:spcPct val="100000"/>
              </a:lnSpc>
              <a:spcBef>
                <a:spcPts val="0"/>
              </a:spcBef>
              <a:spcAft>
                <a:spcPts val="0"/>
              </a:spcAft>
              <a:buClr>
                <a:schemeClr val="dk1"/>
              </a:buClr>
              <a:buSzPts val="1100"/>
              <a:buFont typeface="Arial"/>
              <a:buNone/>
            </a:pPr>
            <a:r>
              <a:t/>
            </a:r>
            <a:endParaRPr sz="25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I implemented a set of new 3D shapes using Unreal Engine Static Mesh editor. </a:t>
            </a:r>
            <a:endParaRPr sz="2500">
              <a:solidFill>
                <a:srgbClr val="336699"/>
              </a:solidFill>
            </a:endParaRPr>
          </a:p>
          <a:p>
            <a:pPr indent="0" lvl="0" marL="0" marR="0" rtl="0" algn="l">
              <a:lnSpc>
                <a:spcPct val="100000"/>
              </a:lnSpc>
              <a:spcBef>
                <a:spcPts val="0"/>
              </a:spcBef>
              <a:spcAft>
                <a:spcPts val="0"/>
              </a:spcAft>
              <a:buNone/>
            </a:pPr>
            <a:r>
              <a:t/>
            </a:r>
            <a:endParaRPr sz="25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I implemented </a:t>
            </a:r>
            <a:r>
              <a:rPr lang="en-US" sz="2500">
                <a:solidFill>
                  <a:srgbClr val="336699"/>
                </a:solidFill>
              </a:rPr>
              <a:t>Pause and Resume functionality using Unreal Engine widget, horizontal and vertical boxes, button and text block with c++ in the back end for the functions. </a:t>
            </a:r>
            <a:endParaRPr sz="2500">
              <a:solidFill>
                <a:srgbClr val="336699"/>
              </a:solidFill>
            </a:endParaRPr>
          </a:p>
          <a:p>
            <a:pPr indent="0" lvl="0" marL="0" marR="0" rtl="0" algn="l">
              <a:lnSpc>
                <a:spcPct val="100000"/>
              </a:lnSpc>
              <a:spcBef>
                <a:spcPts val="0"/>
              </a:spcBef>
              <a:spcAft>
                <a:spcPts val="0"/>
              </a:spcAft>
              <a:buNone/>
            </a:pPr>
            <a:r>
              <a:t/>
            </a:r>
            <a:endParaRPr sz="25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I implemented a</a:t>
            </a:r>
            <a:r>
              <a:rPr lang="en-US" sz="2500">
                <a:solidFill>
                  <a:srgbClr val="336699"/>
                </a:solidFill>
              </a:rPr>
              <a:t> grab/drop functionality using Unreal Engine event graph and physic handler library. </a:t>
            </a:r>
            <a:endParaRPr sz="2500">
              <a:solidFill>
                <a:srgbClr val="336699"/>
              </a:solidFill>
            </a:endParaRPr>
          </a:p>
          <a:p>
            <a:pPr indent="0" lvl="0" marL="0" marR="0" rtl="0" algn="l">
              <a:lnSpc>
                <a:spcPct val="100000"/>
              </a:lnSpc>
              <a:spcBef>
                <a:spcPts val="0"/>
              </a:spcBef>
              <a:spcAft>
                <a:spcPts val="0"/>
              </a:spcAft>
              <a:buNone/>
            </a:pPr>
            <a:r>
              <a:t/>
            </a:r>
            <a:endParaRPr sz="25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I implemented a</a:t>
            </a:r>
            <a:r>
              <a:rPr lang="en-US" sz="2500">
                <a:solidFill>
                  <a:srgbClr val="336699"/>
                </a:solidFill>
              </a:rPr>
              <a:t> 3D objects generator, using Unreal Engine Static Mesh, physic handler, event graph and c++ library.</a:t>
            </a:r>
            <a:endParaRPr sz="2500">
              <a:solidFill>
                <a:srgbClr val="336699"/>
              </a:solidFill>
            </a:endParaRPr>
          </a:p>
          <a:p>
            <a:pPr indent="0" lvl="0" marL="0" marR="0" rtl="0" algn="l">
              <a:lnSpc>
                <a:spcPct val="100000"/>
              </a:lnSpc>
              <a:spcBef>
                <a:spcPts val="0"/>
              </a:spcBef>
              <a:spcAft>
                <a:spcPts val="0"/>
              </a:spcAft>
              <a:buNone/>
            </a:pPr>
            <a:r>
              <a:t/>
            </a:r>
            <a:endParaRPr sz="25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I implemented a</a:t>
            </a:r>
            <a:r>
              <a:rPr lang="en-US" sz="2500">
                <a:solidFill>
                  <a:srgbClr val="336699"/>
                </a:solidFill>
              </a:rPr>
              <a:t> relationship viewer using Unreal Engine Particle System and c++ library.</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400">
              <a:solidFill>
                <a:srgbClr val="336699"/>
              </a:solidFill>
            </a:endParaRPr>
          </a:p>
        </p:txBody>
      </p:sp>
      <p:sp>
        <p:nvSpPr>
          <p:cNvPr id="101" name="Shape 101"/>
          <p:cNvSpPr txBox="1"/>
          <p:nvPr/>
        </p:nvSpPr>
        <p:spPr>
          <a:xfrm>
            <a:off x="1811950" y="33020500"/>
            <a:ext cx="9249000" cy="76311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Verification</a:t>
            </a:r>
            <a:endParaRPr b="1" i="0" sz="4100" u="none" cap="none" strike="noStrike">
              <a:solidFill>
                <a:srgbClr val="336699"/>
              </a:solidFill>
              <a:latin typeface="Arial"/>
              <a:ea typeface="Arial"/>
              <a:cs typeface="Arial"/>
              <a:sym typeface="Arial"/>
            </a:endParaRPr>
          </a:p>
          <a:p>
            <a:pPr indent="0" lvl="0" marL="0" marR="0" rtl="0" algn="ctr">
              <a:lnSpc>
                <a:spcPct val="100000"/>
              </a:lnSpc>
              <a:spcBef>
                <a:spcPts val="0"/>
              </a:spcBef>
              <a:spcAft>
                <a:spcPts val="0"/>
              </a:spcAft>
              <a:buClr>
                <a:srgbClr val="336699"/>
              </a:buClr>
              <a:buFont typeface="Arial"/>
              <a:buNone/>
            </a:pPr>
            <a:r>
              <a:t/>
            </a:r>
            <a:endParaRPr b="1" sz="1800">
              <a:solidFill>
                <a:srgbClr val="336699"/>
              </a:solidFill>
            </a:endParaRPr>
          </a:p>
          <a:p>
            <a:pPr indent="0" lvl="0" marL="0" marR="0" rtl="0" algn="l">
              <a:lnSpc>
                <a:spcPct val="100000"/>
              </a:lnSpc>
              <a:spcBef>
                <a:spcPts val="0"/>
              </a:spcBef>
              <a:spcAft>
                <a:spcPts val="0"/>
              </a:spcAft>
              <a:buClr>
                <a:srgbClr val="336699"/>
              </a:buClr>
              <a:buFont typeface="Arial"/>
              <a:buNone/>
            </a:pPr>
            <a:r>
              <a:rPr lang="en-US" sz="2500">
                <a:solidFill>
                  <a:srgbClr val="336699"/>
                </a:solidFill>
              </a:rPr>
              <a:t>We have used the functional and nonfunctional requirements of the product owner's user stories to generate a set of unit test cases with a 60% minimum coverage.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500">
              <a:solidFill>
                <a:srgbClr val="336699"/>
              </a:solidFill>
            </a:endParaRPr>
          </a:p>
          <a:p>
            <a:pPr indent="0" lvl="0" marL="0" rtl="0" algn="ctr">
              <a:spcBef>
                <a:spcPts val="0"/>
              </a:spcBef>
              <a:spcAft>
                <a:spcPts val="0"/>
              </a:spcAft>
              <a:buClr>
                <a:srgbClr val="336699"/>
              </a:buClr>
              <a:buFont typeface="Arial"/>
              <a:buNone/>
            </a:pPr>
            <a:r>
              <a:rPr lang="en-US" sz="2400">
                <a:solidFill>
                  <a:srgbClr val="336699"/>
                </a:solidFill>
              </a:rPr>
              <a:t>fig5: Test set generation and enhancement</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t/>
            </a:r>
            <a:endParaRPr sz="2500">
              <a:solidFill>
                <a:srgbClr val="336699"/>
              </a:solidFill>
            </a:endParaRPr>
          </a:p>
          <a:p>
            <a:pPr indent="0" lvl="0" marL="0" marR="0" rtl="0" algn="l">
              <a:lnSpc>
                <a:spcPct val="100000"/>
              </a:lnSpc>
              <a:spcBef>
                <a:spcPts val="0"/>
              </a:spcBef>
              <a:spcAft>
                <a:spcPts val="0"/>
              </a:spcAft>
              <a:buClr>
                <a:srgbClr val="336699"/>
              </a:buClr>
              <a:buFont typeface="Arial"/>
              <a:buNone/>
            </a:pPr>
            <a:r>
              <a:rPr lang="en-US" sz="2500">
                <a:solidFill>
                  <a:srgbClr val="336699"/>
                </a:solidFill>
              </a:rPr>
              <a:t> </a:t>
            </a:r>
            <a:r>
              <a:rPr lang="en-US" sz="4100">
                <a:solidFill>
                  <a:srgbClr val="336699"/>
                </a:solidFill>
              </a:rPr>
              <a:t> </a:t>
            </a:r>
            <a:endParaRPr sz="4100">
              <a:solidFill>
                <a:srgbClr val="336699"/>
              </a:solidFill>
            </a:endParaRPr>
          </a:p>
        </p:txBody>
      </p:sp>
      <p:sp>
        <p:nvSpPr>
          <p:cNvPr id="102" name="Shape 102"/>
          <p:cNvSpPr txBox="1"/>
          <p:nvPr/>
        </p:nvSpPr>
        <p:spPr>
          <a:xfrm>
            <a:off x="1636400" y="12853375"/>
            <a:ext cx="29680800" cy="92133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rPr b="1" lang="en-US" sz="4100">
                <a:solidFill>
                  <a:srgbClr val="336699"/>
                </a:solidFill>
              </a:rPr>
              <a:t>Code VR 1.0 Prototype</a:t>
            </a:r>
            <a:endParaRPr/>
          </a:p>
          <a:p>
            <a:pPr indent="0" lvl="0" marL="0" marR="0" rtl="0" algn="ctr">
              <a:lnSpc>
                <a:spcPct val="100000"/>
              </a:lnSpc>
              <a:spcBef>
                <a:spcPts val="0"/>
              </a:spcBef>
              <a:spcAft>
                <a:spcPts val="0"/>
              </a:spcAft>
              <a:buClr>
                <a:srgbClr val="336699"/>
              </a:buClr>
              <a:buFont typeface="Arial"/>
              <a:buNone/>
            </a:pPr>
            <a:r>
              <a:rPr b="0" i="0" lang="en-US" sz="4100" u="none" cap="none" strike="noStrike">
                <a:solidFill>
                  <a:srgbClr val="336699"/>
                </a:solidFill>
                <a:latin typeface="Arial"/>
                <a:ea typeface="Arial"/>
                <a:cs typeface="Arial"/>
                <a:sym typeface="Arial"/>
              </a:rPr>
              <a:t>Screenshots </a:t>
            </a:r>
            <a:r>
              <a:rPr lang="en-US" sz="4100">
                <a:solidFill>
                  <a:srgbClr val="336699"/>
                </a:solidFill>
              </a:rPr>
              <a:t>of the</a:t>
            </a:r>
            <a:r>
              <a:rPr b="0" i="0" lang="en-US" sz="4100" u="none" cap="none" strike="noStrike">
                <a:solidFill>
                  <a:srgbClr val="336699"/>
                </a:solidFill>
                <a:latin typeface="Arial"/>
                <a:ea typeface="Arial"/>
                <a:cs typeface="Arial"/>
                <a:sym typeface="Arial"/>
              </a:rPr>
              <a:t> solution statement.</a:t>
            </a:r>
            <a:endParaRPr b="0" i="0" sz="4100" u="none" cap="none" strike="noStrike">
              <a:solidFill>
                <a:srgbClr val="336699"/>
              </a:solidFill>
              <a:latin typeface="Arial"/>
              <a:ea typeface="Arial"/>
              <a:cs typeface="Arial"/>
              <a:sym typeface="Arial"/>
            </a:endParaRPr>
          </a:p>
          <a:p>
            <a:pPr indent="0" lvl="0" marL="0" marR="0" rtl="0" algn="ctr">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nSpc>
                <a:spcPct val="100000"/>
              </a:lnSpc>
              <a:spcBef>
                <a:spcPts val="0"/>
              </a:spcBef>
              <a:spcAft>
                <a:spcPts val="0"/>
              </a:spcAft>
              <a:buClr>
                <a:srgbClr val="336699"/>
              </a:buClr>
              <a:buFont typeface="Arial"/>
              <a:buNone/>
            </a:pPr>
            <a:r>
              <a:rPr lang="en-US" sz="2400">
                <a:solidFill>
                  <a:srgbClr val="336699"/>
                </a:solidFill>
              </a:rPr>
              <a:t>    					fig1: Generation of 3D objects based on </a:t>
            </a:r>
            <a:r>
              <a:rPr lang="en-US" sz="2400">
                <a:solidFill>
                  <a:srgbClr val="336699"/>
                </a:solidFill>
              </a:rPr>
              <a:t>python</a:t>
            </a:r>
            <a:r>
              <a:rPr lang="en-US" sz="2400">
                <a:solidFill>
                  <a:srgbClr val="336699"/>
                </a:solidFill>
              </a:rPr>
              <a:t> file 									  </a:t>
            </a:r>
            <a:r>
              <a:rPr lang="en-US" sz="2400">
                <a:solidFill>
                  <a:srgbClr val="336699"/>
                </a:solidFill>
              </a:rPr>
              <a:t>fig2: 3D objects manipulation </a:t>
            </a:r>
            <a:r>
              <a:rPr lang="en-US" sz="2400">
                <a:solidFill>
                  <a:srgbClr val="336699"/>
                </a:solidFill>
              </a:rPr>
              <a:t>								</a:t>
            </a:r>
            <a:r>
              <a:rPr lang="en-US" sz="2400">
                <a:solidFill>
                  <a:srgbClr val="336699"/>
                </a:solidFill>
              </a:rPr>
              <a:t>fig3: 3D objects generation from predefined shapes </a:t>
            </a:r>
            <a:r>
              <a:rPr lang="en-US" sz="2400">
                <a:solidFill>
                  <a:srgbClr val="336699"/>
                </a:solidFill>
              </a:rPr>
              <a:t>		</a:t>
            </a:r>
            <a:endParaRPr sz="2400">
              <a:solidFill>
                <a:srgbClr val="336699"/>
              </a:solidFill>
            </a:endParaRPr>
          </a:p>
        </p:txBody>
      </p:sp>
      <p:sp>
        <p:nvSpPr>
          <p:cNvPr id="103" name="Shape 103"/>
          <p:cNvSpPr txBox="1"/>
          <p:nvPr/>
        </p:nvSpPr>
        <p:spPr>
          <a:xfrm>
            <a:off x="22440900" y="33020500"/>
            <a:ext cx="8876400" cy="75987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Summary</a:t>
            </a:r>
            <a:endParaRPr b="1" i="0" sz="4100" u="none" cap="none" strike="noStrike">
              <a:solidFill>
                <a:srgbClr val="336699"/>
              </a:solidFill>
              <a:latin typeface="Arial"/>
              <a:ea typeface="Arial"/>
              <a:cs typeface="Arial"/>
              <a:sym typeface="Arial"/>
            </a:endParaRPr>
          </a:p>
          <a:p>
            <a:pPr indent="0" lvl="0" marL="0" marR="0" rtl="0" algn="ctr">
              <a:lnSpc>
                <a:spcPct val="100000"/>
              </a:lnSpc>
              <a:spcBef>
                <a:spcPts val="0"/>
              </a:spcBef>
              <a:spcAft>
                <a:spcPts val="0"/>
              </a:spcAft>
              <a:buClr>
                <a:srgbClr val="336699"/>
              </a:buClr>
              <a:buFont typeface="Arial"/>
              <a:buNone/>
            </a:pPr>
            <a:r>
              <a:t/>
            </a:r>
            <a:endParaRPr b="1" sz="18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The United States has an increasing demand for Computer Science professional due to a need for software solutions. Unfortunately, Computing and Information Sciences majors are the least popular amongst students. This slows our technological advancement and heavily affect the United States economy. </a:t>
            </a:r>
            <a:endParaRPr sz="2500">
              <a:solidFill>
                <a:srgbClr val="336699"/>
              </a:solidFill>
            </a:endParaRPr>
          </a:p>
          <a:p>
            <a:pPr indent="0" lvl="0" marL="0" marR="0" rtl="0" algn="l">
              <a:lnSpc>
                <a:spcPct val="100000"/>
              </a:lnSpc>
              <a:spcBef>
                <a:spcPts val="0"/>
              </a:spcBef>
              <a:spcAft>
                <a:spcPts val="0"/>
              </a:spcAft>
              <a:buNone/>
            </a:pPr>
            <a:r>
              <a:t/>
            </a:r>
            <a:endParaRPr sz="25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Code VR 1.0  </a:t>
            </a:r>
            <a:r>
              <a:rPr lang="en-US" sz="2500">
                <a:solidFill>
                  <a:srgbClr val="336699"/>
                </a:solidFill>
              </a:rPr>
              <a:t>attempt</a:t>
            </a:r>
            <a:r>
              <a:rPr lang="en-US" sz="2500">
                <a:solidFill>
                  <a:srgbClr val="336699"/>
                </a:solidFill>
              </a:rPr>
              <a:t> to solve this problem by </a:t>
            </a:r>
            <a:r>
              <a:rPr lang="en-US" sz="2500">
                <a:solidFill>
                  <a:srgbClr val="336699"/>
                </a:solidFill>
              </a:rPr>
              <a:t>facilitating</a:t>
            </a:r>
            <a:r>
              <a:rPr lang="en-US" sz="2500">
                <a:solidFill>
                  <a:srgbClr val="336699"/>
                </a:solidFill>
              </a:rPr>
              <a:t> the CS experience using VR.  </a:t>
            </a:r>
            <a:endParaRPr sz="2500">
              <a:solidFill>
                <a:srgbClr val="336699"/>
              </a:solidFill>
            </a:endParaRPr>
          </a:p>
          <a:p>
            <a:pPr indent="-387350" lvl="0" marL="914400" marR="0" rtl="0" algn="l">
              <a:lnSpc>
                <a:spcPct val="100000"/>
              </a:lnSpc>
              <a:spcBef>
                <a:spcPts val="0"/>
              </a:spcBef>
              <a:spcAft>
                <a:spcPts val="0"/>
              </a:spcAft>
              <a:buClr>
                <a:srgbClr val="336699"/>
              </a:buClr>
              <a:buSzPts val="2500"/>
              <a:buAutoNum type="arabicPeriod"/>
            </a:pPr>
            <a:r>
              <a:rPr lang="en-US" sz="2500">
                <a:solidFill>
                  <a:srgbClr val="336699"/>
                </a:solidFill>
              </a:rPr>
              <a:t>Code VR provides 3D representation of code.</a:t>
            </a:r>
            <a:endParaRPr sz="2500">
              <a:solidFill>
                <a:srgbClr val="336699"/>
              </a:solidFill>
            </a:endParaRPr>
          </a:p>
          <a:p>
            <a:pPr indent="-387350" lvl="0" marL="914400" marR="0" rtl="0" algn="l">
              <a:lnSpc>
                <a:spcPct val="100000"/>
              </a:lnSpc>
              <a:spcBef>
                <a:spcPts val="0"/>
              </a:spcBef>
              <a:spcAft>
                <a:spcPts val="0"/>
              </a:spcAft>
              <a:buClr>
                <a:srgbClr val="336699"/>
              </a:buClr>
              <a:buSzPts val="2500"/>
              <a:buAutoNum type="arabicPeriod"/>
            </a:pPr>
            <a:r>
              <a:rPr lang="en-US" sz="2500">
                <a:solidFill>
                  <a:srgbClr val="336699"/>
                </a:solidFill>
              </a:rPr>
              <a:t>Code VR provides a </a:t>
            </a:r>
            <a:r>
              <a:rPr lang="en-US" sz="2500">
                <a:solidFill>
                  <a:srgbClr val="336699"/>
                </a:solidFill>
              </a:rPr>
              <a:t>Set of functions for a dynamic UX.</a:t>
            </a:r>
            <a:endParaRPr sz="2500">
              <a:solidFill>
                <a:srgbClr val="336699"/>
              </a:solidFill>
            </a:endParaRPr>
          </a:p>
          <a:p>
            <a:pPr indent="-387350" lvl="0" marL="914400" marR="0" rtl="0" algn="l">
              <a:lnSpc>
                <a:spcPct val="100000"/>
              </a:lnSpc>
              <a:spcBef>
                <a:spcPts val="0"/>
              </a:spcBef>
              <a:spcAft>
                <a:spcPts val="0"/>
              </a:spcAft>
              <a:buClr>
                <a:srgbClr val="336699"/>
              </a:buClr>
              <a:buSzPts val="2500"/>
              <a:buAutoNum type="arabicPeriod"/>
            </a:pPr>
            <a:r>
              <a:rPr lang="en-US" sz="2500">
                <a:solidFill>
                  <a:srgbClr val="336699"/>
                </a:solidFill>
              </a:rPr>
              <a:t>Code VR provides a</a:t>
            </a:r>
            <a:r>
              <a:rPr lang="en-US" sz="2500">
                <a:solidFill>
                  <a:srgbClr val="336699"/>
                </a:solidFill>
              </a:rPr>
              <a:t>nimation of popular algorithms execution.</a:t>
            </a:r>
            <a:endParaRPr sz="2500">
              <a:solidFill>
                <a:srgbClr val="336699"/>
              </a:solidFill>
            </a:endParaRPr>
          </a:p>
          <a:p>
            <a:pPr indent="0" lvl="0" marL="0" marR="0" rtl="0" algn="l">
              <a:lnSpc>
                <a:spcPct val="100000"/>
              </a:lnSpc>
              <a:spcBef>
                <a:spcPts val="0"/>
              </a:spcBef>
              <a:spcAft>
                <a:spcPts val="0"/>
              </a:spcAft>
              <a:buNone/>
            </a:pPr>
            <a:r>
              <a:t/>
            </a:r>
            <a:endParaRPr sz="18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The user understands the logic of programming, joins the CS field, increases the number of CS professional and satisfies the increasing demand for software solutions. </a:t>
            </a:r>
            <a:endParaRPr sz="25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i="0" sz="4100" u="none" cap="none" strike="noStrike">
              <a:solidFill>
                <a:srgbClr val="336699"/>
              </a:solidFill>
              <a:latin typeface="Arial"/>
              <a:ea typeface="Arial"/>
              <a:cs typeface="Arial"/>
              <a:sym typeface="Arial"/>
            </a:endParaRPr>
          </a:p>
        </p:txBody>
      </p:sp>
      <p:sp>
        <p:nvSpPr>
          <p:cNvPr id="104" name="Shape 104"/>
          <p:cNvSpPr txBox="1"/>
          <p:nvPr/>
        </p:nvSpPr>
        <p:spPr>
          <a:xfrm>
            <a:off x="990600" y="609600"/>
            <a:ext cx="4724400" cy="411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Font typeface="Arial"/>
              <a:buNone/>
            </a:pPr>
            <a:r>
              <a:t/>
            </a:r>
            <a:endParaRPr/>
          </a:p>
        </p:txBody>
      </p:sp>
      <p:sp>
        <p:nvSpPr>
          <p:cNvPr id="105" name="Shape 105"/>
          <p:cNvSpPr txBox="1"/>
          <p:nvPr/>
        </p:nvSpPr>
        <p:spPr>
          <a:xfrm>
            <a:off x="27203400" y="609600"/>
            <a:ext cx="4724400" cy="411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Font typeface="Arial"/>
              <a:buNone/>
            </a:pPr>
            <a:r>
              <a:t/>
            </a:r>
            <a:endParaRPr/>
          </a:p>
        </p:txBody>
      </p:sp>
      <p:sp>
        <p:nvSpPr>
          <p:cNvPr id="106" name="Shape 106"/>
          <p:cNvSpPr txBox="1"/>
          <p:nvPr/>
        </p:nvSpPr>
        <p:spPr>
          <a:xfrm>
            <a:off x="12183375" y="6095925"/>
            <a:ext cx="9686100" cy="6210300"/>
          </a:xfrm>
          <a:prstGeom prst="rect">
            <a:avLst/>
          </a:prstGeom>
          <a:solidFill>
            <a:schemeClr val="lt1"/>
          </a:solidFill>
          <a:ln cap="flat" cmpd="sng" w="12700">
            <a:solidFill>
              <a:srgbClr val="0033CC"/>
            </a:solidFill>
            <a:prstDash val="solid"/>
            <a:miter lim="8000"/>
            <a:headEnd len="sm" w="sm" type="none"/>
            <a:tailEnd len="sm" w="sm" type="none"/>
          </a:ln>
        </p:spPr>
        <p:txBody>
          <a:bodyPr anchorCtr="0" anchor="t" bIns="49325" lIns="98650" spcFirstLastPara="1" rIns="98650" wrap="square" tIns="49325">
            <a:noAutofit/>
          </a:bodyPr>
          <a:lstStyle/>
          <a:p>
            <a:pPr indent="0" lvl="0" marL="0" marR="0" rtl="0" algn="ctr">
              <a:lnSpc>
                <a:spcPct val="100000"/>
              </a:lnSpc>
              <a:spcBef>
                <a:spcPts val="0"/>
              </a:spcBef>
              <a:spcAft>
                <a:spcPts val="0"/>
              </a:spcAft>
              <a:buClr>
                <a:srgbClr val="336699"/>
              </a:buClr>
              <a:buFont typeface="Arial"/>
              <a:buNone/>
            </a:pPr>
            <a:r>
              <a:rPr b="1" i="0" lang="en-US" sz="4100" u="none" cap="none" strike="noStrike">
                <a:solidFill>
                  <a:srgbClr val="336699"/>
                </a:solidFill>
                <a:latin typeface="Arial"/>
                <a:ea typeface="Arial"/>
                <a:cs typeface="Arial"/>
                <a:sym typeface="Arial"/>
              </a:rPr>
              <a:t>Solution</a:t>
            </a:r>
            <a:endParaRPr/>
          </a:p>
          <a:p>
            <a:pPr indent="0" lvl="0" marL="0" marR="0" rtl="0" algn="l">
              <a:lnSpc>
                <a:spcPct val="100000"/>
              </a:lnSpc>
              <a:spcBef>
                <a:spcPts val="0"/>
              </a:spcBef>
              <a:spcAft>
                <a:spcPts val="0"/>
              </a:spcAft>
              <a:buClr>
                <a:srgbClr val="336699"/>
              </a:buClr>
              <a:buFont typeface="Arial"/>
              <a:buNone/>
            </a:pPr>
            <a:r>
              <a:t/>
            </a:r>
            <a:endParaRPr sz="18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Code VR 1.0, is a free virtual reality application designed to inspire students to join the computer science field which should increase the number of computer professionals and satisfy the increasing demand for software solutions. </a:t>
            </a:r>
            <a:endParaRPr sz="2500">
              <a:solidFill>
                <a:srgbClr val="336699"/>
              </a:solidFill>
            </a:endParaRPr>
          </a:p>
          <a:p>
            <a:pPr indent="0" lvl="0" marL="0" marR="0" rtl="0" algn="l">
              <a:lnSpc>
                <a:spcPct val="100000"/>
              </a:lnSpc>
              <a:spcBef>
                <a:spcPts val="0"/>
              </a:spcBef>
              <a:spcAft>
                <a:spcPts val="0"/>
              </a:spcAft>
              <a:buNone/>
            </a:pPr>
            <a:r>
              <a:t/>
            </a:r>
            <a:endParaRPr sz="25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Code VR 1.0 inspire students by introducing them to the logic of programming in a way that remove the projected difficulty on the abstraction involved in the learning of fundamental courses. </a:t>
            </a:r>
            <a:endParaRPr sz="2500">
              <a:solidFill>
                <a:srgbClr val="336699"/>
              </a:solidFill>
            </a:endParaRPr>
          </a:p>
          <a:p>
            <a:pPr indent="0" lvl="0" marL="0" marR="0" rtl="0" algn="l">
              <a:lnSpc>
                <a:spcPct val="100000"/>
              </a:lnSpc>
              <a:spcBef>
                <a:spcPts val="0"/>
              </a:spcBef>
              <a:spcAft>
                <a:spcPts val="0"/>
              </a:spcAft>
              <a:buNone/>
            </a:pPr>
            <a:r>
              <a:t/>
            </a:r>
            <a:endParaRPr sz="2500">
              <a:solidFill>
                <a:srgbClr val="336699"/>
              </a:solidFill>
            </a:endParaRPr>
          </a:p>
          <a:p>
            <a:pPr indent="-387350" lvl="0" marL="457200" marR="0" rtl="0" algn="l">
              <a:lnSpc>
                <a:spcPct val="100000"/>
              </a:lnSpc>
              <a:spcBef>
                <a:spcPts val="0"/>
              </a:spcBef>
              <a:spcAft>
                <a:spcPts val="0"/>
              </a:spcAft>
              <a:buClr>
                <a:srgbClr val="336699"/>
              </a:buClr>
              <a:buSzPts val="2500"/>
              <a:buChar char="●"/>
            </a:pPr>
            <a:r>
              <a:rPr lang="en-US" sz="2500">
                <a:solidFill>
                  <a:srgbClr val="336699"/>
                </a:solidFill>
              </a:rPr>
              <a:t>Code VR do so by letting them, create small code components, see the flow of execution of commonly known algorithms through animation and lastly upload a python source code and visualize a 3D representation of the code.</a:t>
            </a:r>
            <a:endParaRPr b="0" i="0" sz="2500" u="none" cap="none" strike="noStrike">
              <a:solidFill>
                <a:srgbClr val="336699"/>
              </a:solidFill>
              <a:latin typeface="Arial"/>
              <a:ea typeface="Arial"/>
              <a:cs typeface="Arial"/>
              <a:sym typeface="Arial"/>
            </a:endParaRPr>
          </a:p>
        </p:txBody>
      </p:sp>
      <p:sp>
        <p:nvSpPr>
          <p:cNvPr id="107" name="Shape 107"/>
          <p:cNvSpPr txBox="1"/>
          <p:nvPr/>
        </p:nvSpPr>
        <p:spPr>
          <a:xfrm>
            <a:off x="6343000" y="41615475"/>
            <a:ext cx="25737000" cy="1356600"/>
          </a:xfrm>
          <a:prstGeom prst="rect">
            <a:avLst/>
          </a:prstGeom>
          <a:noFill/>
          <a:ln cap="flat" cmpd="sng" w="63500">
            <a:solidFill>
              <a:srgbClr val="0033CC"/>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3000">
                <a:solidFill>
                  <a:schemeClr val="dk1"/>
                </a:solidFill>
              </a:rPr>
              <a:t>The material presented in this poster is based upon the work supported by Dr. Francisco Ortega, Dr. Juan </a:t>
            </a:r>
            <a:r>
              <a:rPr lang="en-US" sz="3000">
                <a:solidFill>
                  <a:srgbClr val="222222"/>
                </a:solidFill>
                <a:highlight>
                  <a:srgbClr val="FFFFFF"/>
                </a:highlight>
              </a:rPr>
              <a:t>Caraballo</a:t>
            </a:r>
            <a:r>
              <a:rPr lang="en-US" sz="3000">
                <a:solidFill>
                  <a:schemeClr val="dk1"/>
                </a:solidFill>
              </a:rPr>
              <a:t> and OpenHID Lab. I am thankful to the help that I received from my group members, Andres Chalela, Miguel Jardines.</a:t>
            </a:r>
            <a:endParaRPr>
              <a:solidFill>
                <a:schemeClr val="dk1"/>
              </a:solidFill>
            </a:endParaRPr>
          </a:p>
          <a:p>
            <a:pPr indent="0" lvl="0" marL="0">
              <a:spcBef>
                <a:spcPts val="0"/>
              </a:spcBef>
              <a:spcAft>
                <a:spcPts val="0"/>
              </a:spcAft>
              <a:buNone/>
            </a:pPr>
            <a:r>
              <a:t/>
            </a:r>
            <a:endParaRPr/>
          </a:p>
        </p:txBody>
      </p:sp>
      <p:pic>
        <p:nvPicPr>
          <p:cNvPr id="108" name="Shape 108"/>
          <p:cNvPicPr preferRelativeResize="0"/>
          <p:nvPr/>
        </p:nvPicPr>
        <p:blipFill>
          <a:blip r:embed="rId4">
            <a:alphaModFix/>
          </a:blip>
          <a:stretch>
            <a:fillRect/>
          </a:stretch>
        </p:blipFill>
        <p:spPr>
          <a:xfrm>
            <a:off x="883850" y="925100"/>
            <a:ext cx="4724400" cy="3886202"/>
          </a:xfrm>
          <a:prstGeom prst="rect">
            <a:avLst/>
          </a:prstGeom>
          <a:noFill/>
          <a:ln>
            <a:noFill/>
          </a:ln>
        </p:spPr>
      </p:pic>
      <p:pic>
        <p:nvPicPr>
          <p:cNvPr id="109" name="Shape 109"/>
          <p:cNvPicPr preferRelativeResize="0"/>
          <p:nvPr/>
        </p:nvPicPr>
        <p:blipFill>
          <a:blip r:embed="rId5">
            <a:alphaModFix/>
          </a:blip>
          <a:stretch>
            <a:fillRect/>
          </a:stretch>
        </p:blipFill>
        <p:spPr>
          <a:xfrm>
            <a:off x="5632399" y="1377300"/>
            <a:ext cx="3524591" cy="2822500"/>
          </a:xfrm>
          <a:prstGeom prst="rect">
            <a:avLst/>
          </a:prstGeom>
          <a:noFill/>
          <a:ln>
            <a:noFill/>
          </a:ln>
        </p:spPr>
      </p:pic>
      <p:pic>
        <p:nvPicPr>
          <p:cNvPr id="110" name="Shape 110"/>
          <p:cNvPicPr preferRelativeResize="0"/>
          <p:nvPr/>
        </p:nvPicPr>
        <p:blipFill rotWithShape="1">
          <a:blip r:embed="rId6">
            <a:alphaModFix/>
          </a:blip>
          <a:srcRect b="13292" l="0" r="0" t="0"/>
          <a:stretch/>
        </p:blipFill>
        <p:spPr>
          <a:xfrm>
            <a:off x="2043150" y="15428250"/>
            <a:ext cx="11022237" cy="5375988"/>
          </a:xfrm>
          <a:prstGeom prst="rect">
            <a:avLst/>
          </a:prstGeom>
          <a:noFill/>
          <a:ln>
            <a:noFill/>
          </a:ln>
        </p:spPr>
      </p:pic>
      <p:pic>
        <p:nvPicPr>
          <p:cNvPr id="111" name="Shape 111"/>
          <p:cNvPicPr preferRelativeResize="0"/>
          <p:nvPr/>
        </p:nvPicPr>
        <p:blipFill rotWithShape="1">
          <a:blip r:embed="rId7">
            <a:alphaModFix/>
          </a:blip>
          <a:srcRect b="-1395" l="20039" r="30748" t="14688"/>
          <a:stretch/>
        </p:blipFill>
        <p:spPr>
          <a:xfrm>
            <a:off x="14002381" y="15392050"/>
            <a:ext cx="6182580" cy="5448400"/>
          </a:xfrm>
          <a:prstGeom prst="rect">
            <a:avLst/>
          </a:prstGeom>
          <a:noFill/>
          <a:ln>
            <a:noFill/>
          </a:ln>
        </p:spPr>
      </p:pic>
      <p:pic>
        <p:nvPicPr>
          <p:cNvPr id="112" name="Shape 112"/>
          <p:cNvPicPr preferRelativeResize="0"/>
          <p:nvPr/>
        </p:nvPicPr>
        <p:blipFill rotWithShape="1">
          <a:blip r:embed="rId8">
            <a:alphaModFix/>
          </a:blip>
          <a:srcRect b="21940" l="5606" r="0" t="21946"/>
          <a:stretch/>
        </p:blipFill>
        <p:spPr>
          <a:xfrm>
            <a:off x="27514650" y="1600200"/>
            <a:ext cx="4101898" cy="1219200"/>
          </a:xfrm>
          <a:prstGeom prst="rect">
            <a:avLst/>
          </a:prstGeom>
          <a:noFill/>
          <a:ln>
            <a:noFill/>
          </a:ln>
        </p:spPr>
      </p:pic>
      <p:pic>
        <p:nvPicPr>
          <p:cNvPr id="113" name="Shape 113"/>
          <p:cNvPicPr preferRelativeResize="0"/>
          <p:nvPr/>
        </p:nvPicPr>
        <p:blipFill rotWithShape="1">
          <a:blip r:embed="rId9">
            <a:alphaModFix/>
          </a:blip>
          <a:srcRect b="0" l="49700" r="0" t="0"/>
          <a:stretch/>
        </p:blipFill>
        <p:spPr>
          <a:xfrm>
            <a:off x="26784000" y="3079925"/>
            <a:ext cx="5295999" cy="1474550"/>
          </a:xfrm>
          <a:prstGeom prst="rect">
            <a:avLst/>
          </a:prstGeom>
          <a:noFill/>
          <a:ln>
            <a:noFill/>
          </a:ln>
        </p:spPr>
      </p:pic>
      <p:pic>
        <p:nvPicPr>
          <p:cNvPr id="114" name="Shape 114"/>
          <p:cNvPicPr preferRelativeResize="0"/>
          <p:nvPr/>
        </p:nvPicPr>
        <p:blipFill>
          <a:blip r:embed="rId10">
            <a:alphaModFix/>
          </a:blip>
          <a:stretch>
            <a:fillRect/>
          </a:stretch>
        </p:blipFill>
        <p:spPr>
          <a:xfrm>
            <a:off x="21121950" y="15355839"/>
            <a:ext cx="9686099" cy="5448409"/>
          </a:xfrm>
          <a:prstGeom prst="rect">
            <a:avLst/>
          </a:prstGeom>
          <a:noFill/>
          <a:ln>
            <a:noFill/>
          </a:ln>
        </p:spPr>
      </p:pic>
      <p:pic>
        <p:nvPicPr>
          <p:cNvPr id="115" name="Shape 115"/>
          <p:cNvPicPr preferRelativeResize="0"/>
          <p:nvPr/>
        </p:nvPicPr>
        <p:blipFill rotWithShape="1">
          <a:blip r:embed="rId11">
            <a:alphaModFix/>
          </a:blip>
          <a:srcRect b="4825" l="0" r="0" t="0"/>
          <a:stretch/>
        </p:blipFill>
        <p:spPr>
          <a:xfrm>
            <a:off x="11762988" y="24203975"/>
            <a:ext cx="9975600" cy="6942457"/>
          </a:xfrm>
          <a:prstGeom prst="rect">
            <a:avLst/>
          </a:prstGeom>
          <a:noFill/>
          <a:ln>
            <a:noFill/>
          </a:ln>
        </p:spPr>
      </p:pic>
      <p:pic>
        <p:nvPicPr>
          <p:cNvPr id="116" name="Shape 116"/>
          <p:cNvPicPr preferRelativeResize="0"/>
          <p:nvPr/>
        </p:nvPicPr>
        <p:blipFill rotWithShape="1">
          <a:blip r:embed="rId12">
            <a:alphaModFix/>
          </a:blip>
          <a:srcRect b="6707" l="0" r="0" t="0"/>
          <a:stretch/>
        </p:blipFill>
        <p:spPr>
          <a:xfrm>
            <a:off x="3295650" y="35153700"/>
            <a:ext cx="5695950" cy="4924800"/>
          </a:xfrm>
          <a:prstGeom prst="rect">
            <a:avLst/>
          </a:prstGeom>
          <a:noFill/>
          <a:ln>
            <a:noFill/>
          </a:ln>
        </p:spPr>
      </p:pic>
      <p:pic>
        <p:nvPicPr>
          <p:cNvPr id="117" name="Shape 117"/>
          <p:cNvPicPr preferRelativeResize="0"/>
          <p:nvPr/>
        </p:nvPicPr>
        <p:blipFill>
          <a:blip r:embed="rId13">
            <a:alphaModFix/>
          </a:blip>
          <a:stretch>
            <a:fillRect/>
          </a:stretch>
        </p:blipFill>
        <p:spPr>
          <a:xfrm>
            <a:off x="12205388" y="35357975"/>
            <a:ext cx="9091075" cy="451625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