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Shape 14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100"/>
              <a:buNone/>
            </a:pPr>
            <a:r>
              <a:rPr lang="en-US"/>
              <a:t>Hello everyone. The purpose of this video is to introduce the Spring 2018 OpenHID Project CodeVR Virtual Reality application for beginners interested in computing and information sciences majors 1.0.</a:t>
            </a:r>
            <a:endParaRPr/>
          </a:p>
          <a:p>
            <a:pPr indent="0" lvl="0" marL="0" marR="0" rtl="0" algn="l">
              <a:spcBef>
                <a:spcPts val="0"/>
              </a:spcBef>
              <a:spcAft>
                <a:spcPts val="0"/>
              </a:spcAft>
              <a:buSzPts val="1100"/>
              <a:buNone/>
            </a:pPr>
            <a:r>
              <a:t/>
            </a:r>
            <a:endParaRPr/>
          </a:p>
          <a:p>
            <a:pPr indent="0" lvl="0" marL="0" marR="0" rtl="0" algn="l">
              <a:spcBef>
                <a:spcPts val="0"/>
              </a:spcBef>
              <a:spcAft>
                <a:spcPts val="0"/>
              </a:spcAft>
              <a:buSzPts val="1100"/>
              <a:buNone/>
            </a:pPr>
            <a:r>
              <a:rPr lang="en-US"/>
              <a:t>During the semester we developed a Virtual Reality application for  OpenHID Lab in collaboration with the School of Computing and Information Sciences.</a:t>
            </a:r>
            <a:endParaRPr/>
          </a:p>
          <a:p>
            <a:pPr indent="0" lvl="0" marL="0" marR="0" rtl="0" algn="l">
              <a:spcBef>
                <a:spcPts val="0"/>
              </a:spcBef>
              <a:spcAft>
                <a:spcPts val="0"/>
              </a:spcAft>
              <a:buSzPts val="1100"/>
              <a:buNone/>
            </a:pPr>
            <a:r>
              <a:t/>
            </a:r>
            <a:endParaRPr/>
          </a:p>
          <a:p>
            <a:pPr indent="0" lvl="0" marL="0" marR="0" rtl="0" algn="l">
              <a:spcBef>
                <a:spcPts val="0"/>
              </a:spcBef>
              <a:spcAft>
                <a:spcPts val="0"/>
              </a:spcAft>
              <a:buSzPts val="1100"/>
              <a:buNone/>
            </a:pPr>
            <a:r>
              <a:rPr lang="en-US"/>
              <a:t>Code VR is a Virtual Reality application for help beginners, who are interested in studying computing and information sciences, visualize code in order to grasp discrete concepts quicker and to enjoy a more productive user experience.</a:t>
            </a:r>
            <a:endParaRPr/>
          </a:p>
          <a:p>
            <a:pPr indent="0" lvl="0" marL="0" marR="0" rtl="0" algn="l">
              <a:spcBef>
                <a:spcPts val="0"/>
              </a:spcBef>
              <a:spcAft>
                <a:spcPts val="0"/>
              </a:spcAft>
              <a:buSzPts val="1100"/>
              <a:buNone/>
            </a:pPr>
            <a:r>
              <a:t/>
            </a:r>
            <a:endParaRPr/>
          </a:p>
          <a:p>
            <a:pPr indent="0" lvl="0" marL="0" marR="0" rtl="0" algn="l">
              <a:spcBef>
                <a:spcPts val="0"/>
              </a:spcBef>
              <a:spcAft>
                <a:spcPts val="0"/>
              </a:spcAft>
              <a:buSzPts val="1100"/>
              <a:buNone/>
            </a:pPr>
            <a:r>
              <a:t/>
            </a:r>
            <a:endParaRPr/>
          </a:p>
          <a:p>
            <a:pPr indent="0" lvl="0" marL="0" marR="0" rtl="0" algn="l">
              <a:spcBef>
                <a:spcPts val="0"/>
              </a:spcBef>
              <a:spcAft>
                <a:spcPts val="0"/>
              </a:spcAft>
              <a:buSzPts val="1100"/>
              <a:buNone/>
            </a:pPr>
            <a:r>
              <a:t/>
            </a:r>
            <a:endParaRPr/>
          </a:p>
          <a:p>
            <a:pPr indent="0" lvl="0" marL="0" marR="0" rtl="0" algn="l">
              <a:spcBef>
                <a:spcPts val="0"/>
              </a:spcBef>
              <a:spcAft>
                <a:spcPts val="0"/>
              </a:spcAft>
              <a:buSzPts val="1100"/>
              <a:buNone/>
            </a:pPr>
            <a:r>
              <a:rPr lang="en-US"/>
              <a:t> </a:t>
            </a:r>
            <a:endParaRPr/>
          </a:p>
          <a:p>
            <a:pPr indent="0" lvl="0" marL="0" marR="0" rtl="0" algn="l">
              <a:spcBef>
                <a:spcPts val="0"/>
              </a:spcBef>
              <a:spcAft>
                <a:spcPts val="0"/>
              </a:spcAft>
              <a:buSzPts val="1100"/>
              <a:buNone/>
            </a:pPr>
            <a:r>
              <a:t/>
            </a:r>
            <a:endParaRPr/>
          </a:p>
          <a:p>
            <a:pPr indent="0" lvl="0" marL="0" marR="0" rtl="0" algn="l">
              <a:spcBef>
                <a:spcPts val="0"/>
              </a:spcBef>
              <a:spcAft>
                <a:spcPts val="0"/>
              </a:spcAft>
              <a:buClr>
                <a:schemeClr val="dk1"/>
              </a:buClr>
              <a:buSzPts val="1100"/>
              <a:buFont typeface="Arial"/>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Shape 22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60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The most important user story you worked on it. You have to describe this one very well and be proud of that.</a:t>
            </a:r>
            <a:endParaRPr/>
          </a:p>
          <a:p>
            <a:pPr indent="-317500" lvl="0" marL="457200" marR="0" rtl="0" algn="l">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indent="-317500" lvl="0" marL="457200" marR="0" rtl="0" algn="l">
              <a:spcBef>
                <a:spcPts val="0"/>
              </a:spcBef>
              <a:spcAft>
                <a:spcPts val="0"/>
              </a:spcAft>
              <a:buSzPts val="1400"/>
              <a:buChar char="-"/>
            </a:pPr>
            <a:r>
              <a:rPr lang="en-US"/>
              <a:t>Go into the details of the most important/significant tasks using bullet lists or visual graphs or state chart diagram</a:t>
            </a:r>
            <a:endParaRPr/>
          </a:p>
          <a:p>
            <a:pPr indent="-317500" lvl="0" marL="457200" marR="0" rtl="0" algn="l">
              <a:spcBef>
                <a:spcPts val="0"/>
              </a:spcBef>
              <a:spcAft>
                <a:spcPts val="0"/>
              </a:spcAft>
              <a:buSzPts val="1400"/>
              <a:buChar char="-"/>
            </a:pPr>
            <a:r>
              <a:rPr lang="en-US"/>
              <a:t>Sequence Diagram for this user story is mandatory  (in another separate page if required)</a:t>
            </a:r>
            <a:endParaRPr/>
          </a:p>
          <a:p>
            <a:pPr indent="-317500" lvl="0" marL="457200" marR="0" rtl="0" algn="l">
              <a:spcBef>
                <a:spcPts val="0"/>
              </a:spcBef>
              <a:spcAft>
                <a:spcPts val="0"/>
              </a:spcAft>
              <a:buSzPts val="1400"/>
              <a:buChar char="-"/>
            </a:pPr>
            <a:r>
              <a:rPr lang="en-US"/>
              <a:t>Demo using </a:t>
            </a:r>
            <a:r>
              <a:rPr b="1" lang="en-US"/>
              <a:t>screenshots or GIF</a:t>
            </a:r>
            <a:r>
              <a:rPr lang="en-US"/>
              <a:t> (in another separate page if required)</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7" name="Shape 22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Shape 23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5" name="Shape 23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Shape 24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2" name="Shape 24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Shape 24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9" name="Shape 24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Shape 25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6" name="Shape 25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Shape 26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3" name="Shape 26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Shape 27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Include your contact information</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Ask if anyone has any questions for you.</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Thank your audience</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2" name="Shape 27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Shape 27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Include your contact information</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Ask if anyone has any questions for you.</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Thank your audience</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9" name="Shape 27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Shape 15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US"/>
              <a:t>20 seconds.</a:t>
            </a:r>
            <a:endParaRPr/>
          </a:p>
          <a:p>
            <a:pPr indent="0" lvl="0" marL="0" rtl="0">
              <a:spcBef>
                <a:spcPts val="0"/>
              </a:spcBef>
              <a:spcAft>
                <a:spcPts val="0"/>
              </a:spcAft>
              <a:buClr>
                <a:schemeClr val="dk1"/>
              </a:buClr>
              <a:buFont typeface="Arial"/>
              <a:buNone/>
            </a:pPr>
            <a:r>
              <a:rPr lang="en-US"/>
              <a:t>Introduce the problem that the your project (in new version) tackles with GIF or screenshot. </a:t>
            </a:r>
            <a:endParaRPr/>
          </a:p>
          <a:p>
            <a:pPr indent="0" lvl="0" marL="0" rtl="0">
              <a:spcBef>
                <a:spcPts val="0"/>
              </a:spcBef>
              <a:spcAft>
                <a:spcPts val="0"/>
              </a:spcAft>
              <a:buClr>
                <a:schemeClr val="dk1"/>
              </a:buClr>
              <a:buFont typeface="Arial"/>
              <a:buNone/>
            </a:pPr>
            <a:r>
              <a:rPr lang="en-US"/>
              <a:t>In the  current system the:</a:t>
            </a:r>
            <a:endParaRPr/>
          </a:p>
          <a:p>
            <a:pPr indent="-63500" lvl="0" marL="203200" rtl="0" algn="just">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User has access to Python code from 2D Menu.</a:t>
            </a:r>
            <a:endParaRPr>
              <a:latin typeface="Times New Roman"/>
              <a:ea typeface="Times New Roman"/>
              <a:cs typeface="Times New Roman"/>
              <a:sym typeface="Times New Roman"/>
            </a:endParaRPr>
          </a:p>
          <a:p>
            <a:pPr indent="-63500" lvl="0" marL="203200" rtl="0" algn="just">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User can trigger shape generation from selected python file.</a:t>
            </a:r>
            <a:endParaRPr>
              <a:latin typeface="Times New Roman"/>
              <a:ea typeface="Times New Roman"/>
              <a:cs typeface="Times New Roman"/>
              <a:sym typeface="Times New Roman"/>
            </a:endParaRPr>
          </a:p>
          <a:p>
            <a:pPr indent="-63500" lvl="0" marL="203200" rtl="0" algn="just">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User can observe shapes and related class, constructor, and methods pertaining to Python file.</a:t>
            </a:r>
            <a:endParaRPr>
              <a:latin typeface="Times New Roman"/>
              <a:ea typeface="Times New Roman"/>
              <a:cs typeface="Times New Roman"/>
              <a:sym typeface="Times New Roman"/>
            </a:endParaRPr>
          </a:p>
          <a:p>
            <a:pPr indent="-63500" lvl="0" marL="203200" rtl="0" algn="just">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User can distinguish unique properties and relationship between generated shapes.</a:t>
            </a:r>
            <a:endParaRPr>
              <a:latin typeface="Times New Roman"/>
              <a:ea typeface="Times New Roman"/>
              <a:cs typeface="Times New Roman"/>
              <a:sym typeface="Times New Roman"/>
            </a:endParaRPr>
          </a:p>
          <a:p>
            <a:pPr indent="-63500" lvl="0" marL="203200" rtl="0" algn="just">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The biggest challenge for the current system was to map every token in the Python 3.6 language to JSON Format and from every JSON ADT class definition, class constructor and functions in Python file to a Visual representation.</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8" name="Shape 15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Shape 16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5 seconds</a:t>
            </a:r>
            <a:endParaRPr/>
          </a:p>
          <a:p>
            <a:pPr indent="0" lvl="0" marL="0" marR="0" rtl="0" algn="l">
              <a:spcBef>
                <a:spcPts val="0"/>
              </a:spcBef>
              <a:spcAft>
                <a:spcPts val="0"/>
              </a:spcAft>
              <a:buNone/>
            </a:pPr>
            <a:r>
              <a:rPr lang="en-US"/>
              <a:t>Show the Use Case Diagram for the whole project.</a:t>
            </a:r>
            <a:br>
              <a:rPr lang="en-US"/>
            </a:br>
            <a:r>
              <a:rPr lang="en-US"/>
              <a:t>Highlight your use cases.</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7" name="Shape 16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Shape 17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20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1. System decomposition; identify the architecture patterns used </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2. System deployment – h/w and s/w requirements </a:t>
            </a:r>
            <a:endParaRPr/>
          </a:p>
          <a:p>
            <a:pPr indent="0" lvl="0" marL="0" marR="0" rtl="0" algn="l">
              <a:spcBef>
                <a:spcPts val="360"/>
              </a:spcBef>
              <a:spcAft>
                <a:spcPts val="0"/>
              </a:spcAft>
              <a:buNone/>
            </a:pPr>
            <a:br>
              <a:rPr lang="en-US"/>
            </a:br>
            <a:br>
              <a:rPr lang="en-US"/>
            </a:b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Shape 18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Identify the design patterns used (one or more slides).</a:t>
            </a:r>
            <a:endParaRPr/>
          </a:p>
          <a:p>
            <a:pPr indent="0" lvl="0" marL="0" rtl="0">
              <a:spcBef>
                <a:spcPts val="360"/>
              </a:spcBef>
              <a:spcAft>
                <a:spcPts val="0"/>
              </a:spcAft>
              <a:buNone/>
            </a:pPr>
            <a:r>
              <a:t/>
            </a:r>
            <a:endParaRPr/>
          </a:p>
          <a:p>
            <a:pPr indent="0" lvl="0" marL="0" marR="0" rtl="0" algn="l">
              <a:spcBef>
                <a:spcPts val="360"/>
              </a:spcBef>
              <a:spcAft>
                <a:spcPts val="0"/>
              </a:spcAft>
              <a:buNone/>
            </a:pPr>
            <a:r>
              <a:t/>
            </a:r>
            <a:endParaRPr/>
          </a:p>
        </p:txBody>
      </p:sp>
      <p:sp>
        <p:nvSpPr>
          <p:cNvPr id="189" name="Shape 18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Shape 19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a:t>5 seconds.</a:t>
            </a:r>
            <a:endParaRPr/>
          </a:p>
          <a:p>
            <a:pPr indent="0" lvl="0" marL="0" rtl="0">
              <a:spcBef>
                <a:spcPts val="0"/>
              </a:spcBef>
              <a:spcAft>
                <a:spcPts val="0"/>
              </a:spcAft>
              <a:buClr>
                <a:schemeClr val="dk1"/>
              </a:buClr>
              <a:buFont typeface="Arial"/>
              <a:buNone/>
            </a:pPr>
            <a:r>
              <a:rPr lang="en-US"/>
              <a:t>List the user stories that you worked on them.(put in order of importance). Stay focused on the parts that you have been working.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6" name="Shape 19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Shape 20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60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The most important user story you worked on it. You have to describe this one very well and be proud of that.</a:t>
            </a:r>
            <a:endParaRPr/>
          </a:p>
          <a:p>
            <a:pPr indent="-317500" lvl="0" marL="457200" marR="0" rtl="0" algn="l">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indent="-317500" lvl="0" marL="457200" marR="0" rtl="0" algn="l">
              <a:spcBef>
                <a:spcPts val="0"/>
              </a:spcBef>
              <a:spcAft>
                <a:spcPts val="0"/>
              </a:spcAft>
              <a:buSzPts val="1400"/>
              <a:buChar char="-"/>
            </a:pPr>
            <a:r>
              <a:rPr lang="en-US"/>
              <a:t>Go into the details of the most important/significant tasks using bullet lists or visual graphs or state chart diagram</a:t>
            </a:r>
            <a:endParaRPr/>
          </a:p>
          <a:p>
            <a:pPr indent="-317500" lvl="0" marL="457200" marR="0" rtl="0" algn="l">
              <a:spcBef>
                <a:spcPts val="0"/>
              </a:spcBef>
              <a:spcAft>
                <a:spcPts val="0"/>
              </a:spcAft>
              <a:buSzPts val="1400"/>
              <a:buChar char="-"/>
            </a:pPr>
            <a:r>
              <a:rPr lang="en-US"/>
              <a:t>Sequence Diagram for this user story is mandatory  (in another separate page if required)</a:t>
            </a:r>
            <a:endParaRPr/>
          </a:p>
          <a:p>
            <a:pPr indent="-317500" lvl="0" marL="457200" marR="0" rtl="0" algn="l">
              <a:spcBef>
                <a:spcPts val="0"/>
              </a:spcBef>
              <a:spcAft>
                <a:spcPts val="0"/>
              </a:spcAft>
              <a:buSzPts val="1400"/>
              <a:buChar char="-"/>
            </a:pPr>
            <a:r>
              <a:rPr lang="en-US"/>
              <a:t>Demo using </a:t>
            </a:r>
            <a:r>
              <a:rPr b="1" lang="en-US"/>
              <a:t>screenshots or GIF</a:t>
            </a:r>
            <a:r>
              <a:rPr lang="en-US"/>
              <a:t> (in another separate page if required)</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3" name="Shape 20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Shape 20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60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The most important user story you worked on it. You have to describe this one very well and be proud of that.</a:t>
            </a:r>
            <a:endParaRPr/>
          </a:p>
          <a:p>
            <a:pPr indent="-317500" lvl="0" marL="457200" marR="0" rtl="0" algn="l">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indent="-317500" lvl="0" marL="457200" marR="0" rtl="0" algn="l">
              <a:spcBef>
                <a:spcPts val="0"/>
              </a:spcBef>
              <a:spcAft>
                <a:spcPts val="0"/>
              </a:spcAft>
              <a:buSzPts val="1400"/>
              <a:buChar char="-"/>
            </a:pPr>
            <a:r>
              <a:rPr lang="en-US"/>
              <a:t>Go into the details of the most important/significant tasks using bullet lists or visual graphs or state chart diagram</a:t>
            </a:r>
            <a:endParaRPr/>
          </a:p>
          <a:p>
            <a:pPr indent="-317500" lvl="0" marL="457200" marR="0" rtl="0" algn="l">
              <a:spcBef>
                <a:spcPts val="0"/>
              </a:spcBef>
              <a:spcAft>
                <a:spcPts val="0"/>
              </a:spcAft>
              <a:buSzPts val="1400"/>
              <a:buChar char="-"/>
            </a:pPr>
            <a:r>
              <a:rPr lang="en-US"/>
              <a:t>Sequence Diagram for this user story is mandatory  (in another separate page if required)</a:t>
            </a:r>
            <a:endParaRPr/>
          </a:p>
          <a:p>
            <a:pPr indent="-317500" lvl="0" marL="457200" marR="0" rtl="0" algn="l">
              <a:spcBef>
                <a:spcPts val="0"/>
              </a:spcBef>
              <a:spcAft>
                <a:spcPts val="0"/>
              </a:spcAft>
              <a:buSzPts val="1400"/>
              <a:buChar char="-"/>
            </a:pPr>
            <a:r>
              <a:rPr lang="en-US"/>
              <a:t>Demo using </a:t>
            </a:r>
            <a:r>
              <a:rPr b="1" lang="en-US"/>
              <a:t>screenshots or GIF</a:t>
            </a:r>
            <a:r>
              <a:rPr lang="en-US"/>
              <a:t> (in another separate page if required)</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0" name="Shape 21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Shape 21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60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The most important user story you worked on it. You have to describe this one very well and be proud of that.</a:t>
            </a:r>
            <a:endParaRPr/>
          </a:p>
          <a:p>
            <a:pPr indent="-317500" lvl="0" marL="457200" marR="0" rtl="0" algn="l">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indent="-317500" lvl="0" marL="457200" marR="0" rtl="0" algn="l">
              <a:spcBef>
                <a:spcPts val="0"/>
              </a:spcBef>
              <a:spcAft>
                <a:spcPts val="0"/>
              </a:spcAft>
              <a:buSzPts val="1400"/>
              <a:buChar char="-"/>
            </a:pPr>
            <a:r>
              <a:rPr lang="en-US"/>
              <a:t>Go into the details of the most important/significant tasks using bullet lists or visual graphs or state chart diagram</a:t>
            </a:r>
            <a:endParaRPr/>
          </a:p>
          <a:p>
            <a:pPr indent="-317500" lvl="0" marL="457200" marR="0" rtl="0" algn="l">
              <a:spcBef>
                <a:spcPts val="0"/>
              </a:spcBef>
              <a:spcAft>
                <a:spcPts val="0"/>
              </a:spcAft>
              <a:buSzPts val="1400"/>
              <a:buChar char="-"/>
            </a:pPr>
            <a:r>
              <a:rPr lang="en-US"/>
              <a:t>Sequence Diagram for this user story is mandatory  (in another separate page if required)</a:t>
            </a:r>
            <a:endParaRPr/>
          </a:p>
          <a:p>
            <a:pPr indent="-317500" lvl="0" marL="457200" marR="0" rtl="0" algn="l">
              <a:spcBef>
                <a:spcPts val="0"/>
              </a:spcBef>
              <a:spcAft>
                <a:spcPts val="0"/>
              </a:spcAft>
              <a:buSzPts val="1400"/>
              <a:buChar char="-"/>
            </a:pPr>
            <a:r>
              <a:rPr lang="en-US"/>
              <a:t>Demo using </a:t>
            </a:r>
            <a:r>
              <a:rPr b="1" lang="en-US"/>
              <a:t>screenshots or GIF</a:t>
            </a:r>
            <a:r>
              <a:rPr lang="en-US"/>
              <a:t> (in another separate page if required)</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9" name="Shape 21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9" name="Shape 19"/>
          <p:cNvSpPr txBox="1"/>
          <p:nvPr>
            <p:ph type="ctrTitle"/>
          </p:nvPr>
        </p:nvSpPr>
        <p:spPr>
          <a:xfrm>
            <a:off x="1600200" y="2492375"/>
            <a:ext cx="6762749" cy="14700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1" y="3966882"/>
            <a:ext cx="6762749" cy="1752600"/>
          </a:xfrm>
          <a:prstGeom prst="rect">
            <a:avLst/>
          </a:prstGeom>
          <a:noFill/>
          <a:ln>
            <a:noFill/>
          </a:ln>
        </p:spPr>
        <p:txBody>
          <a:bodyPr anchorCtr="0" anchor="t" bIns="91425" lIns="91425" spcFirstLastPara="1" rIns="91425" wrap="square" tIns="91425"/>
          <a:lstStyle>
            <a:lvl1pPr indent="0" lvl="0" marL="0" marR="0" rtl="0" algn="r">
              <a:spcBef>
                <a:spcPts val="600"/>
              </a:spcBef>
              <a:spcAft>
                <a:spcPts val="0"/>
              </a:spcAft>
              <a:buClr>
                <a:schemeClr val="lt1"/>
              </a:buClr>
              <a:buSzPts val="2200"/>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SzPts val="2000"/>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
        <p:nvSpPr>
          <p:cNvPr id="22" name="Shape 22"/>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95" name="Shape 9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00" name="Shape 100"/>
          <p:cNvSpPr txBox="1"/>
          <p:nvPr>
            <p:ph type="title"/>
          </p:nvPr>
        </p:nvSpPr>
        <p:spPr>
          <a:xfrm>
            <a:off x="779464" y="590550"/>
            <a:ext cx="3657600" cy="1162050"/>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8"/>
            <a:ext cx="3657600" cy="5308787"/>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spcFirstLastPara="1" rIns="91425" wrap="square" tIns="91425"/>
          <a:lstStyle>
            <a:lvl1pPr indent="-228600" lvl="0" marL="457200" marR="0" rtl="0" algn="ctr">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3" y="187325"/>
            <a:ext cx="8535987" cy="6483350"/>
          </a:xfrm>
          <a:prstGeom prst="rect">
            <a:avLst/>
          </a:prstGeom>
          <a:noFill/>
          <a:ln>
            <a:noFill/>
          </a:ln>
        </p:spPr>
      </p:pic>
      <p:sp>
        <p:nvSpPr>
          <p:cNvPr id="108" name="Shape 108"/>
          <p:cNvSpPr txBox="1"/>
          <p:nvPr>
            <p:ph type="title"/>
          </p:nvPr>
        </p:nvSpPr>
        <p:spPr>
          <a:xfrm>
            <a:off x="3886200" y="533400"/>
            <a:ext cx="4476750" cy="12525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4" y="1828800"/>
            <a:ext cx="4474539" cy="3810000"/>
          </a:xfrm>
          <a:prstGeom prst="rect">
            <a:avLst/>
          </a:prstGeom>
          <a:noFill/>
          <a:ln>
            <a:noFill/>
          </a:ln>
        </p:spPr>
        <p:txBody>
          <a:bodyPr anchorCtr="0" anchor="t" bIns="91425" lIns="91425" spcFirstLastPara="1" rIns="91425" wrap="square" tIns="91425"/>
          <a:lstStyle>
            <a:lvl1pPr indent="-228600" lvl="0" marL="457200" marR="0" rtl="0" algn="l">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3" y="179292"/>
            <a:ext cx="3281087" cy="6483096"/>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8"/>
            <a:ext cx="2676525"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Alt.">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16" name="Shape 116"/>
          <p:cNvSpPr txBox="1"/>
          <p:nvPr>
            <p:ph type="title"/>
          </p:nvPr>
        </p:nvSpPr>
        <p:spPr>
          <a:xfrm>
            <a:off x="4710953" y="533400"/>
            <a:ext cx="3657600" cy="12525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10000"/>
          </a:xfrm>
          <a:prstGeom prst="rect">
            <a:avLst/>
          </a:prstGeom>
          <a:noFill/>
          <a:ln>
            <a:noFill/>
          </a:ln>
        </p:spPr>
        <p:txBody>
          <a:bodyPr anchorCtr="0" anchor="t" bIns="91425" lIns="91425" spcFirstLastPara="1" rIns="91425" wrap="square" tIns="91425"/>
          <a:lstStyle>
            <a:lvl1pPr indent="-228600" lvl="0" marL="457200" marR="0" rtl="0" algn="l">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8"/>
            <a:ext cx="1865313"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3" y="6288088"/>
            <a:ext cx="5218112"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above Captio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24" name="Shape 124"/>
          <p:cNvSpPr txBox="1"/>
          <p:nvPr>
            <p:ph type="title"/>
          </p:nvPr>
        </p:nvSpPr>
        <p:spPr>
          <a:xfrm>
            <a:off x="808038" y="3778624"/>
            <a:ext cx="7560515" cy="110265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4"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4" y="4827493"/>
            <a:ext cx="7559977" cy="1220881"/>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8"/>
            <a:ext cx="1865313"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3" y="6288088"/>
            <a:ext cx="5218112"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2" name="Shape 132"/>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3" cy="7583487"/>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9" name="Shape 139"/>
          <p:cNvSpPr txBox="1"/>
          <p:nvPr>
            <p:ph type="title"/>
          </p:nvPr>
        </p:nvSpPr>
        <p:spPr>
          <a:xfrm rot="5400000">
            <a:off x="5373267" y="2734843"/>
            <a:ext cx="5268912" cy="1358153"/>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26" name="Shape 26"/>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3" y="1828800"/>
            <a:ext cx="7583400" cy="4208400"/>
          </a:xfrm>
          <a:prstGeom prst="rect">
            <a:avLst/>
          </a:prstGeom>
          <a:noFill/>
          <a:ln>
            <a:noFill/>
          </a:ln>
        </p:spPr>
        <p:txBody>
          <a:bodyPr anchorCtr="0" anchor="t" bIns="91425" lIns="91425" spcFirstLastPara="1" rIns="91425" wrap="square" tIns="91425"/>
          <a:lstStyle>
            <a:lvl1pPr indent="-368300" lvl="0" marL="457200" rtl="0">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500" cy="6483350"/>
          </a:xfrm>
          <a:prstGeom prst="rect">
            <a:avLst/>
          </a:prstGeom>
          <a:noFill/>
          <a:ln>
            <a:noFill/>
          </a:ln>
        </p:spPr>
      </p:pic>
      <p:sp>
        <p:nvSpPr>
          <p:cNvPr id="33" name="Shape 33"/>
          <p:cNvSpPr txBox="1"/>
          <p:nvPr>
            <p:ph type="title"/>
          </p:nvPr>
        </p:nvSpPr>
        <p:spPr>
          <a:xfrm>
            <a:off x="779463" y="2591360"/>
            <a:ext cx="7583487" cy="13620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3" y="3950354"/>
            <a:ext cx="7583487" cy="1500187"/>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rgbClr val="001D4D"/>
              </a:buClr>
              <a:buSzPts val="2200"/>
              <a:buFont typeface="Noto Sans Symbols"/>
              <a:buNone/>
              <a:defRPr b="0" i="0" sz="20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888888"/>
              </a:buClr>
              <a:buSzPts val="200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600"/>
              </a:spcBef>
              <a:spcAft>
                <a:spcPts val="0"/>
              </a:spcAft>
              <a:buClr>
                <a:srgbClr val="888888"/>
              </a:buClr>
              <a:buSzPts val="180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600"/>
              </a:spcBef>
              <a:spcAft>
                <a:spcPts val="0"/>
              </a:spcAft>
              <a:buClr>
                <a:srgbClr val="888888"/>
              </a:buClr>
              <a:buSzPts val="180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600"/>
              </a:spcBef>
              <a:spcAft>
                <a:spcPts val="0"/>
              </a:spcAft>
              <a:buClr>
                <a:srgbClr val="888888"/>
              </a:buClr>
              <a:buSzPts val="180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40" name="Shape 40"/>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cxnSp>
        <p:nvCxnSpPr>
          <p:cNvPr id="48" name="Shape 48"/>
          <p:cNvCxnSpPr/>
          <p:nvPr/>
        </p:nvCxnSpPr>
        <p:spPr>
          <a:xfrm>
            <a:off x="874713" y="2286000"/>
            <a:ext cx="3562350" cy="1588"/>
          </a:xfrm>
          <a:prstGeom prst="straightConnector1">
            <a:avLst/>
          </a:prstGeom>
          <a:noFill/>
          <a:ln cap="flat" cmpd="sng" w="19050">
            <a:solidFill>
              <a:schemeClr val="lt1"/>
            </a:solidFill>
            <a:prstDash val="solid"/>
            <a:round/>
            <a:headEnd len="sm" w="sm" type="none"/>
            <a:tailEnd len="sm" w="sm" type="none"/>
          </a:ln>
        </p:spPr>
      </p:cxnSp>
      <p:cxnSp>
        <p:nvCxnSpPr>
          <p:cNvPr id="49" name="Shape 49"/>
          <p:cNvCxnSpPr/>
          <p:nvPr/>
        </p:nvCxnSpPr>
        <p:spPr>
          <a:xfrm>
            <a:off x="4816475" y="2286000"/>
            <a:ext cx="3565525" cy="1588"/>
          </a:xfrm>
          <a:prstGeom prst="straightConnector1">
            <a:avLst/>
          </a:prstGeom>
          <a:noFill/>
          <a:ln cap="flat" cmpd="sng" w="19050">
            <a:solidFill>
              <a:schemeClr val="lt1"/>
            </a:solidFill>
            <a:prstDash val="solid"/>
            <a:round/>
            <a:headEnd len="sm" w="sm" type="none"/>
            <a:tailEnd len="sm" w="sm" type="none"/>
          </a:ln>
        </p:spPr>
      </p:cxnSp>
      <p:cxnSp>
        <p:nvCxnSpPr>
          <p:cNvPr id="50" name="Shape 50"/>
          <p:cNvCxnSpPr/>
          <p:nvPr/>
        </p:nvCxnSpPr>
        <p:spPr>
          <a:xfrm>
            <a:off x="874713" y="2286000"/>
            <a:ext cx="3562350" cy="1588"/>
          </a:xfrm>
          <a:prstGeom prst="straightConnector1">
            <a:avLst/>
          </a:prstGeom>
          <a:noFill/>
          <a:ln cap="flat" cmpd="sng" w="19050">
            <a:solidFill>
              <a:schemeClr val="lt1"/>
            </a:solidFill>
            <a:prstDash val="solid"/>
            <a:round/>
            <a:headEnd len="sm" w="sm" type="none"/>
            <a:tailEnd len="sm" w="sm" type="none"/>
          </a:ln>
        </p:spPr>
      </p:cxnSp>
      <p:cxnSp>
        <p:nvCxnSpPr>
          <p:cNvPr id="51" name="Shape 51"/>
          <p:cNvCxnSpPr/>
          <p:nvPr/>
        </p:nvCxnSpPr>
        <p:spPr>
          <a:xfrm>
            <a:off x="4816475" y="2286000"/>
            <a:ext cx="3565525" cy="1588"/>
          </a:xfrm>
          <a:prstGeom prst="straightConnector1">
            <a:avLst/>
          </a:prstGeom>
          <a:noFill/>
          <a:ln cap="flat" cmpd="sng" w="19050">
            <a:solidFill>
              <a:schemeClr val="lt1"/>
            </a:solidFill>
            <a:prstDash val="solid"/>
            <a:round/>
            <a:headEnd len="sm" w="sm" type="none"/>
            <a:tailEnd len="sm" w="sm" type="none"/>
          </a:ln>
        </p:spPr>
      </p:cxnSp>
      <p:sp>
        <p:nvSpPr>
          <p:cNvPr id="52" name="Shape 52"/>
          <p:cNvSpPr txBox="1"/>
          <p:nvPr>
            <p:ph type="title"/>
          </p:nvPr>
        </p:nvSpPr>
        <p:spPr>
          <a:xfrm>
            <a:off x="779463" y="381000"/>
            <a:ext cx="7583487" cy="104438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3" y="1438835"/>
            <a:ext cx="3657600" cy="789828"/>
          </a:xfrm>
          <a:prstGeom prst="rect">
            <a:avLst/>
          </a:prstGeom>
          <a:noFill/>
          <a:ln>
            <a:noFill/>
          </a:ln>
        </p:spPr>
        <p:txBody>
          <a:bodyPr anchorCtr="0" anchor="b" bIns="91425" lIns="91425" spcFirstLastPara="1" rIns="91425" wrap="square" tIns="91425"/>
          <a:lstStyle>
            <a:lvl1pPr indent="-228600" lvl="0" marL="457200" marR="0" rtl="0" algn="ctr">
              <a:lnSpc>
                <a:spcPct val="107142"/>
              </a:lnSpc>
              <a:spcBef>
                <a:spcPts val="0"/>
              </a:spcBef>
              <a:spcAft>
                <a:spcPts val="0"/>
              </a:spcAft>
              <a:buClr>
                <a:srgbClr val="001D4D"/>
              </a:buClr>
              <a:buSzPts val="2200"/>
              <a:buFont typeface="Noto Sans Symbols"/>
              <a:buNone/>
              <a:defRPr b="0" i="0" sz="2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3" y="2362199"/>
            <a:ext cx="3657600" cy="36861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5"/>
            <a:ext cx="3657600" cy="789828"/>
          </a:xfrm>
          <a:prstGeom prst="rect">
            <a:avLst/>
          </a:prstGeom>
          <a:noFill/>
          <a:ln>
            <a:noFill/>
          </a:ln>
        </p:spPr>
        <p:txBody>
          <a:bodyPr anchorCtr="0" anchor="b" bIns="91425" lIns="91425" spcFirstLastPara="1" rIns="91425" wrap="square" tIns="91425"/>
          <a:lstStyle>
            <a:lvl1pPr indent="-228600" lvl="0" marL="457200" marR="0" rtl="0" algn="ctr">
              <a:lnSpc>
                <a:spcPct val="107142"/>
              </a:lnSpc>
              <a:spcBef>
                <a:spcPts val="0"/>
              </a:spcBef>
              <a:spcAft>
                <a:spcPts val="0"/>
              </a:spcAft>
              <a:buClr>
                <a:srgbClr val="001D4D"/>
              </a:buClr>
              <a:buSzPts val="2200"/>
              <a:buFont typeface="Noto Sans Symbols"/>
              <a:buNone/>
              <a:defRPr b="0" i="0" sz="2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ntent, Top and Bottom">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62" name="Shape 62"/>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1"/>
            <a:ext cx="7585076"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ntent">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0" name="Shape 70"/>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Content">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9" name="Shape 79"/>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89" name="Shape 89"/>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8"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3" y="1828800"/>
            <a:ext cx="7583487" cy="420846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pic>
        <p:nvPicPr>
          <p:cNvPr descr="FIULogo_H_CMYK_fx.png" id="16" name="Shape 16"/>
          <p:cNvPicPr preferRelativeResize="0"/>
          <p:nvPr/>
        </p:nvPicPr>
        <p:blipFill rotWithShape="1">
          <a:blip r:embed="rId1">
            <a:alphaModFix/>
          </a:blip>
          <a:srcRect b="0" l="0" r="0" t="0"/>
          <a:stretch/>
        </p:blipFill>
        <p:spPr>
          <a:xfrm>
            <a:off x="6103938" y="5959475"/>
            <a:ext cx="2430462" cy="6937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mailto:mjard009@fiu.edu" TargetMode="Externa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228600" y="1510688"/>
            <a:ext cx="8686800" cy="39009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rgbClr val="001D4D"/>
                </a:solidFill>
                <a:latin typeface="Trebuchet MS"/>
                <a:ea typeface="Trebuchet MS"/>
                <a:cs typeface="Trebuchet MS"/>
                <a:sym typeface="Trebuchet MS"/>
              </a:rPr>
              <a:t>&lt;</a:t>
            </a:r>
            <a:r>
              <a:rPr lang="en-US"/>
              <a:t>CodeVR</a:t>
            </a:r>
            <a:r>
              <a:rPr b="0" i="0" lang="en-US" sz="4400" u="none" cap="none" strike="noStrike">
                <a:solidFill>
                  <a:srgbClr val="001D4D"/>
                </a:solidFill>
                <a:latin typeface="Trebuchet MS"/>
                <a:ea typeface="Trebuchet MS"/>
                <a:cs typeface="Trebuchet MS"/>
                <a:sym typeface="Trebuchet MS"/>
              </a:rPr>
              <a:t> </a:t>
            </a:r>
            <a:r>
              <a:rPr lang="en-US"/>
              <a:t>1.0</a:t>
            </a:r>
            <a:r>
              <a:rPr b="0" i="0" lang="en-US" sz="4400" u="none" cap="none" strike="noStrike">
                <a:solidFill>
                  <a:srgbClr val="001D4D"/>
                </a:solidFill>
                <a:latin typeface="Trebuchet MS"/>
                <a:ea typeface="Trebuchet MS"/>
                <a:cs typeface="Trebuchet MS"/>
                <a:sym typeface="Trebuchet MS"/>
              </a:rPr>
              <a:t>&gt;</a:t>
            </a:r>
            <a:endParaRPr b="0" i="0" sz="2900" u="none" cap="none" strike="noStrike">
              <a:solidFill>
                <a:srgbClr val="001D4D"/>
              </a:solidFill>
              <a:latin typeface="Trebuchet MS"/>
              <a:ea typeface="Trebuchet MS"/>
              <a:cs typeface="Trebuchet MS"/>
              <a:sym typeface="Trebuchet MS"/>
            </a:endParaRPr>
          </a:p>
          <a:p>
            <a:pPr indent="0" lvl="0" marL="0" marR="0" rtl="0" algn="ctr">
              <a:spcBef>
                <a:spcPts val="0"/>
              </a:spcBef>
              <a:spcAft>
                <a:spcPts val="0"/>
              </a:spcAft>
              <a:buNone/>
            </a:pPr>
            <a:r>
              <a:t/>
            </a:r>
            <a:endParaRPr sz="2900"/>
          </a:p>
          <a:p>
            <a:pPr indent="0" lvl="0" marL="0" marR="0" rtl="0" algn="ctr">
              <a:spcBef>
                <a:spcPts val="0"/>
              </a:spcBef>
              <a:spcAft>
                <a:spcPts val="0"/>
              </a:spcAft>
              <a:buNone/>
            </a:pPr>
            <a:r>
              <a:rPr b="0" i="0" lang="en-US" sz="2500" u="none" cap="none" strike="noStrike">
                <a:solidFill>
                  <a:srgbClr val="001D4D"/>
                </a:solidFill>
                <a:latin typeface="Trebuchet MS"/>
                <a:ea typeface="Trebuchet MS"/>
                <a:cs typeface="Trebuchet MS"/>
                <a:sym typeface="Trebuchet MS"/>
              </a:rPr>
              <a:t>Team Members: Mi</a:t>
            </a:r>
            <a:r>
              <a:rPr lang="en-US" sz="2500"/>
              <a:t>guel Jardines, </a:t>
            </a:r>
            <a:r>
              <a:rPr lang="en-US" sz="2500"/>
              <a:t>Andres Chalela,</a:t>
            </a:r>
            <a:r>
              <a:rPr lang="en-US" sz="2500"/>
              <a:t> Rolf Gilet</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a:t>
            </a:r>
            <a:endParaRPr b="0" i="0" sz="2500" u="none" cap="none" strike="noStrike">
              <a:solidFill>
                <a:srgbClr val="001D4D"/>
              </a:solidFill>
              <a:latin typeface="Trebuchet MS"/>
              <a:ea typeface="Trebuchet MS"/>
              <a:cs typeface="Trebuchet MS"/>
              <a:sym typeface="Trebuchet MS"/>
            </a:endParaRPr>
          </a:p>
          <a:p>
            <a:pPr indent="0" lvl="0" marL="0" marR="0" rtl="0" algn="ctr">
              <a:spcBef>
                <a:spcPts val="0"/>
              </a:spcBef>
              <a:spcAft>
                <a:spcPts val="0"/>
              </a:spcAft>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endParaRPr b="0" i="0" sz="4400" u="none" cap="none" strike="noStrike">
              <a:solidFill>
                <a:srgbClr val="001D4D"/>
              </a:solidFill>
              <a:latin typeface="Trebuchet MS"/>
              <a:ea typeface="Trebuchet MS"/>
              <a:cs typeface="Trebuchet MS"/>
              <a:sym typeface="Trebuchet MS"/>
            </a:endParaRPr>
          </a:p>
        </p:txBody>
      </p:sp>
      <p:sp>
        <p:nvSpPr>
          <p:cNvPr id="150" name="Shape 150"/>
          <p:cNvSpPr txBox="1"/>
          <p:nvPr>
            <p:ph idx="1" type="subTitle"/>
          </p:nvPr>
        </p:nvSpPr>
        <p:spPr>
          <a:xfrm>
            <a:off x="228600" y="5643562"/>
            <a:ext cx="8686800" cy="121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Noto Sans Symbols"/>
              <a:buNone/>
            </a:pPr>
            <a:r>
              <a:rPr lang="en-US">
                <a:solidFill>
                  <a:srgbClr val="666666"/>
                </a:solidFill>
              </a:rPr>
              <a:t> </a:t>
            </a:r>
            <a:endParaRPr b="0" i="0" sz="1800" u="none" cap="none" strike="noStrike">
              <a:solidFill>
                <a:srgbClr val="666666"/>
              </a:solidFill>
              <a:latin typeface="Trebuchet MS"/>
              <a:ea typeface="Trebuchet MS"/>
              <a:cs typeface="Trebuchet MS"/>
              <a:sym typeface="Trebuchet MS"/>
            </a:endParaRPr>
          </a:p>
        </p:txBody>
      </p:sp>
      <p:sp>
        <p:nvSpPr>
          <p:cNvPr id="151" name="Shape 151"/>
          <p:cNvSpPr txBox="1"/>
          <p:nvPr/>
        </p:nvSpPr>
        <p:spPr>
          <a:xfrm>
            <a:off x="135925" y="556025"/>
            <a:ext cx="8686800" cy="7227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rgbClr val="001D4D"/>
                </a:solidFill>
                <a:latin typeface="Trebuchet MS"/>
                <a:ea typeface="Trebuchet MS"/>
                <a:cs typeface="Trebuchet MS"/>
                <a:sym typeface="Trebuchet MS"/>
              </a:rPr>
              <a:t>Final Presentation</a:t>
            </a:r>
            <a:endParaRPr b="0" i="0" sz="3600" u="none" cap="none" strike="noStrike">
              <a:solidFill>
                <a:srgbClr val="001D4D"/>
              </a:solidFill>
              <a:latin typeface="Trebuchet MS"/>
              <a:ea typeface="Trebuchet MS"/>
              <a:cs typeface="Trebuchet MS"/>
              <a:sym typeface="Trebuchet MS"/>
            </a:endParaRPr>
          </a:p>
          <a:p>
            <a:pPr indent="0" lvl="0" marL="0" rtl="0" algn="ctr">
              <a:spcBef>
                <a:spcPts val="0"/>
              </a:spcBef>
              <a:spcAft>
                <a:spcPts val="0"/>
              </a:spcAft>
              <a:buClr>
                <a:schemeClr val="dk1"/>
              </a:buClr>
              <a:buFont typeface="Arial"/>
              <a:buNone/>
            </a:pPr>
            <a:r>
              <a:rPr lang="en-US" sz="2600">
                <a:solidFill>
                  <a:srgbClr val="001D4D"/>
                </a:solidFill>
                <a:latin typeface="Trebuchet MS"/>
                <a:ea typeface="Trebuchet MS"/>
                <a:cs typeface="Trebuchet MS"/>
                <a:sym typeface="Trebuchet MS"/>
              </a:rPr>
              <a:t>&lt;Spring</a:t>
            </a:r>
            <a:r>
              <a:rPr lang="en-US" sz="2600">
                <a:solidFill>
                  <a:srgbClr val="001D4D"/>
                </a:solidFill>
                <a:latin typeface="Trebuchet MS"/>
                <a:ea typeface="Trebuchet MS"/>
                <a:cs typeface="Trebuchet MS"/>
                <a:sym typeface="Trebuchet MS"/>
              </a:rPr>
              <a:t> 2018</a:t>
            </a:r>
            <a:r>
              <a:rPr lang="en-US" sz="2600">
                <a:solidFill>
                  <a:srgbClr val="001D4D"/>
                </a:solidFill>
                <a:latin typeface="Trebuchet MS"/>
                <a:ea typeface="Trebuchet MS"/>
                <a:cs typeface="Trebuchet MS"/>
                <a:sym typeface="Trebuchet MS"/>
              </a:rPr>
              <a:t>&gt;</a:t>
            </a:r>
            <a:endParaRPr sz="2600">
              <a:solidFill>
                <a:srgbClr val="001D4D"/>
              </a:solidFill>
              <a:latin typeface="Trebuchet MS"/>
              <a:ea typeface="Trebuchet MS"/>
              <a:cs typeface="Trebuchet MS"/>
              <a:sym typeface="Trebuchet MS"/>
            </a:endParaRPr>
          </a:p>
        </p:txBody>
      </p:sp>
      <p:sp>
        <p:nvSpPr>
          <p:cNvPr id="152" name="Shape 152"/>
          <p:cNvSpPr txBox="1"/>
          <p:nvPr/>
        </p:nvSpPr>
        <p:spPr>
          <a:xfrm>
            <a:off x="585850" y="5942950"/>
            <a:ext cx="1550700" cy="62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 pro</a:t>
            </a:r>
            <a:endParaRPr/>
          </a:p>
        </p:txBody>
      </p:sp>
      <p:pic>
        <p:nvPicPr>
          <p:cNvPr descr="Shape 112" id="153" name="Shape 153"/>
          <p:cNvPicPr preferRelativeResize="0"/>
          <p:nvPr/>
        </p:nvPicPr>
        <p:blipFill rotWithShape="1">
          <a:blip r:embed="rId3">
            <a:alphaModFix/>
          </a:blip>
          <a:srcRect b="13134" l="4168" r="0" t="19922"/>
          <a:stretch/>
        </p:blipFill>
        <p:spPr>
          <a:xfrm>
            <a:off x="593474" y="5942949"/>
            <a:ext cx="1535448" cy="620400"/>
          </a:xfrm>
          <a:prstGeom prst="rect">
            <a:avLst/>
          </a:prstGeom>
          <a:noFill/>
          <a:ln>
            <a:noFill/>
          </a:ln>
        </p:spPr>
      </p:pic>
      <p:pic>
        <p:nvPicPr>
          <p:cNvPr descr="Shape 113" id="154" name="Shape 154"/>
          <p:cNvPicPr preferRelativeResize="0"/>
          <p:nvPr/>
        </p:nvPicPr>
        <p:blipFill rotWithShape="1">
          <a:blip r:embed="rId4">
            <a:alphaModFix/>
          </a:blip>
          <a:srcRect b="0" l="49700" r="0" t="0"/>
          <a:stretch/>
        </p:blipFill>
        <p:spPr>
          <a:xfrm>
            <a:off x="2207600" y="5942950"/>
            <a:ext cx="2535051" cy="620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SzPts val="1100"/>
              <a:buNone/>
            </a:pPr>
            <a:r>
              <a:rPr lang="en-US">
                <a:solidFill>
                  <a:schemeClr val="dk2"/>
                </a:solidFill>
              </a:rPr>
              <a:t>User Story #1</a:t>
            </a:r>
            <a:endParaRPr b="0" i="0" u="none" cap="none" strike="noStrike">
              <a:solidFill>
                <a:srgbClr val="001D4D"/>
              </a:solidFill>
              <a:latin typeface="Trebuchet MS"/>
              <a:ea typeface="Trebuchet MS"/>
              <a:cs typeface="Trebuchet MS"/>
              <a:sym typeface="Trebuchet MS"/>
            </a:endParaRPr>
          </a:p>
        </p:txBody>
      </p:sp>
      <p:sp>
        <p:nvSpPr>
          <p:cNvPr id="230" name="Shape 230"/>
          <p:cNvSpPr txBox="1"/>
          <p:nvPr>
            <p:ph idx="1" type="body"/>
          </p:nvPr>
        </p:nvSpPr>
        <p:spPr>
          <a:xfrm>
            <a:off x="780288" y="1425600"/>
            <a:ext cx="7583400" cy="4208400"/>
          </a:xfrm>
          <a:prstGeom prst="rect">
            <a:avLst/>
          </a:prstGeom>
          <a:noFill/>
          <a:ln>
            <a:noFill/>
          </a:ln>
        </p:spPr>
        <p:txBody>
          <a:bodyPr anchorCtr="0" anchor="t" bIns="45700" lIns="91425" spcFirstLastPara="1" rIns="91425" wrap="square" tIns="45700">
            <a:noAutofit/>
          </a:bodyPr>
          <a:lstStyle/>
          <a:p>
            <a:pPr indent="0" lvl="0" marL="0" rtl="0">
              <a:spcBef>
                <a:spcPts val="400"/>
              </a:spcBef>
              <a:spcAft>
                <a:spcPts val="0"/>
              </a:spcAft>
              <a:buNone/>
            </a:pPr>
            <a:r>
              <a:rPr lang="en-US" sz="3600">
                <a:solidFill>
                  <a:srgbClr val="FFFFFF"/>
                </a:solidFill>
              </a:rPr>
              <a:t>Sorted</a:t>
            </a:r>
            <a:r>
              <a:rPr lang="en-US" sz="3600">
                <a:solidFill>
                  <a:srgbClr val="FFFFFF"/>
                </a:solidFill>
              </a:rPr>
              <a:t> Output From Compiler</a:t>
            </a:r>
            <a:endParaRPr sz="3600">
              <a:solidFill>
                <a:srgbClr val="FFFFFF"/>
              </a:solidFill>
            </a:endParaRPr>
          </a:p>
          <a:p>
            <a:pPr indent="0" lvl="0" marL="0" rtl="0">
              <a:spcBef>
                <a:spcPts val="400"/>
              </a:spcBef>
              <a:spcAft>
                <a:spcPts val="0"/>
              </a:spcAft>
              <a:buNone/>
            </a:pPr>
            <a:r>
              <a:t/>
            </a:r>
            <a:endParaRPr sz="3600">
              <a:solidFill>
                <a:schemeClr val="dk2"/>
              </a:solidFill>
            </a:endParaRPr>
          </a:p>
          <a:p>
            <a:pPr indent="0" lvl="0" marL="0" rtl="0">
              <a:spcBef>
                <a:spcPts val="400"/>
              </a:spcBef>
              <a:spcAft>
                <a:spcPts val="0"/>
              </a:spcAft>
              <a:buNone/>
            </a:pPr>
            <a:r>
              <a:t/>
            </a:r>
            <a:endParaRPr sz="3600">
              <a:solidFill>
                <a:schemeClr val="dk2"/>
              </a:solidFill>
            </a:endParaRPr>
          </a:p>
        </p:txBody>
      </p:sp>
      <p:pic>
        <p:nvPicPr>
          <p:cNvPr id="231" name="Shape 231"/>
          <p:cNvPicPr preferRelativeResize="0"/>
          <p:nvPr/>
        </p:nvPicPr>
        <p:blipFill>
          <a:blip r:embed="rId3">
            <a:alphaModFix/>
          </a:blip>
          <a:stretch>
            <a:fillRect/>
          </a:stretch>
        </p:blipFill>
        <p:spPr>
          <a:xfrm>
            <a:off x="858200" y="2166700"/>
            <a:ext cx="7865676" cy="3136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780300" y="528375"/>
            <a:ext cx="8015700" cy="1370700"/>
          </a:xfrm>
          <a:prstGeom prst="rect">
            <a:avLst/>
          </a:prstGeom>
          <a:noFill/>
          <a:ln>
            <a:noFill/>
          </a:ln>
        </p:spPr>
        <p:txBody>
          <a:bodyPr anchorCtr="0" anchor="b" bIns="45700" lIns="91425" spcFirstLastPara="1" rIns="91425" wrap="square" tIns="45700">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Clr>
                <a:schemeClr val="dk1"/>
              </a:buClr>
              <a:buFont typeface="Arial"/>
              <a:buNone/>
            </a:pPr>
            <a:r>
              <a:rPr lang="en-US"/>
              <a:t>User Story #2</a:t>
            </a:r>
            <a:endParaRPr sz="2400"/>
          </a:p>
          <a:p>
            <a:pPr indent="0" lvl="0" marL="0" rtl="0">
              <a:spcBef>
                <a:spcPts val="2000"/>
              </a:spcBef>
              <a:spcAft>
                <a:spcPts val="0"/>
              </a:spcAft>
              <a:buClr>
                <a:schemeClr val="dk1"/>
              </a:buClr>
              <a:buSzPts val="1100"/>
              <a:buFont typeface="Arial"/>
              <a:buNone/>
            </a:pPr>
            <a:r>
              <a:t/>
            </a:r>
            <a:endParaRPr>
              <a:solidFill>
                <a:schemeClr val="dk2"/>
              </a:solidFill>
            </a:endParaRPr>
          </a:p>
        </p:txBody>
      </p:sp>
      <p:sp>
        <p:nvSpPr>
          <p:cNvPr id="238" name="Shape 238"/>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457200" lvl="0" marL="561975" rtl="0">
              <a:spcBef>
                <a:spcPts val="400"/>
              </a:spcBef>
              <a:spcAft>
                <a:spcPts val="0"/>
              </a:spcAft>
              <a:buClr>
                <a:schemeClr val="dk2"/>
              </a:buClr>
              <a:buSzPts val="3600"/>
              <a:buFont typeface="Arial"/>
              <a:buChar char="●"/>
            </a:pPr>
            <a:r>
              <a:rPr b="1" lang="en-US" sz="3600">
                <a:solidFill>
                  <a:schemeClr val="dk2"/>
                </a:solidFill>
              </a:rPr>
              <a:t>As a</a:t>
            </a:r>
            <a:r>
              <a:rPr lang="en-US" sz="3600">
                <a:solidFill>
                  <a:schemeClr val="dk2"/>
                </a:solidFill>
              </a:rPr>
              <a:t> user </a:t>
            </a:r>
            <a:r>
              <a:rPr b="1" lang="en-US" sz="3600">
                <a:solidFill>
                  <a:schemeClr val="dk2"/>
                </a:solidFill>
              </a:rPr>
              <a:t>I would like</a:t>
            </a:r>
            <a:r>
              <a:rPr lang="en-US" sz="3600">
                <a:solidFill>
                  <a:schemeClr val="dk2"/>
                </a:solidFill>
              </a:rPr>
              <a:t> to experience </a:t>
            </a:r>
            <a:r>
              <a:rPr lang="en-US" sz="3600">
                <a:solidFill>
                  <a:srgbClr val="FFFFFF"/>
                </a:solidFill>
              </a:rPr>
              <a:t>3d Objects with numbers</a:t>
            </a:r>
            <a:r>
              <a:rPr lang="en-US" sz="3600">
                <a:solidFill>
                  <a:schemeClr val="dk2"/>
                </a:solidFill>
              </a:rPr>
              <a:t> so that I can experience the behavior of </a:t>
            </a:r>
            <a:r>
              <a:rPr b="1" lang="en-US" sz="3600">
                <a:solidFill>
                  <a:schemeClr val="dk2"/>
                </a:solidFill>
              </a:rPr>
              <a:t>bubble sort.</a:t>
            </a:r>
            <a:endParaRPr i="0" sz="3600" u="none" cap="none" strike="noStrike">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780288" y="831850"/>
            <a:ext cx="7583400" cy="1044600"/>
          </a:xfrm>
          <a:prstGeom prst="rect">
            <a:avLst/>
          </a:prstGeom>
          <a:noFill/>
          <a:ln>
            <a:noFill/>
          </a:ln>
        </p:spPr>
        <p:txBody>
          <a:bodyPr anchorCtr="0" anchor="b" bIns="45700" lIns="91425" spcFirstLastPara="1" rIns="91425" wrap="square" tIns="45700">
            <a:noAutofit/>
          </a:bodyPr>
          <a:lstStyle/>
          <a:p>
            <a:pPr indent="0" lvl="0" marL="0" rtl="0">
              <a:spcBef>
                <a:spcPts val="0"/>
              </a:spcBef>
              <a:spcAft>
                <a:spcPts val="0"/>
              </a:spcAft>
              <a:buClr>
                <a:schemeClr val="dk1"/>
              </a:buClr>
              <a:buFont typeface="Arial"/>
              <a:buNone/>
            </a:pPr>
            <a:r>
              <a:rPr lang="en-US"/>
              <a:t>User Story #3</a:t>
            </a:r>
            <a:endParaRPr sz="2400"/>
          </a:p>
          <a:p>
            <a:pPr indent="0" lvl="0" marL="0" rtl="0" algn="l">
              <a:spcBef>
                <a:spcPts val="0"/>
              </a:spcBef>
              <a:spcAft>
                <a:spcPts val="0"/>
              </a:spcAft>
              <a:buClr>
                <a:schemeClr val="dk1"/>
              </a:buClr>
              <a:buSzPts val="1100"/>
              <a:buFont typeface="Arial"/>
              <a:buNone/>
            </a:pPr>
            <a:r>
              <a:t/>
            </a:r>
            <a:endParaRPr>
              <a:solidFill>
                <a:schemeClr val="dk2"/>
              </a:solidFill>
            </a:endParaRPr>
          </a:p>
        </p:txBody>
      </p:sp>
      <p:sp>
        <p:nvSpPr>
          <p:cNvPr id="245" name="Shape 245"/>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457200" rtl="0">
              <a:spcBef>
                <a:spcPts val="400"/>
              </a:spcBef>
              <a:spcAft>
                <a:spcPts val="0"/>
              </a:spcAft>
              <a:buClr>
                <a:schemeClr val="dk2"/>
              </a:buClr>
              <a:buSzPts val="3600"/>
              <a:buFont typeface="Trebuchet MS"/>
              <a:buChar char="●"/>
            </a:pPr>
            <a:r>
              <a:rPr lang="en-US" sz="3600">
                <a:solidFill>
                  <a:schemeClr val="dk2"/>
                </a:solidFill>
              </a:rPr>
              <a:t>As a user, I want to experience 3D Cubes with </a:t>
            </a:r>
            <a:r>
              <a:rPr lang="en-US" sz="3600">
                <a:solidFill>
                  <a:srgbClr val="FFFFFF"/>
                </a:solidFill>
              </a:rPr>
              <a:t>integer numbers on them so that I can observe the flow of execution</a:t>
            </a:r>
            <a:r>
              <a:rPr lang="en-US" sz="3600">
                <a:solidFill>
                  <a:schemeClr val="dk2"/>
                </a:solidFill>
              </a:rPr>
              <a:t> of </a:t>
            </a:r>
            <a:r>
              <a:rPr b="1" lang="en-US" sz="3600">
                <a:solidFill>
                  <a:schemeClr val="dk2"/>
                </a:solidFill>
              </a:rPr>
              <a:t>quick sort </a:t>
            </a:r>
            <a:r>
              <a:rPr lang="en-US" sz="3600">
                <a:solidFill>
                  <a:schemeClr val="dk2"/>
                </a:solidFill>
              </a:rPr>
              <a:t>in the Code VR environment</a:t>
            </a:r>
            <a:endParaRPr i="0" sz="3600" u="none" cap="none" strike="noStrike">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#4</a:t>
            </a:r>
            <a:endParaRPr b="0" i="0" sz="2400" u="none" cap="none" strike="noStrike">
              <a:solidFill>
                <a:srgbClr val="001D4D"/>
              </a:solidFill>
              <a:latin typeface="Trebuchet MS"/>
              <a:ea typeface="Trebuchet MS"/>
              <a:cs typeface="Trebuchet MS"/>
              <a:sym typeface="Trebuchet MS"/>
            </a:endParaRPr>
          </a:p>
        </p:txBody>
      </p:sp>
      <p:sp>
        <p:nvSpPr>
          <p:cNvPr id="252" name="Shape 252"/>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457200" lvl="0" marL="561975" rtl="0">
              <a:spcBef>
                <a:spcPts val="400"/>
              </a:spcBef>
              <a:spcAft>
                <a:spcPts val="0"/>
              </a:spcAft>
              <a:buClr>
                <a:schemeClr val="dk2"/>
              </a:buClr>
              <a:buSzPts val="3600"/>
              <a:buFont typeface="Trebuchet MS"/>
              <a:buChar char="●"/>
            </a:pPr>
            <a:r>
              <a:rPr lang="en-US" sz="3600">
                <a:solidFill>
                  <a:schemeClr val="dk2"/>
                </a:solidFill>
              </a:rPr>
              <a:t>As a user, I want to experience </a:t>
            </a:r>
            <a:r>
              <a:rPr lang="en-US" sz="3600">
                <a:solidFill>
                  <a:srgbClr val="F3F3F3"/>
                </a:solidFill>
              </a:rPr>
              <a:t>bubble sort flow of execution in VR</a:t>
            </a:r>
            <a:r>
              <a:rPr lang="en-US" sz="3600">
                <a:solidFill>
                  <a:schemeClr val="dk2"/>
                </a:solidFill>
              </a:rPr>
              <a:t> so that I can understand how elements of an array data structure behave during the sorting process</a:t>
            </a:r>
            <a:endParaRPr sz="3600">
              <a:solidFill>
                <a:schemeClr val="dk2"/>
              </a:solidFill>
            </a:endParaRPr>
          </a:p>
          <a:p>
            <a:pPr indent="0" lvl="0" marL="0" marR="0" rtl="0" algn="l">
              <a:spcBef>
                <a:spcPts val="2000"/>
              </a:spcBef>
              <a:spcAft>
                <a:spcPts val="0"/>
              </a:spcAft>
              <a:buNone/>
            </a:pPr>
            <a:r>
              <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#5</a:t>
            </a:r>
            <a:endParaRPr b="0" i="0" sz="2400" u="none" cap="none" strike="noStrike">
              <a:solidFill>
                <a:srgbClr val="001D4D"/>
              </a:solidFill>
              <a:latin typeface="Trebuchet MS"/>
              <a:ea typeface="Trebuchet MS"/>
              <a:cs typeface="Trebuchet MS"/>
              <a:sym typeface="Trebuchet MS"/>
            </a:endParaRPr>
          </a:p>
        </p:txBody>
      </p:sp>
      <p:sp>
        <p:nvSpPr>
          <p:cNvPr id="259" name="Shape 259"/>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457200" lvl="0" marL="561975" rtl="0">
              <a:spcBef>
                <a:spcPts val="400"/>
              </a:spcBef>
              <a:spcAft>
                <a:spcPts val="0"/>
              </a:spcAft>
              <a:buClr>
                <a:schemeClr val="dk2"/>
              </a:buClr>
              <a:buSzPts val="3600"/>
              <a:buFont typeface="Trebuchet MS"/>
              <a:buChar char="●"/>
            </a:pPr>
            <a:r>
              <a:rPr lang="en-US" sz="3600">
                <a:solidFill>
                  <a:schemeClr val="dk2"/>
                </a:solidFill>
              </a:rPr>
              <a:t>As a user, I would like to have </a:t>
            </a:r>
            <a:r>
              <a:rPr lang="en-US" sz="3600">
                <a:solidFill>
                  <a:srgbClr val="FFFFFF"/>
                </a:solidFill>
              </a:rPr>
              <a:t>access to a VR in-game menu</a:t>
            </a:r>
            <a:r>
              <a:rPr lang="en-US" sz="3600">
                <a:solidFill>
                  <a:schemeClr val="dk2"/>
                </a:solidFill>
              </a:rPr>
              <a:t>, so that I have the option to either pause, resume, or end the current game session.</a:t>
            </a:r>
            <a:endParaRPr sz="3600">
              <a:solidFill>
                <a:schemeClr val="dk2"/>
              </a:solidFill>
            </a:endParaRPr>
          </a:p>
          <a:p>
            <a:pPr indent="0" lvl="0" marL="0" rtl="0">
              <a:spcBef>
                <a:spcPts val="400"/>
              </a:spcBef>
              <a:spcAft>
                <a:spcPts val="0"/>
              </a:spcAft>
              <a:buNone/>
            </a:pPr>
            <a:r>
              <a:t/>
            </a:r>
            <a:endParaRPr sz="3600">
              <a:solidFill>
                <a:schemeClr val="dk2"/>
              </a:solidFill>
            </a:endParaRPr>
          </a:p>
          <a:p>
            <a:pPr indent="0" lvl="0" marL="0" rtl="0" algn="ctr">
              <a:spcBef>
                <a:spcPts val="1200"/>
              </a:spcBef>
              <a:spcAft>
                <a:spcPts val="0"/>
              </a:spcAft>
              <a:buClr>
                <a:schemeClr val="dk1"/>
              </a:buClr>
              <a:buSzPts val="1100"/>
              <a:buFont typeface="Arial"/>
              <a:buNone/>
            </a:pPr>
            <a:r>
              <a:t/>
            </a:r>
            <a:endParaRPr sz="3600">
              <a:solidFill>
                <a:schemeClr val="dk2"/>
              </a:solidFill>
            </a:endParaRPr>
          </a:p>
          <a:p>
            <a:pPr indent="0" lvl="0" marL="0" marR="0" rtl="0" algn="l">
              <a:spcBef>
                <a:spcPts val="2000"/>
              </a:spcBef>
              <a:spcAft>
                <a:spcPts val="0"/>
              </a:spcAft>
              <a:buNone/>
            </a:pPr>
            <a:r>
              <a:t/>
            </a:r>
            <a:endParaRPr sz="36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Test Suites and Test Cases</a:t>
            </a:r>
            <a:endParaRPr b="0" i="0" sz="3800" u="none" cap="none" strike="noStrike">
              <a:solidFill>
                <a:srgbClr val="001D4D"/>
              </a:solidFill>
              <a:latin typeface="Trebuchet MS"/>
              <a:ea typeface="Trebuchet MS"/>
              <a:cs typeface="Trebuchet MS"/>
              <a:sym typeface="Trebuchet MS"/>
            </a:endParaRPr>
          </a:p>
        </p:txBody>
      </p:sp>
      <p:sp>
        <p:nvSpPr>
          <p:cNvPr id="266" name="Shape 266"/>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333375" lvl="0" marL="282575" marR="0" rtl="0" algn="l">
              <a:spcBef>
                <a:spcPts val="2000"/>
              </a:spcBef>
              <a:spcAft>
                <a:spcPts val="0"/>
              </a:spcAft>
              <a:buClr>
                <a:srgbClr val="001D4D"/>
              </a:buClr>
              <a:buSzPts val="3000"/>
              <a:buFont typeface="Noto Sans Symbols"/>
              <a:buChar char="●"/>
            </a:pPr>
            <a:r>
              <a:rPr lang="en-US" sz="3000"/>
              <a:t>Verification</a:t>
            </a:r>
            <a:endParaRPr b="0" i="0" sz="3000" u="none" cap="none" strike="noStrike">
              <a:solidFill>
                <a:srgbClr val="001D4D"/>
              </a:solidFill>
              <a:latin typeface="Trebuchet MS"/>
              <a:ea typeface="Trebuchet MS"/>
              <a:cs typeface="Trebuchet MS"/>
              <a:sym typeface="Trebuchet MS"/>
            </a:endParaRPr>
          </a:p>
        </p:txBody>
      </p:sp>
      <p:sp>
        <p:nvSpPr>
          <p:cNvPr id="267" name="Shape 267"/>
          <p:cNvSpPr/>
          <p:nvPr/>
        </p:nvSpPr>
        <p:spPr>
          <a:xfrm>
            <a:off x="6462576" y="34090698"/>
            <a:ext cx="4533900" cy="7834800"/>
          </a:xfrm>
          <a:prstGeom prst="rect">
            <a:avLst/>
          </a:prstGeom>
          <a:noFill/>
          <a:ln cap="flat" cmpd="sng" w="63500">
            <a:solidFill>
              <a:srgbClr val="BBE0E3">
                <a:alpha val="69800"/>
              </a:srgbClr>
            </a:solidFill>
            <a:prstDash val="solid"/>
            <a:miter lim="400000"/>
            <a:headEnd len="sm" w="sm" type="none"/>
            <a:tailEnd len="sm" w="sm" type="none"/>
          </a:ln>
          <a:effectLst>
            <a:outerShdw blurRad="38100" rotWithShape="0" dir="5400000" dist="23000">
              <a:srgbClr val="000000">
                <a:alpha val="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8" name="Shape 268"/>
          <p:cNvPicPr preferRelativeResize="0"/>
          <p:nvPr/>
        </p:nvPicPr>
        <p:blipFill>
          <a:blip r:embed="rId3">
            <a:alphaModFix/>
          </a:blip>
          <a:stretch>
            <a:fillRect/>
          </a:stretch>
        </p:blipFill>
        <p:spPr>
          <a:xfrm>
            <a:off x="3610526" y="1733425"/>
            <a:ext cx="3373824" cy="4021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Summary</a:t>
            </a:r>
            <a:endParaRPr b="0" i="0" sz="3800" u="none" cap="none" strike="noStrike">
              <a:solidFill>
                <a:srgbClr val="001D4D"/>
              </a:solidFill>
              <a:latin typeface="Trebuchet MS"/>
              <a:ea typeface="Trebuchet MS"/>
              <a:cs typeface="Trebuchet MS"/>
              <a:sym typeface="Trebuchet MS"/>
            </a:endParaRPr>
          </a:p>
        </p:txBody>
      </p:sp>
      <p:sp>
        <p:nvSpPr>
          <p:cNvPr id="275" name="Shape 275"/>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419100" lvl="0" marL="457200" rtl="0">
              <a:spcBef>
                <a:spcPts val="0"/>
              </a:spcBef>
              <a:spcAft>
                <a:spcPts val="0"/>
              </a:spcAft>
              <a:buClr>
                <a:schemeClr val="dk2"/>
              </a:buClr>
              <a:buSzPts val="3000"/>
              <a:buChar char="●"/>
            </a:pPr>
            <a:r>
              <a:rPr lang="en-US" sz="3000">
                <a:solidFill>
                  <a:schemeClr val="dk2"/>
                </a:solidFill>
              </a:rPr>
              <a:t>CodeVR 1.0 simplifies understanding of programming concepts.</a:t>
            </a:r>
            <a:endParaRPr sz="3000">
              <a:solidFill>
                <a:schemeClr val="dk2"/>
              </a:solidFill>
            </a:endParaRPr>
          </a:p>
          <a:p>
            <a:pPr indent="-419100" lvl="0" marL="457200" rtl="0">
              <a:spcBef>
                <a:spcPts val="0"/>
              </a:spcBef>
              <a:spcAft>
                <a:spcPts val="0"/>
              </a:spcAft>
              <a:buClr>
                <a:schemeClr val="dk2"/>
              </a:buClr>
              <a:buSzPts val="3000"/>
              <a:buChar char="●"/>
            </a:pPr>
            <a:r>
              <a:rPr lang="en-US" sz="3000">
                <a:solidFill>
                  <a:schemeClr val="dk2"/>
                </a:solidFill>
              </a:rPr>
              <a:t>Immersion into </a:t>
            </a:r>
            <a:r>
              <a:rPr lang="en-US" sz="3000">
                <a:solidFill>
                  <a:schemeClr val="dk2"/>
                </a:solidFill>
              </a:rPr>
              <a:t>CodeVR</a:t>
            </a:r>
            <a:r>
              <a:rPr lang="en-US" sz="3000">
                <a:solidFill>
                  <a:schemeClr val="dk2"/>
                </a:solidFill>
              </a:rPr>
              <a:t> provides user with unique interactive experience.</a:t>
            </a:r>
            <a:endParaRPr sz="3000">
              <a:solidFill>
                <a:schemeClr val="dk2"/>
              </a:solidFill>
            </a:endParaRPr>
          </a:p>
          <a:p>
            <a:pPr indent="-419100" lvl="0" marL="457200" rtl="0">
              <a:spcBef>
                <a:spcPts val="0"/>
              </a:spcBef>
              <a:spcAft>
                <a:spcPts val="0"/>
              </a:spcAft>
              <a:buClr>
                <a:schemeClr val="dk2"/>
              </a:buClr>
              <a:buSzPts val="3000"/>
              <a:buChar char="●"/>
            </a:pPr>
            <a:r>
              <a:rPr lang="en-US" sz="3000">
                <a:solidFill>
                  <a:schemeClr val="dk2"/>
                </a:solidFill>
              </a:rPr>
              <a:t>US immediately needs CIS majors.</a:t>
            </a:r>
            <a:endParaRPr sz="3000">
              <a:solidFill>
                <a:schemeClr val="dk2"/>
              </a:solidFill>
            </a:endParaRPr>
          </a:p>
          <a:p>
            <a:pPr indent="-419100" lvl="0" marL="457200" rtl="0">
              <a:spcBef>
                <a:spcPts val="0"/>
              </a:spcBef>
              <a:spcAft>
                <a:spcPts val="0"/>
              </a:spcAft>
              <a:buClr>
                <a:schemeClr val="dk2"/>
              </a:buClr>
              <a:buSzPts val="3000"/>
              <a:buChar char="●"/>
            </a:pPr>
            <a:r>
              <a:rPr lang="en-US" sz="3000">
                <a:solidFill>
                  <a:schemeClr val="dk2"/>
                </a:solidFill>
              </a:rPr>
              <a:t>CodeVR 1.0 lets the user interact, visualize and compare visual elements as opposed to only text. </a:t>
            </a:r>
            <a:endParaRPr sz="30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Summary</a:t>
            </a:r>
            <a:endParaRPr b="0" i="0" sz="3800" u="none" cap="none" strike="noStrike">
              <a:solidFill>
                <a:srgbClr val="001D4D"/>
              </a:solidFill>
              <a:latin typeface="Trebuchet MS"/>
              <a:ea typeface="Trebuchet MS"/>
              <a:cs typeface="Trebuchet MS"/>
              <a:sym typeface="Trebuchet MS"/>
            </a:endParaRPr>
          </a:p>
        </p:txBody>
      </p:sp>
      <p:sp>
        <p:nvSpPr>
          <p:cNvPr id="282" name="Shape 282"/>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282575" lvl="0" marL="282575" marR="0" rtl="0" algn="l">
              <a:spcBef>
                <a:spcPts val="2000"/>
              </a:spcBef>
              <a:spcAft>
                <a:spcPts val="0"/>
              </a:spcAft>
              <a:buClr>
                <a:schemeClr val="dk2"/>
              </a:buClr>
              <a:buSzPts val="2200"/>
              <a:buFont typeface="Noto Sans Symbols"/>
              <a:buChar char="●"/>
            </a:pPr>
            <a:r>
              <a:rPr lang="en-US" u="sng">
                <a:solidFill>
                  <a:schemeClr val="dk2"/>
                </a:solidFill>
                <a:hlinkClick r:id="rId3"/>
              </a:rPr>
              <a:t>mjard009@fiu.edu</a:t>
            </a:r>
            <a:endParaRPr>
              <a:solidFill>
                <a:schemeClr val="dk2"/>
              </a:solidFill>
            </a:endParaRPr>
          </a:p>
          <a:p>
            <a:pPr indent="-282575" lvl="0" marL="282575" marR="0" rtl="0" algn="l">
              <a:spcBef>
                <a:spcPts val="2000"/>
              </a:spcBef>
              <a:spcAft>
                <a:spcPts val="0"/>
              </a:spcAft>
              <a:buClr>
                <a:schemeClr val="dk2"/>
              </a:buClr>
              <a:buSzPts val="2200"/>
              <a:buFont typeface="Noto Sans Symbols"/>
              <a:buChar char="●"/>
            </a:pPr>
            <a:r>
              <a:rPr b="0" i="0" lang="en-US" sz="2200" u="none" cap="none" strike="noStrike">
                <a:solidFill>
                  <a:schemeClr val="dk2"/>
                </a:solidFill>
                <a:latin typeface="Trebuchet MS"/>
                <a:ea typeface="Trebuchet MS"/>
                <a:cs typeface="Trebuchet MS"/>
                <a:sym typeface="Trebuchet MS"/>
              </a:rPr>
              <a:t>Questions?</a:t>
            </a:r>
            <a:endParaRPr>
              <a:solidFill>
                <a:schemeClr val="dk2"/>
              </a:solidFill>
            </a:endParaRPr>
          </a:p>
          <a:p>
            <a:pPr indent="-282575" lvl="0" marL="282575" marR="0" rtl="0" algn="l">
              <a:spcBef>
                <a:spcPts val="2000"/>
              </a:spcBef>
              <a:spcAft>
                <a:spcPts val="0"/>
              </a:spcAft>
              <a:buClr>
                <a:schemeClr val="dk2"/>
              </a:buClr>
              <a:buSzPts val="2200"/>
              <a:buFont typeface="Noto Sans Symbols"/>
              <a:buChar char="●"/>
            </a:pPr>
            <a:r>
              <a:rPr b="0" i="0" lang="en-US" sz="2200" u="none" cap="none" strike="noStrike">
                <a:solidFill>
                  <a:schemeClr val="dk2"/>
                </a:solidFill>
                <a:latin typeface="Trebuchet MS"/>
                <a:ea typeface="Trebuchet MS"/>
                <a:cs typeface="Trebuchet MS"/>
                <a:sym typeface="Trebuchet MS"/>
              </a:rPr>
              <a:t>Thank You!</a:t>
            </a:r>
            <a:endParaRPr b="0" i="0" sz="2200" u="none" cap="none" strike="noStrike">
              <a:solidFill>
                <a:schemeClr val="dk2"/>
              </a:solidFill>
              <a:latin typeface="Trebuchet MS"/>
              <a:ea typeface="Trebuchet MS"/>
              <a:cs typeface="Trebuchet MS"/>
              <a:sym typeface="Trebuchet MS"/>
            </a:endParaRPr>
          </a:p>
          <a:p>
            <a:pPr indent="0" lvl="0" marL="0" marR="0" rtl="0" algn="l">
              <a:spcBef>
                <a:spcPts val="2000"/>
              </a:spcBef>
              <a:spcAft>
                <a:spcPts val="0"/>
              </a:spcAft>
              <a:buNone/>
            </a:pPr>
            <a:r>
              <a:t/>
            </a:r>
            <a:endParaRPr>
              <a:solidFill>
                <a:schemeClr val="dk2"/>
              </a:solidFill>
            </a:endParaRPr>
          </a:p>
          <a:p>
            <a:pPr indent="0" lvl="0" marL="0" marR="0" rtl="0" algn="l">
              <a:spcBef>
                <a:spcPts val="2000"/>
              </a:spcBef>
              <a:spcAft>
                <a:spcPts val="0"/>
              </a:spcAft>
              <a:buNone/>
            </a:pPr>
            <a:r>
              <a:rPr lang="en-US">
                <a:solidFill>
                  <a:schemeClr val="dk2"/>
                </a:solidFill>
              </a:rPr>
              <a:t>The logos of all technologies you have used</a:t>
            </a:r>
            <a:endParaRPr>
              <a:solidFill>
                <a:schemeClr val="dk2"/>
              </a:solidFill>
            </a:endParaRPr>
          </a:p>
        </p:txBody>
      </p:sp>
      <p:pic>
        <p:nvPicPr>
          <p:cNvPr id="283" name="Shape 283"/>
          <p:cNvPicPr preferRelativeResize="0"/>
          <p:nvPr/>
        </p:nvPicPr>
        <p:blipFill>
          <a:blip r:embed="rId4">
            <a:alphaModFix/>
          </a:blip>
          <a:stretch>
            <a:fillRect/>
          </a:stretch>
        </p:blipFill>
        <p:spPr>
          <a:xfrm>
            <a:off x="806100" y="3998525"/>
            <a:ext cx="5867400" cy="1695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rtl="0">
              <a:spcBef>
                <a:spcPts val="0"/>
              </a:spcBef>
              <a:spcAft>
                <a:spcPts val="0"/>
              </a:spcAft>
              <a:buClr>
                <a:schemeClr val="dk1"/>
              </a:buClr>
              <a:buFont typeface="Arial"/>
              <a:buNone/>
            </a:pPr>
            <a:r>
              <a:rPr lang="en-US"/>
              <a:t>FIU OpenHID Lab: CodeVR 1.0</a:t>
            </a:r>
            <a:endParaRPr b="0" i="0" sz="3800" u="none" cap="none" strike="noStrike">
              <a:solidFill>
                <a:srgbClr val="001D4D"/>
              </a:solidFill>
              <a:latin typeface="Trebuchet MS"/>
              <a:ea typeface="Trebuchet MS"/>
              <a:cs typeface="Trebuchet MS"/>
              <a:sym typeface="Trebuchet MS"/>
            </a:endParaRPr>
          </a:p>
        </p:txBody>
      </p:sp>
      <p:pic>
        <p:nvPicPr>
          <p:cNvPr descr="Shape 111" id="161" name="Shape 161"/>
          <p:cNvPicPr preferRelativeResize="0"/>
          <p:nvPr/>
        </p:nvPicPr>
        <p:blipFill rotWithShape="1">
          <a:blip r:embed="rId3">
            <a:alphaModFix/>
          </a:blip>
          <a:srcRect b="0" l="0" r="0" t="0"/>
          <a:stretch/>
        </p:blipFill>
        <p:spPr>
          <a:xfrm>
            <a:off x="947975" y="4015575"/>
            <a:ext cx="4189926" cy="2423781"/>
          </a:xfrm>
          <a:prstGeom prst="rect">
            <a:avLst/>
          </a:prstGeom>
          <a:noFill/>
          <a:ln>
            <a:noFill/>
          </a:ln>
        </p:spPr>
      </p:pic>
      <p:pic>
        <p:nvPicPr>
          <p:cNvPr descr="Screen Shot 2018-04-14 at 9.34.25 PM.png" id="162" name="Shape 162"/>
          <p:cNvPicPr preferRelativeResize="0"/>
          <p:nvPr/>
        </p:nvPicPr>
        <p:blipFill rotWithShape="1">
          <a:blip r:embed="rId4">
            <a:alphaModFix/>
          </a:blip>
          <a:srcRect b="0" l="0" r="0" t="0"/>
          <a:stretch/>
        </p:blipFill>
        <p:spPr>
          <a:xfrm>
            <a:off x="5237175" y="2156875"/>
            <a:ext cx="3622474" cy="3143226"/>
          </a:xfrm>
          <a:prstGeom prst="rect">
            <a:avLst/>
          </a:prstGeom>
          <a:noFill/>
          <a:ln>
            <a:noFill/>
          </a:ln>
        </p:spPr>
      </p:pic>
      <p:pic>
        <p:nvPicPr>
          <p:cNvPr descr="CodeVR_Python Code.png" id="163" name="Shape 163"/>
          <p:cNvPicPr preferRelativeResize="0"/>
          <p:nvPr/>
        </p:nvPicPr>
        <p:blipFill rotWithShape="1">
          <a:blip r:embed="rId5">
            <a:alphaModFix/>
          </a:blip>
          <a:srcRect b="0" l="0" r="0" t="0"/>
          <a:stretch/>
        </p:blipFill>
        <p:spPr>
          <a:xfrm>
            <a:off x="947975" y="1576400"/>
            <a:ext cx="4189926" cy="2356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Requirements: Use Cases</a:t>
            </a:r>
            <a:endParaRPr b="0" i="0" sz="3800" u="none" cap="none" strike="noStrike">
              <a:solidFill>
                <a:srgbClr val="001D4D"/>
              </a:solidFill>
              <a:latin typeface="Trebuchet MS"/>
              <a:ea typeface="Trebuchet MS"/>
              <a:cs typeface="Trebuchet MS"/>
              <a:sym typeface="Trebuchet MS"/>
            </a:endParaRPr>
          </a:p>
        </p:txBody>
      </p:sp>
      <p:sp>
        <p:nvSpPr>
          <p:cNvPr id="170" name="Shape 170"/>
          <p:cNvSpPr txBox="1"/>
          <p:nvPr>
            <p:ph idx="1" type="body"/>
          </p:nvPr>
        </p:nvSpPr>
        <p:spPr>
          <a:xfrm>
            <a:off x="810625" y="1425600"/>
            <a:ext cx="7583400" cy="4321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t/>
            </a:r>
            <a:endParaRPr sz="2400">
              <a:solidFill>
                <a:schemeClr val="dk2"/>
              </a:solidFill>
            </a:endParaRPr>
          </a:p>
          <a:p>
            <a:pPr indent="0" lvl="0" marL="0" rtl="0" algn="ctr">
              <a:spcBef>
                <a:spcPts val="0"/>
              </a:spcBef>
              <a:spcAft>
                <a:spcPts val="0"/>
              </a:spcAft>
              <a:buClr>
                <a:schemeClr val="dk1"/>
              </a:buClr>
              <a:buSzPts val="1400"/>
              <a:buFont typeface="Arial"/>
              <a:buNone/>
            </a:pPr>
            <a:r>
              <a:t/>
            </a:r>
            <a:endParaRPr sz="2400">
              <a:solidFill>
                <a:schemeClr val="dk2"/>
              </a:solidFill>
            </a:endParaRPr>
          </a:p>
          <a:p>
            <a:pPr indent="0" lvl="0" marL="0" marR="0" rtl="0" algn="l">
              <a:spcBef>
                <a:spcPts val="2000"/>
              </a:spcBef>
              <a:spcAft>
                <a:spcPts val="0"/>
              </a:spcAft>
              <a:buNone/>
            </a:pPr>
            <a:r>
              <a:t/>
            </a:r>
            <a:endParaRPr sz="2400">
              <a:solidFill>
                <a:schemeClr val="dk2"/>
              </a:solidFill>
            </a:endParaRPr>
          </a:p>
        </p:txBody>
      </p:sp>
      <p:pic>
        <p:nvPicPr>
          <p:cNvPr id="171" name="Shape 171"/>
          <p:cNvPicPr preferRelativeResize="0"/>
          <p:nvPr/>
        </p:nvPicPr>
        <p:blipFill>
          <a:blip r:embed="rId3">
            <a:alphaModFix/>
          </a:blip>
          <a:stretch>
            <a:fillRect/>
          </a:stretch>
        </p:blipFill>
        <p:spPr>
          <a:xfrm>
            <a:off x="880824" y="1425599"/>
            <a:ext cx="7810652" cy="4588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System Design: Architecture</a:t>
            </a:r>
            <a:endParaRPr b="0" i="0" sz="3800" u="none" cap="none" strike="noStrike">
              <a:solidFill>
                <a:srgbClr val="001D4D"/>
              </a:solidFill>
              <a:latin typeface="Trebuchet MS"/>
              <a:ea typeface="Trebuchet MS"/>
              <a:cs typeface="Trebuchet MS"/>
              <a:sym typeface="Trebuchet MS"/>
            </a:endParaRPr>
          </a:p>
        </p:txBody>
      </p:sp>
      <p:sp>
        <p:nvSpPr>
          <p:cNvPr id="178" name="Shape 178"/>
          <p:cNvSpPr/>
          <p:nvPr/>
        </p:nvSpPr>
        <p:spPr>
          <a:xfrm>
            <a:off x="895475" y="1530225"/>
            <a:ext cx="2599500" cy="4129800"/>
          </a:xfrm>
          <a:prstGeom prst="roundRect">
            <a:avLst>
              <a:gd fmla="val 16667" name="adj"/>
            </a:avLst>
          </a:prstGeom>
          <a:noFill/>
          <a:ln cap="flat" cmpd="sng" w="9525">
            <a:solidFill>
              <a:srgbClr val="1B386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Clr>
                <a:schemeClr val="dk1"/>
              </a:buClr>
              <a:buSzPts val="1100"/>
              <a:buFont typeface="Arial"/>
              <a:buNone/>
            </a:pPr>
            <a:r>
              <a:rPr b="1" lang="en-US">
                <a:solidFill>
                  <a:schemeClr val="dk2"/>
                </a:solidFill>
              </a:rPr>
              <a:t>CodeVR </a:t>
            </a:r>
            <a:endParaRPr b="1">
              <a:solidFill>
                <a:schemeClr val="dk2"/>
              </a:solidFill>
            </a:endParaRPr>
          </a:p>
          <a:p>
            <a:pPr indent="0" lvl="0" marL="0" rtl="0" algn="ctr">
              <a:spcBef>
                <a:spcPts val="0"/>
              </a:spcBef>
              <a:spcAft>
                <a:spcPts val="0"/>
              </a:spcAft>
              <a:buNone/>
            </a:pPr>
            <a:r>
              <a:rPr b="1" lang="en-US">
                <a:solidFill>
                  <a:schemeClr val="dk2"/>
                </a:solidFill>
              </a:rPr>
              <a:t>Source to Source Compiler</a:t>
            </a:r>
            <a:endParaRPr b="1">
              <a:solidFill>
                <a:schemeClr val="dk2"/>
              </a:solidFill>
            </a:endParaRPr>
          </a:p>
          <a:p>
            <a:pPr indent="0" lvl="0" marL="0" rtl="0" algn="ctr">
              <a:spcBef>
                <a:spcPts val="0"/>
              </a:spcBef>
              <a:spcAft>
                <a:spcPts val="0"/>
              </a:spcAft>
              <a:buClr>
                <a:schemeClr val="dk1"/>
              </a:buClr>
              <a:buSzPts val="1100"/>
              <a:buFont typeface="Arial"/>
              <a:buNone/>
            </a:pPr>
            <a:r>
              <a:t/>
            </a:r>
            <a:endParaRPr b="1">
              <a:solidFill>
                <a:schemeClr val="dk2"/>
              </a:solidFill>
            </a:endParaRPr>
          </a:p>
          <a:p>
            <a:pPr indent="0" lvl="0" marL="0">
              <a:spcBef>
                <a:spcPts val="0"/>
              </a:spcBef>
              <a:spcAft>
                <a:spcPts val="0"/>
              </a:spcAft>
              <a:buNone/>
            </a:pPr>
            <a:r>
              <a:t/>
            </a:r>
            <a:endParaRPr>
              <a:solidFill>
                <a:schemeClr val="dk2"/>
              </a:solidFill>
            </a:endParaRPr>
          </a:p>
          <a:p>
            <a:pPr indent="0" lvl="0" marL="0" rtl="0" algn="ctr">
              <a:spcBef>
                <a:spcPts val="0"/>
              </a:spcBef>
              <a:spcAft>
                <a:spcPts val="0"/>
              </a:spcAft>
              <a:buNone/>
            </a:pPr>
            <a:r>
              <a:rPr b="1" lang="en-US">
                <a:solidFill>
                  <a:schemeClr val="dk2"/>
                </a:solidFill>
              </a:rPr>
              <a:t>CodeVR Sorting Class</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rPr b="1" lang="en-US">
                <a:solidFill>
                  <a:schemeClr val="dk2"/>
                </a:solidFill>
              </a:rPr>
              <a:t>Bubble Sort Simulation</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rPr b="1" lang="en-US">
                <a:solidFill>
                  <a:schemeClr val="dk2"/>
                </a:solidFill>
              </a:rPr>
              <a:t>User Interactions</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rPr b="1" lang="en-US">
                <a:solidFill>
                  <a:schemeClr val="dk2"/>
                </a:solidFill>
              </a:rPr>
              <a:t>Ended User Interactions</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rPr b="1" lang="en-US">
                <a:solidFill>
                  <a:schemeClr val="dk2"/>
                </a:solidFill>
              </a:rPr>
              <a:t>Back to Code</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None/>
            </a:pPr>
            <a:r>
              <a:t/>
            </a:r>
            <a:endParaRPr b="1">
              <a:solidFill>
                <a:schemeClr val="dk2"/>
              </a:solidFill>
            </a:endParaRPr>
          </a:p>
          <a:p>
            <a:pPr indent="0" lvl="0" marL="0" rtl="0" algn="ctr">
              <a:spcBef>
                <a:spcPts val="0"/>
              </a:spcBef>
              <a:spcAft>
                <a:spcPts val="0"/>
              </a:spcAft>
              <a:buClr>
                <a:schemeClr val="dk1"/>
              </a:buClr>
              <a:buSzPts val="1100"/>
              <a:buFont typeface="Arial"/>
              <a:buNone/>
            </a:pPr>
            <a:r>
              <a:t/>
            </a:r>
            <a:endParaRPr b="1">
              <a:solidFill>
                <a:schemeClr val="dk2"/>
              </a:solidFill>
            </a:endParaRPr>
          </a:p>
        </p:txBody>
      </p:sp>
      <p:sp>
        <p:nvSpPr>
          <p:cNvPr id="179" name="Shape 179"/>
          <p:cNvSpPr txBox="1"/>
          <p:nvPr/>
        </p:nvSpPr>
        <p:spPr>
          <a:xfrm>
            <a:off x="826250" y="5882100"/>
            <a:ext cx="2513700" cy="3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p>
        </p:txBody>
      </p:sp>
      <p:sp>
        <p:nvSpPr>
          <p:cNvPr id="180" name="Shape 180"/>
          <p:cNvSpPr/>
          <p:nvPr/>
        </p:nvSpPr>
        <p:spPr>
          <a:xfrm>
            <a:off x="2152925" y="2363350"/>
            <a:ext cx="84600" cy="230400"/>
          </a:xfrm>
          <a:prstGeom prst="downArrow">
            <a:avLst>
              <a:gd fmla="val 50000" name="adj1"/>
              <a:gd fmla="val 50000" name="adj2"/>
            </a:avLst>
          </a:prstGeom>
          <a:noFill/>
          <a:ln cap="flat" cmpd="sng" w="9525">
            <a:solidFill>
              <a:srgbClr val="1B386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a:off x="2152925" y="3001200"/>
            <a:ext cx="84600" cy="230400"/>
          </a:xfrm>
          <a:prstGeom prst="downArrow">
            <a:avLst>
              <a:gd fmla="val 50000" name="adj1"/>
              <a:gd fmla="val 50000" name="adj2"/>
            </a:avLst>
          </a:prstGeom>
          <a:noFill/>
          <a:ln cap="flat" cmpd="sng" w="9525">
            <a:solidFill>
              <a:srgbClr val="1B386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2" name="Shape 182"/>
          <p:cNvSpPr/>
          <p:nvPr/>
        </p:nvSpPr>
        <p:spPr>
          <a:xfrm>
            <a:off x="2152925" y="3639075"/>
            <a:ext cx="84600" cy="230400"/>
          </a:xfrm>
          <a:prstGeom prst="downArrow">
            <a:avLst>
              <a:gd fmla="val 50000" name="adj1"/>
              <a:gd fmla="val 50000" name="adj2"/>
            </a:avLst>
          </a:prstGeom>
          <a:noFill/>
          <a:ln cap="flat" cmpd="sng" w="9525">
            <a:solidFill>
              <a:srgbClr val="1B386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3" name="Shape 183"/>
          <p:cNvSpPr/>
          <p:nvPr/>
        </p:nvSpPr>
        <p:spPr>
          <a:xfrm>
            <a:off x="2152925" y="4236400"/>
            <a:ext cx="84600" cy="230400"/>
          </a:xfrm>
          <a:prstGeom prst="downArrow">
            <a:avLst>
              <a:gd fmla="val 50000" name="adj1"/>
              <a:gd fmla="val 50000" name="adj2"/>
            </a:avLst>
          </a:prstGeom>
          <a:noFill/>
          <a:ln cap="flat" cmpd="sng" w="9525">
            <a:solidFill>
              <a:srgbClr val="1B386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4" name="Shape 184"/>
          <p:cNvSpPr/>
          <p:nvPr/>
        </p:nvSpPr>
        <p:spPr>
          <a:xfrm>
            <a:off x="2152925" y="4914800"/>
            <a:ext cx="84600" cy="230400"/>
          </a:xfrm>
          <a:prstGeom prst="downArrow">
            <a:avLst>
              <a:gd fmla="val 50000" name="adj1"/>
              <a:gd fmla="val 50000" name="adj2"/>
            </a:avLst>
          </a:prstGeom>
          <a:noFill/>
          <a:ln cap="flat" cmpd="sng" w="9525">
            <a:solidFill>
              <a:srgbClr val="1B386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185" name="Shape 185"/>
          <p:cNvPicPr preferRelativeResize="0"/>
          <p:nvPr/>
        </p:nvPicPr>
        <p:blipFill>
          <a:blip r:embed="rId3">
            <a:alphaModFix/>
          </a:blip>
          <a:stretch>
            <a:fillRect/>
          </a:stretch>
        </p:blipFill>
        <p:spPr>
          <a:xfrm>
            <a:off x="3737725" y="2071900"/>
            <a:ext cx="5055425" cy="3021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Minimal Class Diagram</a:t>
            </a:r>
            <a:endParaRPr b="0" i="0" sz="3800" u="none" cap="none" strike="noStrike">
              <a:solidFill>
                <a:srgbClr val="001D4D"/>
              </a:solidFill>
              <a:latin typeface="Trebuchet MS"/>
              <a:ea typeface="Trebuchet MS"/>
              <a:cs typeface="Trebuchet MS"/>
              <a:sym typeface="Trebuchet MS"/>
            </a:endParaRPr>
          </a:p>
        </p:txBody>
      </p:sp>
      <p:pic>
        <p:nvPicPr>
          <p:cNvPr id="192" name="Shape 192"/>
          <p:cNvPicPr preferRelativeResize="0"/>
          <p:nvPr/>
        </p:nvPicPr>
        <p:blipFill>
          <a:blip r:embed="rId3">
            <a:alphaModFix/>
          </a:blip>
          <a:stretch>
            <a:fillRect/>
          </a:stretch>
        </p:blipFill>
        <p:spPr>
          <a:xfrm>
            <a:off x="745800" y="1425600"/>
            <a:ext cx="4503550" cy="4289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Stories </a:t>
            </a:r>
            <a:endParaRPr b="0" i="0" sz="3800" u="none" cap="none" strike="noStrike">
              <a:solidFill>
                <a:srgbClr val="001D4D"/>
              </a:solidFill>
              <a:latin typeface="Trebuchet MS"/>
              <a:ea typeface="Trebuchet MS"/>
              <a:cs typeface="Trebuchet MS"/>
              <a:sym typeface="Trebuchet MS"/>
            </a:endParaRPr>
          </a:p>
        </p:txBody>
      </p:sp>
      <p:sp>
        <p:nvSpPr>
          <p:cNvPr id="199" name="Shape 199"/>
          <p:cNvSpPr txBox="1"/>
          <p:nvPr>
            <p:ph idx="1" type="body"/>
          </p:nvPr>
        </p:nvSpPr>
        <p:spPr>
          <a:xfrm>
            <a:off x="779463" y="1425600"/>
            <a:ext cx="7583400" cy="4208400"/>
          </a:xfrm>
          <a:prstGeom prst="rect">
            <a:avLst/>
          </a:prstGeom>
          <a:ln>
            <a:noFill/>
          </a:ln>
        </p:spPr>
        <p:txBody>
          <a:bodyPr anchorCtr="0" anchor="t" bIns="45700" lIns="91425" spcFirstLastPara="1" rIns="91425" wrap="square" tIns="45700">
            <a:noAutofit/>
          </a:bodyPr>
          <a:lstStyle/>
          <a:p>
            <a:pPr indent="0" lvl="0" marL="0" rtl="0">
              <a:spcBef>
                <a:spcPts val="2000"/>
              </a:spcBef>
              <a:spcAft>
                <a:spcPts val="0"/>
              </a:spcAft>
              <a:buNone/>
            </a:pPr>
            <a:r>
              <a:rPr lang="en-US" sz="2400">
                <a:solidFill>
                  <a:schemeClr val="dk2"/>
                </a:solidFill>
              </a:rPr>
              <a:t>1. User Story ID #743 3D Cube Actors Flow Synchronization (Phase 2)</a:t>
            </a:r>
            <a:endParaRPr sz="2400">
              <a:solidFill>
                <a:schemeClr val="dk2"/>
              </a:solidFill>
            </a:endParaRPr>
          </a:p>
          <a:p>
            <a:pPr indent="0" lvl="0" marL="0" rtl="0">
              <a:spcBef>
                <a:spcPts val="2000"/>
              </a:spcBef>
              <a:spcAft>
                <a:spcPts val="0"/>
              </a:spcAft>
              <a:buNone/>
            </a:pPr>
            <a:r>
              <a:rPr lang="en-US" sz="2400">
                <a:solidFill>
                  <a:schemeClr val="dk2"/>
                </a:solidFill>
              </a:rPr>
              <a:t>2. </a:t>
            </a:r>
            <a:r>
              <a:rPr lang="en-US" sz="2400">
                <a:solidFill>
                  <a:schemeClr val="dk2"/>
                </a:solidFill>
              </a:rPr>
              <a:t>User Story ID </a:t>
            </a:r>
            <a:r>
              <a:rPr lang="en-US" sz="2400">
                <a:solidFill>
                  <a:schemeClr val="dk2"/>
                </a:solidFill>
              </a:rPr>
              <a:t>#690 3D Shape Animation (Structure Architecture) </a:t>
            </a:r>
            <a:endParaRPr sz="2400">
              <a:solidFill>
                <a:schemeClr val="dk2"/>
              </a:solidFill>
            </a:endParaRPr>
          </a:p>
          <a:p>
            <a:pPr indent="0" lvl="0" marL="0" rtl="0">
              <a:spcBef>
                <a:spcPts val="2000"/>
              </a:spcBef>
              <a:spcAft>
                <a:spcPts val="0"/>
              </a:spcAft>
              <a:buNone/>
            </a:pPr>
            <a:r>
              <a:rPr lang="en-US" sz="2400">
                <a:solidFill>
                  <a:schemeClr val="dk2"/>
                </a:solidFill>
              </a:rPr>
              <a:t>3. </a:t>
            </a:r>
            <a:r>
              <a:rPr lang="en-US" sz="2400">
                <a:solidFill>
                  <a:schemeClr val="dk2"/>
                </a:solidFill>
              </a:rPr>
              <a:t>User Story ID #711 3D Algorithm Animation (Physics)</a:t>
            </a:r>
            <a:endParaRPr sz="2400">
              <a:solidFill>
                <a:schemeClr val="dk2"/>
              </a:solidFill>
            </a:endParaRPr>
          </a:p>
          <a:p>
            <a:pPr indent="0" lvl="0" marL="0" rtl="0">
              <a:spcBef>
                <a:spcPts val="2000"/>
              </a:spcBef>
              <a:spcAft>
                <a:spcPts val="0"/>
              </a:spcAft>
              <a:buNone/>
            </a:pPr>
            <a:r>
              <a:rPr lang="en-US" sz="2400">
                <a:solidFill>
                  <a:schemeClr val="dk2"/>
                </a:solidFill>
              </a:rPr>
              <a:t>4. </a:t>
            </a:r>
            <a:r>
              <a:rPr lang="en-US" sz="2400">
                <a:solidFill>
                  <a:schemeClr val="dk2"/>
                </a:solidFill>
              </a:rPr>
              <a:t>User Story ID </a:t>
            </a:r>
            <a:r>
              <a:rPr lang="en-US" sz="2400">
                <a:solidFill>
                  <a:schemeClr val="dk2"/>
                </a:solidFill>
              </a:rPr>
              <a:t>#719 3D Cube Actors Flow Synchronization (Phase 1)</a:t>
            </a:r>
            <a:endParaRPr sz="2400">
              <a:solidFill>
                <a:schemeClr val="dk2"/>
              </a:solidFill>
            </a:endParaRPr>
          </a:p>
          <a:p>
            <a:pPr indent="0" lvl="0" marL="0" rtl="0">
              <a:spcBef>
                <a:spcPts val="2000"/>
              </a:spcBef>
              <a:spcAft>
                <a:spcPts val="0"/>
              </a:spcAft>
              <a:buNone/>
            </a:pPr>
            <a:r>
              <a:rPr lang="en-US" sz="2400">
                <a:solidFill>
                  <a:schemeClr val="dk2"/>
                </a:solidFill>
              </a:rPr>
              <a:t>5. </a:t>
            </a:r>
            <a:r>
              <a:rPr lang="en-US" sz="2400">
                <a:solidFill>
                  <a:schemeClr val="dk2"/>
                </a:solidFill>
              </a:rPr>
              <a:t>User Story ID #667 VR Controller Menu (Research &amp; Implementation)</a:t>
            </a:r>
            <a:endParaRPr sz="2400">
              <a:solidFill>
                <a:schemeClr val="dk2"/>
              </a:solidFill>
            </a:endParaRPr>
          </a:p>
          <a:p>
            <a:pPr indent="0" lvl="0" marL="0" rtl="0">
              <a:spcBef>
                <a:spcPts val="2000"/>
              </a:spcBef>
              <a:spcAft>
                <a:spcPts val="0"/>
              </a:spcAft>
              <a:buNone/>
            </a:pPr>
            <a:r>
              <a:t/>
            </a:r>
            <a:endParaRPr sz="2400">
              <a:solidFill>
                <a:schemeClr val="dk2"/>
              </a:solidFill>
            </a:endParaRPr>
          </a:p>
          <a:p>
            <a:pPr indent="0" lvl="0" marL="0" rtl="0">
              <a:spcBef>
                <a:spcPts val="2000"/>
              </a:spcBef>
              <a:spcAft>
                <a:spcPts val="0"/>
              </a:spcAft>
              <a:buNone/>
            </a:pPr>
            <a:r>
              <a:t/>
            </a:r>
            <a:endParaRPr sz="2400">
              <a:solidFill>
                <a:schemeClr val="dk2"/>
              </a:solidFill>
            </a:endParaRPr>
          </a:p>
          <a:p>
            <a:pPr indent="0" lvl="0" marL="0" rtl="0">
              <a:spcBef>
                <a:spcPts val="2000"/>
              </a:spcBef>
              <a:spcAft>
                <a:spcPts val="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SzPts val="1100"/>
              <a:buNone/>
            </a:pPr>
            <a:r>
              <a:rPr lang="en-US">
                <a:solidFill>
                  <a:schemeClr val="dk2"/>
                </a:solidFill>
              </a:rPr>
              <a:t>User Story #1 </a:t>
            </a:r>
            <a:endParaRPr b="0" i="0" u="none" cap="none" strike="noStrike">
              <a:solidFill>
                <a:srgbClr val="001D4D"/>
              </a:solidFill>
              <a:latin typeface="Trebuchet MS"/>
              <a:ea typeface="Trebuchet MS"/>
              <a:cs typeface="Trebuchet MS"/>
              <a:sym typeface="Trebuchet MS"/>
            </a:endParaRPr>
          </a:p>
        </p:txBody>
      </p:sp>
      <p:sp>
        <p:nvSpPr>
          <p:cNvPr id="206" name="Shape 206"/>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457200" lvl="0" marL="561975" rtl="0">
              <a:spcBef>
                <a:spcPts val="400"/>
              </a:spcBef>
              <a:spcAft>
                <a:spcPts val="0"/>
              </a:spcAft>
              <a:buClr>
                <a:schemeClr val="dk2"/>
              </a:buClr>
              <a:buSzPts val="3600"/>
              <a:buFont typeface="Trebuchet MS"/>
              <a:buChar char="●"/>
            </a:pPr>
            <a:r>
              <a:rPr lang="en-US" sz="3600">
                <a:solidFill>
                  <a:schemeClr val="dk2"/>
                </a:solidFill>
              </a:rPr>
              <a:t>As a user </a:t>
            </a:r>
            <a:r>
              <a:rPr lang="en-US" sz="3600">
                <a:solidFill>
                  <a:srgbClr val="FFFFFF"/>
                </a:solidFill>
              </a:rPr>
              <a:t>I want to be able to select bubble sort or quicksort</a:t>
            </a:r>
            <a:r>
              <a:rPr lang="en-US" sz="3600">
                <a:solidFill>
                  <a:schemeClr val="dk2"/>
                </a:solidFill>
              </a:rPr>
              <a:t> so that I can compare differences and similarities between two different sorting algorithms</a:t>
            </a:r>
            <a:endParaRPr i="0" sz="3600" u="none" cap="none" strike="noStrike">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SzPts val="1100"/>
              <a:buNone/>
            </a:pPr>
            <a:r>
              <a:rPr lang="en-US">
                <a:solidFill>
                  <a:schemeClr val="dk2"/>
                </a:solidFill>
              </a:rPr>
              <a:t>User Story #1</a:t>
            </a:r>
            <a:endParaRPr b="0" i="0" u="none" cap="none" strike="noStrike">
              <a:solidFill>
                <a:srgbClr val="001D4D"/>
              </a:solidFill>
              <a:latin typeface="Trebuchet MS"/>
              <a:ea typeface="Trebuchet MS"/>
              <a:cs typeface="Trebuchet MS"/>
              <a:sym typeface="Trebuchet MS"/>
            </a:endParaRPr>
          </a:p>
        </p:txBody>
      </p:sp>
      <p:sp>
        <p:nvSpPr>
          <p:cNvPr id="213" name="Shape 213"/>
          <p:cNvSpPr txBox="1"/>
          <p:nvPr>
            <p:ph idx="1" type="body"/>
          </p:nvPr>
        </p:nvSpPr>
        <p:spPr>
          <a:xfrm>
            <a:off x="780288" y="1541975"/>
            <a:ext cx="7583400" cy="4208400"/>
          </a:xfrm>
          <a:prstGeom prst="rect">
            <a:avLst/>
          </a:prstGeom>
          <a:noFill/>
          <a:ln>
            <a:noFill/>
          </a:ln>
        </p:spPr>
        <p:txBody>
          <a:bodyPr anchorCtr="0" anchor="t" bIns="45700" lIns="91425" spcFirstLastPara="1" rIns="91425" wrap="square" tIns="45700">
            <a:noAutofit/>
          </a:bodyPr>
          <a:lstStyle/>
          <a:p>
            <a:pPr indent="0" lvl="0" marL="0" rtl="0">
              <a:spcBef>
                <a:spcPts val="400"/>
              </a:spcBef>
              <a:spcAft>
                <a:spcPts val="0"/>
              </a:spcAft>
              <a:buNone/>
            </a:pPr>
            <a:r>
              <a:rPr lang="en-US" sz="3000">
                <a:solidFill>
                  <a:schemeClr val="dk2"/>
                </a:solidFill>
              </a:rPr>
              <a:t>Sequence Diagram</a:t>
            </a:r>
            <a:endParaRPr sz="3000">
              <a:solidFill>
                <a:schemeClr val="dk2"/>
              </a:solidFill>
            </a:endParaRPr>
          </a:p>
          <a:p>
            <a:pPr indent="0" lvl="0" marL="0" rtl="0">
              <a:spcBef>
                <a:spcPts val="400"/>
              </a:spcBef>
              <a:spcAft>
                <a:spcPts val="0"/>
              </a:spcAft>
              <a:buNone/>
            </a:pPr>
            <a:r>
              <a:t/>
            </a:r>
            <a:endParaRPr sz="3600">
              <a:solidFill>
                <a:schemeClr val="dk2"/>
              </a:solidFill>
            </a:endParaRPr>
          </a:p>
        </p:txBody>
      </p:sp>
      <p:pic>
        <p:nvPicPr>
          <p:cNvPr id="214" name="Shape 214"/>
          <p:cNvPicPr preferRelativeResize="0"/>
          <p:nvPr/>
        </p:nvPicPr>
        <p:blipFill>
          <a:blip r:embed="rId3">
            <a:alphaModFix/>
          </a:blip>
          <a:stretch>
            <a:fillRect/>
          </a:stretch>
        </p:blipFill>
        <p:spPr>
          <a:xfrm>
            <a:off x="917300" y="2647000"/>
            <a:ext cx="4162425" cy="2800350"/>
          </a:xfrm>
          <a:prstGeom prst="rect">
            <a:avLst/>
          </a:prstGeom>
          <a:noFill/>
          <a:ln>
            <a:noFill/>
          </a:ln>
        </p:spPr>
      </p:pic>
      <p:pic>
        <p:nvPicPr>
          <p:cNvPr id="215" name="Shape 215"/>
          <p:cNvPicPr preferRelativeResize="0"/>
          <p:nvPr/>
        </p:nvPicPr>
        <p:blipFill>
          <a:blip r:embed="rId4">
            <a:alphaModFix/>
          </a:blip>
          <a:stretch>
            <a:fillRect/>
          </a:stretch>
        </p:blipFill>
        <p:spPr>
          <a:xfrm>
            <a:off x="4855600" y="954100"/>
            <a:ext cx="3803750" cy="435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SzPts val="1100"/>
              <a:buNone/>
            </a:pPr>
            <a:r>
              <a:rPr lang="en-US">
                <a:solidFill>
                  <a:schemeClr val="dk2"/>
                </a:solidFill>
              </a:rPr>
              <a:t>User Story #1 </a:t>
            </a:r>
            <a:endParaRPr b="0" i="0" u="none" cap="none" strike="noStrike">
              <a:solidFill>
                <a:srgbClr val="001D4D"/>
              </a:solidFill>
              <a:latin typeface="Trebuchet MS"/>
              <a:ea typeface="Trebuchet MS"/>
              <a:cs typeface="Trebuchet MS"/>
              <a:sym typeface="Trebuchet MS"/>
            </a:endParaRPr>
          </a:p>
        </p:txBody>
      </p:sp>
      <p:sp>
        <p:nvSpPr>
          <p:cNvPr id="222" name="Shape 222"/>
          <p:cNvSpPr txBox="1"/>
          <p:nvPr>
            <p:ph idx="1" type="body"/>
          </p:nvPr>
        </p:nvSpPr>
        <p:spPr>
          <a:xfrm>
            <a:off x="780288" y="1541975"/>
            <a:ext cx="7583400" cy="4208400"/>
          </a:xfrm>
          <a:prstGeom prst="rect">
            <a:avLst/>
          </a:prstGeom>
          <a:noFill/>
          <a:ln>
            <a:noFill/>
          </a:ln>
        </p:spPr>
        <p:txBody>
          <a:bodyPr anchorCtr="0" anchor="t" bIns="45700" lIns="91425" spcFirstLastPara="1" rIns="91425" wrap="square" tIns="45700">
            <a:noAutofit/>
          </a:bodyPr>
          <a:lstStyle/>
          <a:p>
            <a:pPr indent="0" lvl="0" marL="0" rtl="0">
              <a:spcBef>
                <a:spcPts val="400"/>
              </a:spcBef>
              <a:spcAft>
                <a:spcPts val="0"/>
              </a:spcAft>
              <a:buNone/>
            </a:pPr>
            <a:r>
              <a:rPr lang="en-US" sz="3600">
                <a:solidFill>
                  <a:srgbClr val="FFFFFF"/>
                </a:solidFill>
              </a:rPr>
              <a:t>Unsorted Output From Compiler</a:t>
            </a:r>
            <a:endParaRPr sz="3600">
              <a:solidFill>
                <a:srgbClr val="FFFFFF"/>
              </a:solidFill>
            </a:endParaRPr>
          </a:p>
          <a:p>
            <a:pPr indent="0" lvl="0" marL="0" rtl="0">
              <a:spcBef>
                <a:spcPts val="400"/>
              </a:spcBef>
              <a:spcAft>
                <a:spcPts val="0"/>
              </a:spcAft>
              <a:buNone/>
            </a:pPr>
            <a:r>
              <a:t/>
            </a:r>
            <a:endParaRPr sz="3600">
              <a:solidFill>
                <a:schemeClr val="dk2"/>
              </a:solidFill>
            </a:endParaRPr>
          </a:p>
          <a:p>
            <a:pPr indent="0" lvl="0" marL="0" rtl="0">
              <a:spcBef>
                <a:spcPts val="400"/>
              </a:spcBef>
              <a:spcAft>
                <a:spcPts val="0"/>
              </a:spcAft>
              <a:buNone/>
            </a:pPr>
            <a:r>
              <a:t/>
            </a:r>
            <a:endParaRPr sz="3600">
              <a:solidFill>
                <a:schemeClr val="dk2"/>
              </a:solidFill>
            </a:endParaRPr>
          </a:p>
        </p:txBody>
      </p:sp>
      <p:pic>
        <p:nvPicPr>
          <p:cNvPr id="223" name="Shape 223"/>
          <p:cNvPicPr preferRelativeResize="0"/>
          <p:nvPr/>
        </p:nvPicPr>
        <p:blipFill>
          <a:blip r:embed="rId3">
            <a:alphaModFix/>
          </a:blip>
          <a:stretch>
            <a:fillRect/>
          </a:stretch>
        </p:blipFill>
        <p:spPr>
          <a:xfrm>
            <a:off x="899625" y="2167600"/>
            <a:ext cx="7344750" cy="362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