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D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30" d="100"/>
          <a:sy n="30" d="100"/>
        </p:scale>
        <p:origin x="-5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6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77777"/>
              <a:buFont typeface="Arial"/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SzPct val="77777"/>
              <a:buFont typeface="Arial"/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SzPct val="77777"/>
              <a:buFont typeface="Arial"/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SzPct val="77777"/>
              <a:buFont typeface="Arial"/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SzPct val="77777"/>
              <a:buFont typeface="Arial"/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SzPct val="77777"/>
              <a:buFont typeface="Arial"/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SzPct val="77777"/>
              <a:buFont typeface="Arial"/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SzPct val="77777"/>
              <a:buFont typeface="Arial"/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SzPct val="77777"/>
              <a:buFont typeface="Arial"/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6" cy="94084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80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8" cy="296275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8"/>
            <a:ext cx="19751276" cy="36262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8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3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4" y="1748117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7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4" y="9184340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3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3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8" cy="40946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8" cy="252871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4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2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9" cy="87159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50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9" cy="960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4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wrap="square"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25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4729657" y="952593"/>
            <a:ext cx="15304990" cy="1173719"/>
          </a:xfrm>
          <a:prstGeom prst="rect">
            <a:avLst/>
          </a:prstGeom>
          <a:noFill/>
          <a:ln>
            <a:noFill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CIS4911, 2017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Fall</a:t>
            </a:r>
            <a:endParaRPr lang="en-US" sz="7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990612" y="1545675"/>
            <a:ext cx="22221080" cy="3632779"/>
          </a:xfrm>
          <a:prstGeom prst="rect">
            <a:avLst/>
          </a:prstGeom>
          <a:noFill/>
          <a:ln>
            <a:noFill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5400" b="1" i="0" strike="noStrike" cap="none" dirty="0" err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CREATivators</a:t>
            </a:r>
            <a:r>
              <a:rPr lang="en-US" sz="5400" b="1" dirty="0">
                <a:solidFill>
                  <a:schemeClr val="accent6"/>
                </a:solidFill>
              </a:rPr>
              <a:t>: Web and Mobile Development for Advertisement 1.0</a:t>
            </a:r>
          </a:p>
          <a:p>
            <a:pPr marL="0" marR="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Positive Pathways M</a:t>
            </a:r>
            <a:r>
              <a:rPr lang="en-US" sz="4400" b="1" dirty="0">
                <a:solidFill>
                  <a:schemeClr val="accent6"/>
                </a:solidFill>
              </a:rPr>
              <a:t>obile Application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endParaRPr lang="en-US" sz="2000" b="1" dirty="0">
              <a:solidFill>
                <a:schemeClr val="accent6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>
                <a:solidFill>
                  <a:schemeClr val="accent6"/>
                </a:solidFill>
              </a:rPr>
              <a:t>Alejandro Thornton</a:t>
            </a:r>
            <a:r>
              <a:rPr lang="en-US" sz="35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Mentors:</a:t>
            </a:r>
            <a:r>
              <a:rPr lang="en-US" sz="3500" b="1" i="1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>
                <a:solidFill>
                  <a:schemeClr val="accent6"/>
                </a:solidFill>
              </a:rPr>
              <a:t>Margo Berman &amp; Francisco Ortega, Florida International University</a:t>
            </a:r>
            <a:r>
              <a:rPr lang="en-US" sz="3500" b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dirty="0">
                <a:solidFill>
                  <a:schemeClr val="accent6"/>
                </a:solidFill>
              </a:rPr>
              <a:t>Professor</a:t>
            </a:r>
            <a:r>
              <a:rPr lang="en-US" sz="3500" b="1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500" b="1" i="1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Masoud </a:t>
            </a:r>
            <a:r>
              <a:rPr lang="en-US" sz="3500" b="0" i="0" u="none" strike="noStrike" cap="none" dirty="0" err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12" y="5493600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FFCC00"/>
            </a:solidFill>
            <a:prstDash val="solid"/>
            <a:miter lim="8000"/>
            <a:headEnd type="none" w="med" len="med"/>
            <a:tailEnd type="none" w="med" len="med"/>
          </a:ln>
          <a:effectLst>
            <a:softEdge rad="12700"/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8400" b="0" i="0" u="none" strike="noStrike" cap="none" dirty="0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 useBgFill="1">
        <p:nvSpPr>
          <p:cNvPr id="92" name="Shape 92"/>
          <p:cNvSpPr txBox="1"/>
          <p:nvPr/>
        </p:nvSpPr>
        <p:spPr>
          <a:xfrm>
            <a:off x="1636450" y="6084212"/>
            <a:ext cx="9424500" cy="5858700"/>
          </a:xfrm>
          <a:prstGeom prst="rect">
            <a:avLst/>
          </a:prstGeom>
          <a:ln w="12700" cap="flat" cmpd="sng">
            <a:solidFill>
              <a:srgbClr val="FFCC00"/>
            </a:solidFill>
            <a:prstDash val="solid"/>
            <a:miter lim="8000"/>
            <a:headEnd type="none" w="med" len="med"/>
            <a:tailEnd type="none" w="med" len="med"/>
          </a:ln>
          <a:effectLst/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i="0" u="sng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accent6"/>
                </a:solidFill>
              </a:rPr>
              <a:t>Members currently use traditional communication methods such as e-mail and phone.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accent6"/>
                </a:solidFill>
              </a:rPr>
              <a:t>No dedicated repository of information about the Positive Pathways Program (PPP).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accent6"/>
                </a:solidFill>
              </a:rPr>
              <a:t>Agendas and minutes of monthly meetings are not centralized.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100" dirty="0">
              <a:solidFill>
                <a:srgbClr val="336699"/>
              </a:solidFill>
            </a:endParaRPr>
          </a:p>
        </p:txBody>
      </p:sp>
      <p:sp useBgFill="1">
        <p:nvSpPr>
          <p:cNvPr id="93" name="Shape 93"/>
          <p:cNvSpPr txBox="1"/>
          <p:nvPr/>
        </p:nvSpPr>
        <p:spPr>
          <a:xfrm>
            <a:off x="762000" y="42044801"/>
            <a:ext cx="5208612" cy="730200"/>
          </a:xfrm>
          <a:prstGeom prst="rect">
            <a:avLst/>
          </a:prstGeom>
          <a:ln w="12700" cap="flat" cmpd="sng">
            <a:solidFill>
              <a:srgbClr val="FFCC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621012" y="375437"/>
            <a:ext cx="5241634" cy="1148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12" y="304787"/>
            <a:ext cx="2630400" cy="1219200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97" name="Shape 97"/>
          <p:cNvSpPr txBox="1"/>
          <p:nvPr/>
        </p:nvSpPr>
        <p:spPr>
          <a:xfrm>
            <a:off x="22253725" y="6084212"/>
            <a:ext cx="9249000" cy="5858700"/>
          </a:xfrm>
          <a:prstGeom prst="rect">
            <a:avLst/>
          </a:prstGeom>
          <a:ln w="12700" cap="flat" cmpd="sng">
            <a:solidFill>
              <a:srgbClr val="FFCC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sng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accent6"/>
                </a:solidFill>
              </a:rPr>
              <a:t>General users can view profiles, programs, partners, and training materials without an account.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accent6"/>
                </a:solidFill>
              </a:rPr>
              <a:t>With an account, Members can edit their individual profile pages as well as their respective program pages.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Additionally, Members can view and edit meeting agendas and minutes.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endParaRPr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 useBgFill="1">
        <p:nvSpPr>
          <p:cNvPr id="98" name="Shape 98"/>
          <p:cNvSpPr txBox="1"/>
          <p:nvPr/>
        </p:nvSpPr>
        <p:spPr>
          <a:xfrm>
            <a:off x="1604170" y="23897353"/>
            <a:ext cx="29898554" cy="9329778"/>
          </a:xfrm>
          <a:prstGeom prst="rect">
            <a:avLst/>
          </a:prstGeom>
          <a:ln w="12700" cap="flat" cmpd="sng">
            <a:solidFill>
              <a:srgbClr val="FFCC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800" b="1" i="0" u="sng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 useBgFill="1">
        <p:nvSpPr>
          <p:cNvPr id="99" name="Shape 99"/>
          <p:cNvSpPr txBox="1"/>
          <p:nvPr/>
        </p:nvSpPr>
        <p:spPr>
          <a:xfrm>
            <a:off x="11832555" y="12540818"/>
            <a:ext cx="19670168" cy="11111661"/>
          </a:xfrm>
          <a:prstGeom prst="rect">
            <a:avLst/>
          </a:prstGeom>
          <a:ln w="12700" cap="flat" cmpd="sng">
            <a:solidFill>
              <a:srgbClr val="FFCC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i="0" u="sng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>
                <a:solidFill>
                  <a:schemeClr val="accent6"/>
                </a:solidFill>
              </a:rPr>
              <a:t>Four entities in database: </a:t>
            </a:r>
            <a:r>
              <a:rPr lang="en-US" sz="410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User, Profile, Program, and Meeting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336699"/>
              </a:solidFill>
            </a:endParaRPr>
          </a:p>
        </p:txBody>
      </p:sp>
      <p:sp useBgFill="1">
        <p:nvSpPr>
          <p:cNvPr id="100" name="Shape 100"/>
          <p:cNvSpPr txBox="1"/>
          <p:nvPr/>
        </p:nvSpPr>
        <p:spPr>
          <a:xfrm>
            <a:off x="1604170" y="12556950"/>
            <a:ext cx="9456780" cy="4704130"/>
          </a:xfrm>
          <a:prstGeom prst="rect">
            <a:avLst/>
          </a:prstGeom>
          <a:ln w="12700" cap="flat" cmpd="sng">
            <a:solidFill>
              <a:srgbClr val="FFCC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i="0" u="sng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MongoDB for </a:t>
            </a:r>
            <a:r>
              <a:rPr lang="en-US" sz="4100" dirty="0">
                <a:solidFill>
                  <a:schemeClr val="accent6"/>
                </a:solidFill>
              </a:rPr>
              <a:t>database organization.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accent6"/>
                </a:solidFill>
              </a:rPr>
              <a:t>Mongoose for database operations.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 err="1">
                <a:solidFill>
                  <a:schemeClr val="accent6"/>
                </a:solidFill>
              </a:rPr>
              <a:t>mLab</a:t>
            </a:r>
            <a:r>
              <a:rPr lang="en-US" sz="4100" dirty="0">
                <a:solidFill>
                  <a:schemeClr val="accent6"/>
                </a:solidFill>
              </a:rPr>
              <a:t> for remote database hosting.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Express for routing requests and responses to/from server.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accent6"/>
                </a:solidFill>
              </a:rPr>
              <a:t>NodeJS for server operations.</a:t>
            </a:r>
          </a:p>
        </p:txBody>
      </p:sp>
      <p:sp useBgFill="1">
        <p:nvSpPr>
          <p:cNvPr id="101" name="Shape 101"/>
          <p:cNvSpPr txBox="1"/>
          <p:nvPr/>
        </p:nvSpPr>
        <p:spPr>
          <a:xfrm>
            <a:off x="1604169" y="33468140"/>
            <a:ext cx="11275519" cy="7320891"/>
          </a:xfrm>
          <a:prstGeom prst="rect">
            <a:avLst/>
          </a:prstGeom>
          <a:ln w="12700" cap="flat" cmpd="sng">
            <a:solidFill>
              <a:srgbClr val="FFCC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i="0" u="sng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Postman used to test API calls.</a:t>
            </a:r>
          </a:p>
        </p:txBody>
      </p:sp>
      <p:sp useBgFill="1">
        <p:nvSpPr>
          <p:cNvPr id="106" name="Shape 106"/>
          <p:cNvSpPr txBox="1"/>
          <p:nvPr/>
        </p:nvSpPr>
        <p:spPr>
          <a:xfrm>
            <a:off x="11826287" y="6095925"/>
            <a:ext cx="9662100" cy="5858700"/>
          </a:xfrm>
          <a:prstGeom prst="rect">
            <a:avLst/>
          </a:prstGeom>
          <a:ln w="12700" cap="flat" cmpd="sng">
            <a:solidFill>
              <a:srgbClr val="FFCC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sng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Dedicated </a:t>
            </a:r>
            <a:r>
              <a:rPr lang="en-US" sz="4100" dirty="0">
                <a:solidFill>
                  <a:schemeClr val="accent6"/>
                </a:solidFill>
              </a:rPr>
              <a:t>mobile application for communication and information.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accent6"/>
                </a:solidFill>
              </a:rPr>
              <a:t>Pages dedicated to the programs, members, partners, and other information about PPP. 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Agendas of future monthly meetings and minutes of past meetings collected in one location.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4"/>
            <a:ext cx="25737000" cy="1757565"/>
          </a:xfrm>
          <a:prstGeom prst="rect">
            <a:avLst/>
          </a:prstGeom>
          <a:noFill/>
          <a:ln w="63500" cap="flat" cmpd="sng">
            <a:solidFill>
              <a:srgbClr val="FFCC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chemeClr val="accent6"/>
                </a:solidFill>
              </a:rPr>
              <a:t>The material presented in this poster is based upon the work supported by Drs. Steven Rios, Margo Berman, and Francisco Ortega. I am thankful to the help and support that I received from my group members: </a:t>
            </a:r>
            <a:r>
              <a:rPr lang="en-US" sz="3000" dirty="0" err="1">
                <a:solidFill>
                  <a:schemeClr val="accent6"/>
                </a:solidFill>
              </a:rPr>
              <a:t>Mikaila</a:t>
            </a:r>
            <a:r>
              <a:rPr lang="en-US" sz="3000" dirty="0">
                <a:solidFill>
                  <a:schemeClr val="accent6"/>
                </a:solidFill>
              </a:rPr>
              <a:t> Daniel and Michael </a:t>
            </a:r>
            <a:r>
              <a:rPr lang="en-US" sz="3000" dirty="0" err="1">
                <a:solidFill>
                  <a:schemeClr val="accent6"/>
                </a:solidFill>
              </a:rPr>
              <a:t>Quiros</a:t>
            </a:r>
            <a:r>
              <a:rPr lang="en-US" sz="3000" dirty="0">
                <a:solidFill>
                  <a:schemeClr val="accent6"/>
                </a:solidFill>
              </a:rPr>
              <a:t>. I am also thankful to the Advertising and Public Relations VIP group for their considerable contributions to the project: Maria </a:t>
            </a:r>
            <a:r>
              <a:rPr lang="en-US" sz="3000" dirty="0" err="1">
                <a:solidFill>
                  <a:schemeClr val="accent6"/>
                </a:solidFill>
              </a:rPr>
              <a:t>Baralt</a:t>
            </a:r>
            <a:r>
              <a:rPr lang="en-US" sz="3000" dirty="0">
                <a:solidFill>
                  <a:schemeClr val="accent6"/>
                </a:solidFill>
              </a:rPr>
              <a:t>, Jean-Paul </a:t>
            </a:r>
            <a:r>
              <a:rPr lang="en-US" sz="3000" dirty="0" err="1">
                <a:solidFill>
                  <a:schemeClr val="accent6"/>
                </a:solidFill>
              </a:rPr>
              <a:t>Cajina</a:t>
            </a:r>
            <a:r>
              <a:rPr lang="en-US" sz="3000" dirty="0">
                <a:solidFill>
                  <a:schemeClr val="accent6"/>
                </a:solidFill>
              </a:rPr>
              <a:t>, Tonya Cornish, Nicolle Cruz, and Ryan </a:t>
            </a:r>
            <a:r>
              <a:rPr lang="en-US" sz="3000" dirty="0" err="1">
                <a:solidFill>
                  <a:schemeClr val="accent6"/>
                </a:solidFill>
              </a:rPr>
              <a:t>Mignagaray</a:t>
            </a:r>
            <a:r>
              <a:rPr lang="en-US" sz="3000" dirty="0">
                <a:solidFill>
                  <a:schemeClr val="accent6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D4580-9FF7-4838-8334-CA2E17365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5841" y="304787"/>
            <a:ext cx="4404160" cy="4842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1F317-3585-4108-9C0D-373EEF83D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5200" y="3257134"/>
            <a:ext cx="5778801" cy="3123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FEDFD3-91A5-4738-90C7-5956B3EEE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4388" y="0"/>
            <a:ext cx="4500118" cy="2756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FF69A2-E5B6-4CEE-AFF6-6595F8B70E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84697" y="2275369"/>
            <a:ext cx="5899809" cy="19635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93B09E-289B-4C06-A655-5CAEEB4730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22169" y="3331055"/>
            <a:ext cx="5275505" cy="26377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BCB377-343C-40AA-A190-06BF4224BC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19796" y="2364791"/>
            <a:ext cx="4068591" cy="16782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0FC4137-3DB5-4370-BF7B-58D6C3B50C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09768" y="14464160"/>
            <a:ext cx="13090363" cy="81067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225FDC3-88A9-4D4E-8B20-5C76BA7673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40212" y="18439275"/>
            <a:ext cx="3004830" cy="36890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BBBEE8-6CF5-4C58-9E9E-7FEB42F60774}"/>
              </a:ext>
            </a:extLst>
          </p:cNvPr>
          <p:cNvSpPr txBox="1"/>
          <p:nvPr/>
        </p:nvSpPr>
        <p:spPr>
          <a:xfrm>
            <a:off x="12209768" y="22624166"/>
            <a:ext cx="820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Fig. 1: User entity with Profile and Program associations.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B5642C-CF85-4E0B-9C53-25BF43822ED6}"/>
              </a:ext>
            </a:extLst>
          </p:cNvPr>
          <p:cNvSpPr txBox="1"/>
          <p:nvPr/>
        </p:nvSpPr>
        <p:spPr>
          <a:xfrm>
            <a:off x="26583929" y="22270567"/>
            <a:ext cx="3117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Fig. 2: Meeting entity.</a:t>
            </a:r>
          </a:p>
        </p:txBody>
      </p:sp>
      <p:sp useBgFill="1">
        <p:nvSpPr>
          <p:cNvPr id="47" name="Shape 103">
            <a:extLst>
              <a:ext uri="{FF2B5EF4-FFF2-40B4-BE49-F238E27FC236}">
                <a16:creationId xmlns:a16="http://schemas.microsoft.com/office/drawing/2014/main" id="{AAF14855-A6AA-41A1-8C81-C224831B1DCA}"/>
              </a:ext>
            </a:extLst>
          </p:cNvPr>
          <p:cNvSpPr txBox="1"/>
          <p:nvPr/>
        </p:nvSpPr>
        <p:spPr>
          <a:xfrm>
            <a:off x="1604170" y="17747544"/>
            <a:ext cx="9456780" cy="5904935"/>
          </a:xfrm>
          <a:prstGeom prst="rect">
            <a:avLst/>
          </a:prstGeom>
          <a:ln w="12700" cap="flat" cmpd="sng">
            <a:solidFill>
              <a:srgbClr val="FFCC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i="0" u="sng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accent6"/>
                </a:solidFill>
              </a:rPr>
              <a:t>General users may find information about Positive Pathways’ programs, partners, members and meetings.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Members may edit their profiles, programs, and meetings.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accent6"/>
                </a:solidFill>
              </a:rPr>
              <a:t>Application data guarded against tampering through user authentication system.</a:t>
            </a:r>
            <a:endParaRPr lang="en-US" sz="4100" i="0" u="none" strike="noStrike" cap="none" dirty="0">
              <a:solidFill>
                <a:schemeClr val="accent6"/>
              </a:solidFill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endParaRPr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D5D840C-54A2-419A-852E-377B0EB534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83804" y="24907180"/>
            <a:ext cx="9504583" cy="771994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6881A33-833E-4489-9C1A-8F306E9BED63}"/>
              </a:ext>
            </a:extLst>
          </p:cNvPr>
          <p:cNvSpPr txBox="1"/>
          <p:nvPr/>
        </p:nvSpPr>
        <p:spPr>
          <a:xfrm>
            <a:off x="2012886" y="24760177"/>
            <a:ext cx="935736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buClr>
                <a:srgbClr val="336699"/>
              </a:buClr>
              <a:buSzPct val="25000"/>
            </a:pPr>
            <a:r>
              <a:rPr lang="en-US" sz="4000" dirty="0">
                <a:solidFill>
                  <a:schemeClr val="accent6"/>
                </a:solidFill>
              </a:rPr>
              <a:t>Three types of Users determine access: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6"/>
                </a:solidFill>
              </a:rPr>
              <a:t>Members – Modify associated profile and program as well as meetings.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6"/>
                </a:solidFill>
              </a:rPr>
              <a:t>Moderators – Approve new accounts, associate users with profiles and programs, and make modifications.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6"/>
                </a:solidFill>
              </a:rPr>
              <a:t>Administrators – Modify any entity in database, including performing deletions.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6"/>
                </a:solidFill>
              </a:rPr>
              <a:t>Administrators may perform Member and Moderator actions, Moderators may perform Member actions.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2A8704-B829-4DB3-AB2C-B76FAE8470FE}"/>
              </a:ext>
            </a:extLst>
          </p:cNvPr>
          <p:cNvSpPr txBox="1"/>
          <p:nvPr/>
        </p:nvSpPr>
        <p:spPr>
          <a:xfrm>
            <a:off x="11983804" y="32625734"/>
            <a:ext cx="9544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2D2D8A"/>
                </a:solidFill>
              </a:rPr>
              <a:t>Fig. 3: Authentication Design.</a:t>
            </a:r>
          </a:p>
        </p:txBody>
      </p:sp>
      <p:sp useBgFill="1">
        <p:nvSpPr>
          <p:cNvPr id="58" name="Shape 102">
            <a:extLst>
              <a:ext uri="{FF2B5EF4-FFF2-40B4-BE49-F238E27FC236}">
                <a16:creationId xmlns:a16="http://schemas.microsoft.com/office/drawing/2014/main" id="{0C058AC2-A0B6-4D29-AC87-A333430B188B}"/>
              </a:ext>
            </a:extLst>
          </p:cNvPr>
          <p:cNvSpPr txBox="1"/>
          <p:nvPr/>
        </p:nvSpPr>
        <p:spPr>
          <a:xfrm>
            <a:off x="13223630" y="33468141"/>
            <a:ext cx="18279093" cy="7320890"/>
          </a:xfrm>
          <a:prstGeom prst="rect">
            <a:avLst/>
          </a:prstGeom>
          <a:ln w="12700" cap="flat" cmpd="sng">
            <a:solidFill>
              <a:srgbClr val="FFCC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i="0" u="sng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0CD594F-2030-4EEF-B89E-44A78A3410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2886" y="35324742"/>
            <a:ext cx="6338634" cy="232684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A283E4B-1ECC-45D2-B4DF-987B40F56698}"/>
              </a:ext>
            </a:extLst>
          </p:cNvPr>
          <p:cNvSpPr txBox="1"/>
          <p:nvPr/>
        </p:nvSpPr>
        <p:spPr>
          <a:xfrm>
            <a:off x="8667772" y="35814815"/>
            <a:ext cx="3541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Fig. 6: Example Test Case and Result for User Authentication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50F5533-5DF1-464C-B704-9D006400D0C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09813" y="38154655"/>
            <a:ext cx="6327197" cy="248223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C7357D1-8936-4BBB-8D86-0978256D527A}"/>
              </a:ext>
            </a:extLst>
          </p:cNvPr>
          <p:cNvSpPr txBox="1"/>
          <p:nvPr/>
        </p:nvSpPr>
        <p:spPr>
          <a:xfrm>
            <a:off x="8963106" y="38527151"/>
            <a:ext cx="2951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Fig. 7: Example Test Case and Result for Token Verification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3E08A71-0E3C-4B14-80D4-D7C0E46835F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841644" y="34546704"/>
            <a:ext cx="7803556" cy="445808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D938135F-BDCB-4401-B2F2-C47AE64B2FC2}"/>
              </a:ext>
            </a:extLst>
          </p:cNvPr>
          <p:cNvSpPr txBox="1"/>
          <p:nvPr/>
        </p:nvSpPr>
        <p:spPr>
          <a:xfrm>
            <a:off x="13841644" y="39101817"/>
            <a:ext cx="4486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Fig. 8: GET Singular Profile </a:t>
            </a:r>
          </a:p>
          <a:p>
            <a:pPr algn="ctr"/>
            <a:r>
              <a:rPr lang="en-US" sz="2400" dirty="0">
                <a:solidFill>
                  <a:schemeClr val="accent6"/>
                </a:solidFill>
              </a:rPr>
              <a:t>Comparison: API Test </a:t>
            </a:r>
          </a:p>
          <a:p>
            <a:pPr algn="ctr"/>
            <a:r>
              <a:rPr lang="en-US" sz="2400" dirty="0">
                <a:solidFill>
                  <a:schemeClr val="accent6"/>
                </a:solidFill>
              </a:rPr>
              <a:t>vs. Application.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D672C44-FCB2-4702-B936-EDA614686CD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285553" y="34548016"/>
            <a:ext cx="8344620" cy="445808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820760B7-7B4B-4D98-A8B4-05E11D3467FD}"/>
              </a:ext>
            </a:extLst>
          </p:cNvPr>
          <p:cNvSpPr txBox="1"/>
          <p:nvPr/>
        </p:nvSpPr>
        <p:spPr>
          <a:xfrm>
            <a:off x="22010224" y="39143639"/>
            <a:ext cx="5558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Fig. 9: GET Singular Meeting </a:t>
            </a:r>
          </a:p>
          <a:p>
            <a:pPr algn="ctr"/>
            <a:r>
              <a:rPr lang="en-US" sz="2400" dirty="0">
                <a:solidFill>
                  <a:schemeClr val="accent6"/>
                </a:solidFill>
              </a:rPr>
              <a:t>Comparison: API Test vs. Application.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D5F0942-266A-475F-9270-377A2994F3D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649594" y="34548016"/>
            <a:ext cx="3298273" cy="568764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DCEF119-8B04-4A5A-92A1-9EDDF4F7151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372041" y="34546704"/>
            <a:ext cx="3294241" cy="56889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310DFE-D943-41E1-91DB-4D0AB05071C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23489" y="34828988"/>
            <a:ext cx="5469500" cy="234291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26240D5-9907-4B98-8A13-18027613461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23489" y="37613863"/>
            <a:ext cx="5469500" cy="248294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3670429-E77C-42E2-84F0-83F9851CB17D}"/>
              </a:ext>
            </a:extLst>
          </p:cNvPr>
          <p:cNvSpPr txBox="1"/>
          <p:nvPr/>
        </p:nvSpPr>
        <p:spPr>
          <a:xfrm>
            <a:off x="25545992" y="14933456"/>
            <a:ext cx="57108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6"/>
                </a:solidFill>
              </a:rPr>
              <a:t>A User may have up to one Profile and/or Program associated with it.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EF6C2FCA-3FEC-49E3-BA79-AB04E7EA829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91131" y="24907180"/>
            <a:ext cx="6721029" cy="385746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45D96F2-0FE3-47D8-9B59-21CB0C9D367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91131" y="28938589"/>
            <a:ext cx="6721029" cy="4069277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211DCC13-ABFF-44F2-8DA8-9A4B7A5523CE}"/>
              </a:ext>
            </a:extLst>
          </p:cNvPr>
          <p:cNvSpPr txBox="1"/>
          <p:nvPr/>
        </p:nvSpPr>
        <p:spPr>
          <a:xfrm>
            <a:off x="28750593" y="26045117"/>
            <a:ext cx="2544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2D2D8A"/>
                </a:solidFill>
              </a:rPr>
              <a:t>Fig. 4: Token Verification Sequence Diagram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EB1B248-42C5-4D74-A098-E8FEE11FFBEF}"/>
              </a:ext>
            </a:extLst>
          </p:cNvPr>
          <p:cNvSpPr txBox="1"/>
          <p:nvPr/>
        </p:nvSpPr>
        <p:spPr>
          <a:xfrm>
            <a:off x="28605570" y="30188397"/>
            <a:ext cx="2544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2D2D8A"/>
                </a:solidFill>
              </a:rPr>
              <a:t>Fig. 5: User Authentication Sequence Diagram</a:t>
            </a: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533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</dc:creator>
  <cp:lastModifiedBy>Alejandro</cp:lastModifiedBy>
  <cp:revision>50</cp:revision>
  <dcterms:modified xsi:type="dcterms:W3CDTF">2017-11-27T17:35:55Z</dcterms:modified>
</cp:coreProperties>
</file>