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5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6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2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1ED34C-16BF-4B9C-855E-793DDA43EE6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C575-8700-4ABE-A047-7E1316063B4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1300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B02A-17E3-44FB-9F30-93CA16BD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116" y="395695"/>
            <a:ext cx="7613646" cy="24793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and Mobile Development for Advertisement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04B8-07DC-4A2E-B4ED-980A513A6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116" y="5460394"/>
            <a:ext cx="7754322" cy="1160213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Mikaila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Daniel, Michael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Alejandro Thornton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Dr. Steven Rios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Drs. Margo Berman and Francisco Ortega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Dr. Masoud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Sadjadi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0A1FB-C61B-4F79-9582-EB718696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1" y="2929117"/>
            <a:ext cx="3119955" cy="24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570F-1BE0-44B4-91D1-09C28F13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Example User Story 2:</a:t>
            </a:r>
            <a:br>
              <a:rPr lang="en-US" dirty="0"/>
            </a:br>
            <a:r>
              <a:rPr lang="en-US" dirty="0"/>
              <a:t>#688: User Authentication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239CE3-0868-41DB-BBEA-2C97EF2F4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69787"/>
              </p:ext>
            </p:extLst>
          </p:nvPr>
        </p:nvGraphicFramePr>
        <p:xfrm>
          <a:off x="1250040" y="1885284"/>
          <a:ext cx="5458492" cy="4682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288">
                  <a:extLst>
                    <a:ext uri="{9D8B030D-6E8A-4147-A177-3AD203B41FA5}">
                      <a16:colId xmlns:a16="http://schemas.microsoft.com/office/drawing/2014/main" val="3826483508"/>
                    </a:ext>
                  </a:extLst>
                </a:gridCol>
                <a:gridCol w="4268204">
                  <a:extLst>
                    <a:ext uri="{9D8B030D-6E8A-4147-A177-3AD203B41FA5}">
                      <a16:colId xmlns:a16="http://schemas.microsoft.com/office/drawing/2014/main" val="1039451765"/>
                    </a:ext>
                  </a:extLst>
                </a:gridCol>
              </a:tblGrid>
              <a:tr h="266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Case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Authentication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extLst>
                  <a:ext uri="{0D108BD9-81ED-4DB2-BD59-A6C34878D82A}">
                    <a16:rowId xmlns:a16="http://schemas.microsoft.com/office/drawing/2014/main" val="1039582563"/>
                  </a:ext>
                </a:extLst>
              </a:tr>
              <a:tr h="431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Participating Actors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User, Server, Database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extLst>
                  <a:ext uri="{0D108BD9-81ED-4DB2-BD59-A6C34878D82A}">
                    <a16:rowId xmlns:a16="http://schemas.microsoft.com/office/drawing/2014/main" val="1997130147"/>
                  </a:ext>
                </a:extLst>
              </a:tr>
              <a:tr h="266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Entry Condition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 User provides credentials to Server.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extLst>
                  <a:ext uri="{0D108BD9-81ED-4DB2-BD59-A6C34878D82A}">
                    <a16:rowId xmlns:a16="http://schemas.microsoft.com/office/drawing/2014/main" val="1190918442"/>
                  </a:ext>
                </a:extLst>
              </a:tr>
              <a:tr h="2794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Flow of Events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 Server verifies that the username exists in the Database.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If username does not exist in the Database: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    3.1. Go to step 5.2.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If username does exist in the Database: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    3.2. Go to step 3.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 Server verifies the provided password matches the password of the account associated with the username in the Database.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If the passwords do not match: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    4.1: Go to step 5.2.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If the passwords do match: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    4.2: Go to step 4.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 Server verifies that the account is currently active.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If the account is not active: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    5.1: Go to step 5.2.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If the account is active: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          5.2: Go to step 5.1.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extLst>
                  <a:ext uri="{0D108BD9-81ED-4DB2-BD59-A6C34878D82A}">
                    <a16:rowId xmlns:a16="http://schemas.microsoft.com/office/drawing/2014/main" val="3316665503"/>
                  </a:ext>
                </a:extLst>
              </a:tr>
              <a:tr h="923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Exit Condition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5. Server returns response to User.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     If credentials were successfully authenticated: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          6.1. Server returns success message and token to User.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    If credentials were not successfully authenticated: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          6.2. Server returns error message to User.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0" marR="45920" marT="45920" marB="45920"/>
                </a:tc>
                <a:extLst>
                  <a:ext uri="{0D108BD9-81ED-4DB2-BD59-A6C34878D82A}">
                    <a16:rowId xmlns:a16="http://schemas.microsoft.com/office/drawing/2014/main" val="216474838"/>
                  </a:ext>
                </a:extLst>
              </a:tr>
            </a:tbl>
          </a:graphicData>
        </a:graphic>
      </p:graphicFrame>
      <p:pic>
        <p:nvPicPr>
          <p:cNvPr id="5" name="Picture 4" descr="https://lh6.googleusercontent.com/Sdb2kED6iAVTOoQyC0jiMUE1t7NucCnvRpJeJ9vhmzm7tU-sNg4Z78Eb7N9TYSUaXQZ8sQzeMNtOk8e2uWOiQxOLbvXUmEGj4m0q4l8IE9fwb0EDoLbJGTO_pTBDVHjo5-Pcz-2G">
            <a:extLst>
              <a:ext uri="{FF2B5EF4-FFF2-40B4-BE49-F238E27FC236}">
                <a16:creationId xmlns:a16="http://schemas.microsoft.com/office/drawing/2014/main" id="{5A7E7198-3C11-49C0-BAE3-F35A386EFB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34" y="1885284"/>
            <a:ext cx="4404067" cy="144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3.googleusercontent.com/hDpXQyuq7vmxZGilnn9OjH49T_iRDBatGWAOzRa-Oojy9h7Mg6xETgSG5RbmnnW23dagsyl1hJQ7j905VzCz8_qevMeR1cFG0vIqpKT-vW4ejABjEKLDAhcoNf3y1fU-ZC62fzNW">
            <a:extLst>
              <a:ext uri="{FF2B5EF4-FFF2-40B4-BE49-F238E27FC236}">
                <a16:creationId xmlns:a16="http://schemas.microsoft.com/office/drawing/2014/main" id="{EB3EB6EC-FFA9-4D50-886B-6CB264F555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34" y="3648808"/>
            <a:ext cx="4404067" cy="291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0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2A7E-E5C5-4526-A5CC-F227B698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23" y="825640"/>
            <a:ext cx="7217991" cy="563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Verification (Example Test Cases)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B2329-188E-4EC4-BF33-5CB349836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24" y="1712068"/>
            <a:ext cx="5418290" cy="2027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E72A6-B016-4767-A175-9C78B7DFE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34" y="4062048"/>
            <a:ext cx="5410669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0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8392-AB7D-4ABE-AB6E-B932BEE6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67B4-61FF-4C7F-B809-33CF43BC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54" y="1630085"/>
            <a:ext cx="9755439" cy="3662884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General users may find information about Positive Pathways’ programs, partners, members and meetings.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ea typeface="Arial"/>
                <a:cs typeface="Arial"/>
                <a:sym typeface="Arial"/>
              </a:rPr>
              <a:t>Members may edit their profiles, programs, and meetings.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/>
              </a:solidFill>
              <a:ea typeface="Arial"/>
              <a:cs typeface="Arial"/>
              <a:sym typeface="Arial"/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Application data guarded against tampering through user authentication system.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5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BFE9-C8FB-4BED-B8E0-1548858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3E19-969F-4B2D-A9C8-C1BF00D0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99" y="1647670"/>
            <a:ext cx="7796540" cy="3997828"/>
          </a:xfrm>
        </p:spPr>
        <p:txBody>
          <a:bodyPr/>
          <a:lstStyle/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Members currently use traditional communication methods such as e-mail and phone.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No dedicated repository of information about the Positive Pathways Program (PPP).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Agendas and minutes of monthly meetings are not centralized.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4BFA-67C8-4138-979E-0BD97536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3F55-836D-464F-8F05-FCE312A5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69" y="1674046"/>
            <a:ext cx="7796540" cy="3997828"/>
          </a:xfrm>
        </p:spPr>
        <p:txBody>
          <a:bodyPr/>
          <a:lstStyle/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ea typeface="Arial"/>
                <a:cs typeface="Arial"/>
                <a:sym typeface="Arial"/>
              </a:rPr>
              <a:t>Dedicated </a:t>
            </a:r>
            <a:r>
              <a:rPr lang="en-US" sz="2400" dirty="0">
                <a:solidFill>
                  <a:schemeClr val="accent6"/>
                </a:solidFill>
              </a:rPr>
              <a:t>mobile application for communication and information.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Pages dedicated to the programs, members, partners, and other information about PPP. 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ea typeface="Arial"/>
                <a:cs typeface="Arial"/>
                <a:sym typeface="Arial"/>
              </a:rPr>
              <a:t>Agendas of future monthly meetings and minutes of past meetings collected in one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4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712F-1383-4B68-9F10-6466624C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DCAB-9C11-4068-A82D-A93C6A0C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545" y="1647670"/>
            <a:ext cx="7796540" cy="3997828"/>
          </a:xfrm>
        </p:spPr>
        <p:txBody>
          <a:bodyPr/>
          <a:lstStyle/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General users can view profiles, programs, partners, and training materials without an account.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With an account, Members can edit their individual profile pages as well as their respective program pages.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ea typeface="Arial"/>
                <a:cs typeface="Arial"/>
                <a:sym typeface="Arial"/>
              </a:rPr>
              <a:t>Additionally, Members can view and edit meeting agendas and minutes.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6025-8FE7-41DF-9C29-5B4B2EF7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7015-12ED-422E-963E-3AB86B41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322" y="1498200"/>
            <a:ext cx="9658723" cy="3997828"/>
          </a:xfrm>
        </p:spPr>
        <p:txBody>
          <a:bodyPr>
            <a:noAutofit/>
          </a:bodyPr>
          <a:lstStyle/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ea typeface="Arial"/>
                <a:cs typeface="Arial"/>
                <a:sym typeface="Arial"/>
              </a:rPr>
              <a:t>MongoDB for </a:t>
            </a:r>
            <a:r>
              <a:rPr lang="en-US" sz="2400" dirty="0">
                <a:solidFill>
                  <a:schemeClr val="accent6"/>
                </a:solidFill>
              </a:rPr>
              <a:t>database organization.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Mongoose for database operations.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/>
                </a:solidFill>
              </a:rPr>
              <a:t>mLab</a:t>
            </a:r>
            <a:r>
              <a:rPr lang="en-US" sz="2400" dirty="0">
                <a:solidFill>
                  <a:schemeClr val="accent6"/>
                </a:solidFill>
              </a:rPr>
              <a:t> for remote database hosting.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ea typeface="Arial"/>
                <a:cs typeface="Arial"/>
                <a:sym typeface="Arial"/>
              </a:rPr>
              <a:t>Express for routing requests and responses to/from server.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  <a:ea typeface="Arial"/>
              <a:cs typeface="Arial"/>
              <a:sym typeface="Arial"/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NodeJS for server operations.</a:t>
            </a: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JSON Web Token for encrypting and decrypting tokens.</a:t>
            </a:r>
          </a:p>
        </p:txBody>
      </p:sp>
    </p:spTree>
    <p:extLst>
      <p:ext uri="{BB962C8B-B14F-4D97-AF65-F5344CB8AC3E}">
        <p14:creationId xmlns:p14="http://schemas.microsoft.com/office/powerpoint/2010/main" val="381341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D9A3-E6C2-423F-B4FA-18421643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3C96E-9254-4C36-A5F8-D0906DE2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35" y="1744540"/>
            <a:ext cx="6467842" cy="4591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A1C8C-0FDC-485B-9E77-1FA5602E0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78" y="2050946"/>
            <a:ext cx="1216636" cy="1373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45AB9-47FC-4609-B9EA-1E6B311D59CD}"/>
              </a:ext>
            </a:extLst>
          </p:cNvPr>
          <p:cNvSpPr txBox="1"/>
          <p:nvPr/>
        </p:nvSpPr>
        <p:spPr>
          <a:xfrm>
            <a:off x="8326316" y="4040423"/>
            <a:ext cx="269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Class Diagrams for User, Profile, Program and Meeting objects.</a:t>
            </a:r>
          </a:p>
        </p:txBody>
      </p:sp>
    </p:spTree>
    <p:extLst>
      <p:ext uri="{BB962C8B-B14F-4D97-AF65-F5344CB8AC3E}">
        <p14:creationId xmlns:p14="http://schemas.microsoft.com/office/powerpoint/2010/main" val="312548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DA4-2F25-45F5-AED7-7E834A56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561" y="708205"/>
            <a:ext cx="3230518" cy="601013"/>
          </a:xfrm>
        </p:spPr>
        <p:txBody>
          <a:bodyPr/>
          <a:lstStyle/>
          <a:p>
            <a:pPr algn="l"/>
            <a:r>
              <a:rPr lang="en-US" dirty="0"/>
              <a:t>System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08DEE-BFD5-4D34-85E0-E38FE486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00" y="1563343"/>
            <a:ext cx="4590308" cy="4380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EE1DA9-4CEA-495D-81A9-B66200A01412}"/>
              </a:ext>
            </a:extLst>
          </p:cNvPr>
          <p:cNvSpPr txBox="1"/>
          <p:nvPr/>
        </p:nvSpPr>
        <p:spPr>
          <a:xfrm>
            <a:off x="1220300" y="6197725"/>
            <a:ext cx="440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Authentication / Token Verification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252A7-1DB1-40BB-89B6-455EED334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194" y="367955"/>
            <a:ext cx="3152775" cy="2390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4FB4F-7267-4CFB-BB9D-297DA615A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8" y="3744325"/>
            <a:ext cx="4326431" cy="2822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73BFF8-6BFA-4243-9FD0-391DE8BBECC4}"/>
              </a:ext>
            </a:extLst>
          </p:cNvPr>
          <p:cNvSpPr txBox="1"/>
          <p:nvPr/>
        </p:nvSpPr>
        <p:spPr>
          <a:xfrm>
            <a:off x="6242538" y="2730435"/>
            <a:ext cx="524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Token Verification Sequence Diagram</a:t>
            </a:r>
          </a:p>
          <a:p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User Authentication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25938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4B7D-E974-4CDA-8470-F6281E6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User Stories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644953-E3F0-40A2-B9BB-A12BDDAC0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12380"/>
              </p:ext>
            </p:extLst>
          </p:nvPr>
        </p:nvGraphicFramePr>
        <p:xfrm>
          <a:off x="3366232" y="1630817"/>
          <a:ext cx="4986460" cy="4849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196">
                  <a:extLst>
                    <a:ext uri="{9D8B030D-6E8A-4147-A177-3AD203B41FA5}">
                      <a16:colId xmlns:a16="http://schemas.microsoft.com/office/drawing/2014/main" val="1302741778"/>
                    </a:ext>
                  </a:extLst>
                </a:gridCol>
                <a:gridCol w="3999264">
                  <a:extLst>
                    <a:ext uri="{9D8B030D-6E8A-4147-A177-3AD203B41FA5}">
                      <a16:colId xmlns:a16="http://schemas.microsoft.com/office/drawing/2014/main" val="1901128693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Completed User Stories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2979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#666: Server Setup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839042"/>
                  </a:ext>
                </a:extLst>
              </a:tr>
              <a:tr h="629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#670: Create Profile Model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#671: Create Profile API Routes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#676: Create Main Menu Page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401023"/>
                  </a:ext>
                </a:extLst>
              </a:tr>
              <a:tr h="1556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#678: Testing Calls to the Database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#681: Create Meeting Model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#683: Create Meeting API Routes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#684: Create User Authentication Structure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#688: User Authentication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#690: Token Verification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79943"/>
                  </a:ext>
                </a:extLst>
              </a:tr>
              <a:tr h="673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#682: View Meetings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#685: Create Program Model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#686: Create Program API Routes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786662"/>
                  </a:ext>
                </a:extLst>
              </a:tr>
              <a:tr h="15709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#680: Create New Meeting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#691: View Member Profile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#692: Log onto Server from Application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#693: Search by Name or University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#694: Edit Meeting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#695: Edit Profile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71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6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5079-28AE-4948-A1E1-EDD6831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User Story 1:</a:t>
            </a:r>
            <a:br>
              <a:rPr lang="en-US" dirty="0"/>
            </a:br>
            <a:r>
              <a:rPr lang="en-US" dirty="0"/>
              <a:t>#690: Token 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535E4A-066D-4D9A-9D87-51DB69F11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06140"/>
              </p:ext>
            </p:extLst>
          </p:nvPr>
        </p:nvGraphicFramePr>
        <p:xfrm>
          <a:off x="1096371" y="1967928"/>
          <a:ext cx="5647329" cy="450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421">
                  <a:extLst>
                    <a:ext uri="{9D8B030D-6E8A-4147-A177-3AD203B41FA5}">
                      <a16:colId xmlns:a16="http://schemas.microsoft.com/office/drawing/2014/main" val="245179129"/>
                    </a:ext>
                  </a:extLst>
                </a:gridCol>
                <a:gridCol w="4360908">
                  <a:extLst>
                    <a:ext uri="{9D8B030D-6E8A-4147-A177-3AD203B41FA5}">
                      <a16:colId xmlns:a16="http://schemas.microsoft.com/office/drawing/2014/main" val="901531880"/>
                    </a:ext>
                  </a:extLst>
                </a:gridCol>
              </a:tblGrid>
              <a:tr h="3227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Token Verification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extLst>
                  <a:ext uri="{0D108BD9-81ED-4DB2-BD59-A6C34878D82A}">
                    <a16:rowId xmlns:a16="http://schemas.microsoft.com/office/drawing/2014/main" val="3597152687"/>
                  </a:ext>
                </a:extLst>
              </a:tr>
              <a:tr h="518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Participating 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User, Server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extLst>
                  <a:ext uri="{0D108BD9-81ED-4DB2-BD59-A6C34878D82A}">
                    <a16:rowId xmlns:a16="http://schemas.microsoft.com/office/drawing/2014/main" val="2906742457"/>
                  </a:ext>
                </a:extLst>
              </a:tr>
              <a:tr h="3227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Entry Condition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User provides token to Server.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extLst>
                  <a:ext uri="{0D108BD9-81ED-4DB2-BD59-A6C34878D82A}">
                    <a16:rowId xmlns:a16="http://schemas.microsoft.com/office/drawing/2014/main" val="3704507252"/>
                  </a:ext>
                </a:extLst>
              </a:tr>
              <a:tr h="2234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Events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Server verifies token authenticity using predefined secret phrase.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 If token is not authentic: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      2.1. Go to step X.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 If token is authentic: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      2.2. Go to step 3.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Server checks the user level contained within the token.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 If the user level is insufficient for the requested action: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      3.1. Go to step X.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If the user level is sufficient for the requested action: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        3.2. Go to step 4.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extLst>
                  <a:ext uri="{0D108BD9-81ED-4DB2-BD59-A6C34878D82A}">
                    <a16:rowId xmlns:a16="http://schemas.microsoft.com/office/drawing/2014/main" val="393603227"/>
                  </a:ext>
                </a:extLst>
              </a:tr>
              <a:tr h="11052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Exit Condition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 Server either allows or prevents access.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    If token does not meet requirements for access: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        4.1. Server returns error message.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    If token does meet requirements for access: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        4.2. Server continues with requested action.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06" marR="58306" marT="58306" marB="58306"/>
                </a:tc>
                <a:extLst>
                  <a:ext uri="{0D108BD9-81ED-4DB2-BD59-A6C34878D82A}">
                    <a16:rowId xmlns:a16="http://schemas.microsoft.com/office/drawing/2014/main" val="4013949559"/>
                  </a:ext>
                </a:extLst>
              </a:tr>
            </a:tbl>
          </a:graphicData>
        </a:graphic>
      </p:graphicFrame>
      <p:pic>
        <p:nvPicPr>
          <p:cNvPr id="5" name="Picture 4" descr="https://lh5.googleusercontent.com/tMr1SRtjMHweMGsV6vZoTldW_BJ1_1x_keU3Jnfhj2sH9aYPhI52heKOxqnAoBY9VqQo3ffWJAc5e33bk108-DGZHuzCO2TKe4DFCixfmTT8Og7kX-OK9zhCvwxoVhn0YaLNaR70">
            <a:extLst>
              <a:ext uri="{FF2B5EF4-FFF2-40B4-BE49-F238E27FC236}">
                <a16:creationId xmlns:a16="http://schemas.microsoft.com/office/drawing/2014/main" id="{51950B23-5CA6-4FAB-8486-17C10B4FC2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959" y="1967928"/>
            <a:ext cx="3345180" cy="248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4.googleusercontent.com/qrlPdZ8aKr7SFeaAPBkbEIF5SUuHw6J3pH74DMruW5dxsZeVmkYxFanH6NF7w_Tnsk4rr1iMdP5d9CAEq7Dfvwjc7tEeCD0xYstLejeAiz-izSJ-dajMIktDc0-YQCEiMLa8dzOr">
            <a:extLst>
              <a:ext uri="{FF2B5EF4-FFF2-40B4-BE49-F238E27FC236}">
                <a16:creationId xmlns:a16="http://schemas.microsoft.com/office/drawing/2014/main" id="{F2192EC9-C7AF-4828-BF8F-EA0065FF59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960" y="4534691"/>
            <a:ext cx="3345180" cy="1936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04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Custom 1">
      <a:dk1>
        <a:sysClr val="windowText" lastClr="000000"/>
      </a:dk1>
      <a:lt1>
        <a:srgbClr val="FFFFFF"/>
      </a:lt1>
      <a:dk2>
        <a:srgbClr val="002060"/>
      </a:dk2>
      <a:lt2>
        <a:srgbClr val="E7BC29"/>
      </a:lt2>
      <a:accent1>
        <a:srgbClr val="002060"/>
      </a:accent1>
      <a:accent2>
        <a:srgbClr val="002060"/>
      </a:accent2>
      <a:accent3>
        <a:srgbClr val="002060"/>
      </a:accent3>
      <a:accent4>
        <a:srgbClr val="002060"/>
      </a:accent4>
      <a:accent5>
        <a:srgbClr val="002060"/>
      </a:accent5>
      <a:accent6>
        <a:srgbClr val="E7BC29"/>
      </a:accent6>
      <a:hlink>
        <a:srgbClr val="8E58B6"/>
      </a:hlink>
      <a:folHlink>
        <a:srgbClr val="7F6F6F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23099</TotalTime>
  <Words>511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CREATivators: Web and Mobile Development for Advertisement 1.0</vt:lpstr>
      <vt:lpstr>Problem</vt:lpstr>
      <vt:lpstr>Solution</vt:lpstr>
      <vt:lpstr>Requirements</vt:lpstr>
      <vt:lpstr>Implementation</vt:lpstr>
      <vt:lpstr>Object Design</vt:lpstr>
      <vt:lpstr>System Design</vt:lpstr>
      <vt:lpstr>User Stories</vt:lpstr>
      <vt:lpstr>Example User Story 1: #690: Token Verification</vt:lpstr>
      <vt:lpstr>Example User Story 2: #688: User Authentication </vt:lpstr>
      <vt:lpstr>Verification (Example Test Cases)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</dc:creator>
  <cp:lastModifiedBy>Alejandro</cp:lastModifiedBy>
  <cp:revision>18</cp:revision>
  <dcterms:created xsi:type="dcterms:W3CDTF">2017-11-28T23:07:36Z</dcterms:created>
  <dcterms:modified xsi:type="dcterms:W3CDTF">2017-12-15T00:07:22Z</dcterms:modified>
</cp:coreProperties>
</file>