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1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14834948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6" name="Shape 86"/>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42854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15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31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12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8296425" y="2126550"/>
            <a:ext cx="15357300" cy="1077900"/>
          </a:xfrm>
          <a:prstGeom prst="rect">
            <a:avLst/>
          </a:prstGeom>
          <a:noFill/>
          <a:ln>
            <a:noFill/>
          </a:ln>
        </p:spPr>
        <p:txBody>
          <a:bodyPr spcFirstLastPara="1" wrap="square" lIns="98650" tIns="49325" rIns="98650" bIns="49325" anchor="t" anchorCtr="0">
            <a:noAutofit/>
          </a:bodyPr>
          <a:lstStyle/>
          <a:p>
            <a:pPr marL="0" marR="0" lvl="0" indent="0" algn="ctr" rtl="0">
              <a:lnSpc>
                <a:spcPct val="30000"/>
              </a:lnSpc>
              <a:spcBef>
                <a:spcPts val="0"/>
              </a:spcBef>
              <a:spcAft>
                <a:spcPts val="0"/>
              </a:spcAft>
              <a:buClr>
                <a:schemeClr val="dk1"/>
              </a:buClr>
              <a:buFont typeface="Times New Roman"/>
              <a:buNone/>
            </a:pPr>
            <a:r>
              <a:rPr lang="en-US" sz="7200" b="1" dirty="0" smtClean="0">
                <a:solidFill>
                  <a:schemeClr val="dk1"/>
                </a:solidFill>
                <a:latin typeface="Times New Roman"/>
                <a:ea typeface="Times New Roman"/>
                <a:cs typeface="Times New Roman"/>
                <a:sym typeface="Times New Roman"/>
              </a:rPr>
              <a:t>Senior Project,</a:t>
            </a:r>
            <a:r>
              <a:rPr lang="en-US" sz="7200" b="1" dirty="0">
                <a:solidFill>
                  <a:schemeClr val="dk1"/>
                </a:solidFill>
                <a:latin typeface="Times New Roman"/>
                <a:ea typeface="Times New Roman"/>
                <a:cs typeface="Times New Roman"/>
                <a:sym typeface="Times New Roman"/>
              </a:rPr>
              <a:t> </a:t>
            </a:r>
            <a:r>
              <a:rPr lang="en-US" sz="7200" b="1" dirty="0" smtClean="0">
                <a:solidFill>
                  <a:schemeClr val="dk1"/>
                </a:solidFill>
                <a:latin typeface="Times New Roman"/>
                <a:ea typeface="Times New Roman"/>
                <a:cs typeface="Times New Roman"/>
                <a:sym typeface="Times New Roman"/>
              </a:rPr>
              <a:t>2018</a:t>
            </a:r>
            <a:r>
              <a:rPr lang="en-US" sz="7200" b="1" i="0" u="none" strike="noStrike" cap="none" dirty="0" smtClean="0">
                <a:solidFill>
                  <a:schemeClr val="dk1"/>
                </a:solidFill>
                <a:latin typeface="Times New Roman"/>
                <a:ea typeface="Times New Roman"/>
                <a:cs typeface="Times New Roman"/>
                <a:sym typeface="Times New Roman"/>
              </a:rPr>
              <a:t>, </a:t>
            </a:r>
            <a:r>
              <a:rPr lang="en-US" sz="7200" b="1" dirty="0" smtClean="0">
                <a:solidFill>
                  <a:schemeClr val="dk1"/>
                </a:solidFill>
                <a:latin typeface="Times New Roman"/>
                <a:ea typeface="Times New Roman"/>
                <a:cs typeface="Times New Roman"/>
                <a:sym typeface="Times New Roman"/>
              </a:rPr>
              <a:t>Spring</a:t>
            </a:r>
            <a:endParaRPr dirty="0"/>
          </a:p>
        </p:txBody>
      </p:sp>
      <p:sp>
        <p:nvSpPr>
          <p:cNvPr id="90" name="Shape 90"/>
          <p:cNvSpPr txBox="1"/>
          <p:nvPr/>
        </p:nvSpPr>
        <p:spPr>
          <a:xfrm>
            <a:off x="6567486" y="2590800"/>
            <a:ext cx="19797600" cy="2452800"/>
          </a:xfrm>
          <a:prstGeom prst="rect">
            <a:avLst/>
          </a:prstGeom>
          <a:noFill/>
          <a:ln>
            <a:noFill/>
          </a:ln>
        </p:spPr>
        <p:txBody>
          <a:bodyPr spcFirstLastPara="1" wrap="square" lIns="98650" tIns="49325" rIns="98650" bIns="49325" anchor="t" anchorCtr="0">
            <a:noAutofit/>
          </a:bodyPr>
          <a:lstStyle/>
          <a:p>
            <a:pPr lvl="0" algn="ctr">
              <a:buClr>
                <a:srgbClr val="3333CC"/>
              </a:buClr>
            </a:pPr>
            <a:r>
              <a:rPr lang="en-US" sz="6000" b="1" dirty="0">
                <a:solidFill>
                  <a:srgbClr val="3333CC"/>
                </a:solidFill>
              </a:rPr>
              <a:t>Dr. Horticulture 1.0</a:t>
            </a:r>
            <a:endParaRPr lang="en-US" sz="6000" dirty="0"/>
          </a:p>
          <a:p>
            <a:pPr marL="0" marR="0" lvl="0" indent="0" algn="ctr" rtl="0">
              <a:lnSpc>
                <a:spcPct val="100000"/>
              </a:lnSpc>
              <a:spcBef>
                <a:spcPts val="0"/>
              </a:spcBef>
              <a:spcAft>
                <a:spcPts val="0"/>
              </a:spcAft>
              <a:buClr>
                <a:srgbClr val="3333CC"/>
              </a:buClr>
              <a:buFont typeface="Arial"/>
              <a:buNone/>
            </a:pPr>
            <a:r>
              <a:rPr lang="en-US" sz="3500" b="1" i="0" u="none" strike="noStrike" cap="none" dirty="0" smtClean="0">
                <a:solidFill>
                  <a:srgbClr val="3333CC"/>
                </a:solidFill>
                <a:latin typeface="Arial"/>
                <a:ea typeface="Arial"/>
                <a:cs typeface="Arial"/>
                <a:sym typeface="Arial"/>
              </a:rPr>
              <a:t>Student</a:t>
            </a:r>
            <a:r>
              <a:rPr lang="en-US" sz="3500" b="1" i="0" u="none" strike="noStrike" cap="none" dirty="0">
                <a:solidFill>
                  <a:srgbClr val="3333CC"/>
                </a:solidFill>
                <a:latin typeface="Arial"/>
                <a:ea typeface="Arial"/>
                <a:cs typeface="Arial"/>
                <a:sym typeface="Arial"/>
              </a:rPr>
              <a:t>: </a:t>
            </a:r>
            <a:r>
              <a:rPr lang="en-US" sz="3500" dirty="0" smtClean="0">
                <a:solidFill>
                  <a:srgbClr val="3333CC"/>
                </a:solidFill>
              </a:rPr>
              <a:t>Cesar Reyes</a:t>
            </a:r>
            <a:r>
              <a:rPr lang="en-US" sz="3500" b="0" i="0" u="none" strike="noStrike" cap="none" dirty="0" smtClean="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Florida International University</a:t>
            </a:r>
            <a:endParaRPr dirty="0"/>
          </a:p>
          <a:p>
            <a:pPr lvl="0" algn="ctr">
              <a:buClr>
                <a:srgbClr val="3333CC"/>
              </a:buClr>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a:solidFill>
                  <a:srgbClr val="3333CC"/>
                </a:solidFill>
              </a:rPr>
              <a:t>Dr. </a:t>
            </a:r>
            <a:r>
              <a:rPr lang="en-US" sz="3500" dirty="0" err="1">
                <a:solidFill>
                  <a:srgbClr val="3333CC"/>
                </a:solidFill>
              </a:rPr>
              <a:t>Khoddamzadeh</a:t>
            </a:r>
            <a:r>
              <a:rPr lang="en-US" sz="3500" dirty="0">
                <a:solidFill>
                  <a:srgbClr val="3333CC"/>
                </a:solidFill>
              </a:rPr>
              <a:t>,</a:t>
            </a:r>
            <a:r>
              <a:rPr lang="en-US" sz="3500" i="1" dirty="0">
                <a:solidFill>
                  <a:srgbClr val="3333CC"/>
                </a:solidFill>
              </a:rPr>
              <a:t> </a:t>
            </a:r>
            <a:r>
              <a:rPr lang="en-US" sz="3500" dirty="0">
                <a:solidFill>
                  <a:srgbClr val="3333CC"/>
                </a:solidFill>
              </a:rPr>
              <a:t>Product Owner </a:t>
            </a:r>
            <a:endParaRPr lang="en-US" sz="3600" dirty="0"/>
          </a:p>
          <a:p>
            <a:pPr marL="0" marR="0" lvl="0" indent="0" algn="ctr" rtl="0">
              <a:lnSpc>
                <a:spcPct val="100000"/>
              </a:lnSpc>
              <a:spcBef>
                <a:spcPts val="0"/>
              </a:spcBef>
              <a:spcAft>
                <a:spcPts val="0"/>
              </a:spcAft>
              <a:buClr>
                <a:srgbClr val="3333CC"/>
              </a:buClr>
              <a:buFont typeface="Arial"/>
              <a:buNone/>
            </a:pPr>
            <a:r>
              <a:rPr lang="en-US" sz="3500" b="1" dirty="0" smtClean="0">
                <a:solidFill>
                  <a:srgbClr val="3333CC"/>
                </a:solidFill>
              </a:rPr>
              <a:t>Professor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endParaRPr dirty="0"/>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4"/>
            <a:ext cx="9424500" cy="121920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Problem</a:t>
            </a:r>
            <a:endParaRPr dirty="0"/>
          </a:p>
          <a:p>
            <a:pPr marL="0" marR="0" lvl="0" indent="0" algn="l" rtl="0">
              <a:lnSpc>
                <a:spcPct val="100000"/>
              </a:lnSpc>
              <a:spcBef>
                <a:spcPts val="0"/>
              </a:spcBef>
              <a:spcAft>
                <a:spcPts val="0"/>
              </a:spcAft>
              <a:buNone/>
            </a:pPr>
            <a:r>
              <a:rPr lang="en-US" sz="4100" dirty="0" smtClean="0">
                <a:solidFill>
                  <a:srgbClr val="336699"/>
                </a:solidFill>
              </a:rPr>
              <a:t>Plants use fertilizers to increase the rate at which they produce the necessary nutrients for their development, but how much fertilizer does a plant needs? Conventional methods take weeks of processing time and need to destroy the plant in order to know the nitrogen content (Fertilizer) of the plant. This leads to overutilization of fertilizer in plants that costs money to the plant owners, and damages the environment. </a:t>
            </a:r>
          </a:p>
          <a:p>
            <a:pPr marL="0" marR="0" lvl="0" indent="0" algn="l" rtl="0">
              <a:lnSpc>
                <a:spcPct val="100000"/>
              </a:lnSpc>
              <a:spcBef>
                <a:spcPts val="0"/>
              </a:spcBef>
              <a:spcAft>
                <a:spcPts val="0"/>
              </a:spcAft>
              <a:buNone/>
            </a:pPr>
            <a:endParaRPr lang="en-US" sz="4100" dirty="0">
              <a:solidFill>
                <a:srgbClr val="336699"/>
              </a:solidFill>
            </a:endParaRPr>
          </a:p>
          <a:p>
            <a:pPr marL="0" marR="0" lvl="0" indent="0" algn="l" rtl="0">
              <a:lnSpc>
                <a:spcPct val="100000"/>
              </a:lnSpc>
              <a:spcBef>
                <a:spcPts val="0"/>
              </a:spcBef>
              <a:spcAft>
                <a:spcPts val="0"/>
              </a:spcAft>
              <a:buNone/>
            </a:pPr>
            <a:r>
              <a:rPr lang="en-US" sz="4100" dirty="0" smtClean="0">
                <a:solidFill>
                  <a:srgbClr val="336699"/>
                </a:solidFill>
              </a:rPr>
              <a:t>Due to this, a tool that can quickly estimate a plant’s nitrogen would benefit agriculture workers, gardeners , and also help save the environment from the extra fertilizer wasted.</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Acknowledgement</a:t>
            </a:r>
            <a:endParaRPr/>
          </a:p>
        </p:txBody>
      </p:sp>
      <p:sp>
        <p:nvSpPr>
          <p:cNvPr id="94" name="Shape 94"/>
          <p:cNvSpPr txBox="1"/>
          <p:nvPr/>
        </p:nvSpPr>
        <p:spPr>
          <a:xfrm>
            <a:off x="15925800" y="446087"/>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a:solidFill>
                  <a:schemeClr val="accent2"/>
                </a:solidFill>
                <a:latin typeface="Arial"/>
                <a:ea typeface="Arial"/>
                <a:cs typeface="Arial"/>
                <a:sym typeface="Arial"/>
              </a:rPr>
              <a:t>School of Computing &amp; Information Sciences</a:t>
            </a:r>
            <a:endParaRP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095924"/>
            <a:ext cx="8349300" cy="6304479"/>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Current System</a:t>
            </a:r>
            <a:endParaRPr dirty="0"/>
          </a:p>
          <a:p>
            <a:pPr marL="0" marR="0" lvl="0" indent="0" algn="l" rtl="0">
              <a:lnSpc>
                <a:spcPct val="100000"/>
              </a:lnSpc>
              <a:spcBef>
                <a:spcPts val="0"/>
              </a:spcBef>
              <a:spcAft>
                <a:spcPts val="0"/>
              </a:spcAft>
              <a:buClr>
                <a:srgbClr val="336699"/>
              </a:buClr>
              <a:buFont typeface="Arial"/>
              <a:buNone/>
            </a:pPr>
            <a:r>
              <a:rPr lang="en-US" sz="4100" dirty="0" smtClean="0">
                <a:solidFill>
                  <a:srgbClr val="336699"/>
                </a:solidFill>
              </a:rPr>
              <a:t>For this iteration, Dr. Horticulture tries to answer the question of whether a given plant needs fertilizer or not. It will lack the ability of telling the user how much fertilizer the plant needs, but it will be added as a feature on future iterations of the project as long as the login and user accounts.</a:t>
            </a:r>
            <a:endParaRPr dirty="0"/>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811950" y="18570725"/>
            <a:ext cx="9249000" cy="950735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Requirements</a:t>
            </a:r>
            <a:endParaRPr dirty="0"/>
          </a:p>
          <a:p>
            <a:pPr marR="0" lvl="0" algn="l" rtl="0">
              <a:lnSpc>
                <a:spcPct val="100000"/>
              </a:lnSpc>
              <a:spcBef>
                <a:spcPts val="0"/>
              </a:spcBef>
              <a:spcAft>
                <a:spcPts val="0"/>
              </a:spcAft>
              <a:buClr>
                <a:srgbClr val="336699"/>
              </a:buClr>
            </a:pPr>
            <a:r>
              <a:rPr lang="en-US" sz="4100" dirty="0">
                <a:solidFill>
                  <a:srgbClr val="336699"/>
                </a:solidFill>
              </a:rPr>
              <a:t> </a:t>
            </a:r>
            <a:r>
              <a:rPr lang="en-US" sz="4100" dirty="0" smtClean="0">
                <a:solidFill>
                  <a:srgbClr val="336699"/>
                </a:solidFill>
              </a:rPr>
              <a:t>   </a:t>
            </a:r>
            <a:r>
              <a:rPr lang="en-US" sz="4100" b="0" i="0" u="none" strike="noStrike" cap="none" dirty="0" smtClean="0">
                <a:solidFill>
                  <a:srgbClr val="336699"/>
                </a:solidFill>
                <a:latin typeface="Arial"/>
                <a:ea typeface="Arial"/>
                <a:cs typeface="Arial"/>
                <a:sym typeface="Arial"/>
              </a:rPr>
              <a:t>The System shall allow users to:</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a:solidFill>
                  <a:srgbClr val="336699"/>
                </a:solidFill>
              </a:rPr>
              <a:t> </a:t>
            </a:r>
            <a:r>
              <a:rPr lang="en-US" sz="4100" dirty="0" smtClean="0">
                <a:solidFill>
                  <a:srgbClr val="336699"/>
                </a:solidFill>
              </a:rPr>
              <a:t> Login to their personal account</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  Take a picture of a plant by using the device’s camera.</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  Pick a picture from the device’s photo gallery.</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a:solidFill>
                  <a:srgbClr val="336699"/>
                </a:solidFill>
              </a:rPr>
              <a:t> </a:t>
            </a:r>
            <a:r>
              <a:rPr lang="en-US" sz="4100" dirty="0" smtClean="0">
                <a:solidFill>
                  <a:srgbClr val="336699"/>
                </a:solidFill>
              </a:rPr>
              <a:t>Send a picture to the server in order to be processed.</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a:solidFill>
                  <a:srgbClr val="336699"/>
                </a:solidFill>
              </a:rPr>
              <a:t> </a:t>
            </a:r>
            <a:r>
              <a:rPr lang="en-US" sz="4100" dirty="0" smtClean="0">
                <a:solidFill>
                  <a:srgbClr val="336699"/>
                </a:solidFill>
              </a:rPr>
              <a:t>Receive output from the server containing the results of the image processing algorithm.</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a:solidFill>
                  <a:srgbClr val="336699"/>
                </a:solidFill>
              </a:rPr>
              <a:t> </a:t>
            </a:r>
            <a:r>
              <a:rPr lang="en-US" sz="4100" dirty="0" smtClean="0">
                <a:solidFill>
                  <a:srgbClr val="336699"/>
                </a:solidFill>
              </a:rPr>
              <a:t>Save results to their user account.</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a:solidFill>
                  <a:srgbClr val="336699"/>
                </a:solidFill>
              </a:rPr>
              <a:t> </a:t>
            </a:r>
            <a:r>
              <a:rPr lang="en-US" sz="4100" dirty="0" smtClean="0">
                <a:solidFill>
                  <a:srgbClr val="336699"/>
                </a:solidFill>
              </a:rPr>
              <a:t>Display details results on their user account.</a:t>
            </a:r>
            <a:endParaRPr dirty="0"/>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1882300" y="17404425"/>
            <a:ext cx="10322350" cy="1425352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System Design</a:t>
            </a:r>
            <a:endParaRPr/>
          </a:p>
        </p:txBody>
      </p:sp>
      <p:sp>
        <p:nvSpPr>
          <p:cNvPr id="99" name="Shape 99"/>
          <p:cNvSpPr txBox="1"/>
          <p:nvPr/>
        </p:nvSpPr>
        <p:spPr>
          <a:xfrm>
            <a:off x="11882300" y="32077050"/>
            <a:ext cx="10322350" cy="8311976"/>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Object Design</a:t>
            </a:r>
            <a:endParaRPr/>
          </a:p>
        </p:txBody>
      </p:sp>
      <p:sp>
        <p:nvSpPr>
          <p:cNvPr id="100" name="Shape 100"/>
          <p:cNvSpPr txBox="1"/>
          <p:nvPr/>
        </p:nvSpPr>
        <p:spPr>
          <a:xfrm>
            <a:off x="22967950" y="19995347"/>
            <a:ext cx="8348950" cy="10362672"/>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Implementation</a:t>
            </a:r>
            <a:endParaRPr dirty="0"/>
          </a:p>
          <a:p>
            <a:pPr marL="0" marR="0" lvl="0" indent="0" algn="l" rtl="0">
              <a:lnSpc>
                <a:spcPct val="100000"/>
              </a:lnSpc>
              <a:spcBef>
                <a:spcPts val="0"/>
              </a:spcBef>
              <a:spcAft>
                <a:spcPts val="0"/>
              </a:spcAft>
              <a:buClr>
                <a:srgbClr val="336699"/>
              </a:buClr>
              <a:buFont typeface="Arial"/>
              <a:buNone/>
            </a:pPr>
            <a:r>
              <a:rPr lang="en-US" sz="4100" b="0" i="0" u="none" strike="noStrike" cap="none" dirty="0" smtClean="0">
                <a:solidFill>
                  <a:srgbClr val="336699"/>
                </a:solidFill>
                <a:latin typeface="Arial"/>
                <a:ea typeface="Arial"/>
                <a:cs typeface="Arial"/>
                <a:sym typeface="Arial"/>
              </a:rPr>
              <a:t>Dr. Horticulture’s back end implementation is made by integrating the following tools and programming languages:</a:t>
            </a:r>
          </a:p>
          <a:p>
            <a:pPr marL="0" marR="0" lvl="0" indent="0" algn="l" rtl="0">
              <a:lnSpc>
                <a:spcPct val="100000"/>
              </a:lnSpc>
              <a:spcBef>
                <a:spcPts val="0"/>
              </a:spcBef>
              <a:spcAft>
                <a:spcPts val="0"/>
              </a:spcAft>
              <a:buClr>
                <a:srgbClr val="336699"/>
              </a:buClr>
              <a:buFont typeface="Arial"/>
              <a:buNone/>
            </a:pPr>
            <a:endParaRPr lang="en-US" sz="4100" dirty="0" smtClean="0">
              <a:solidFill>
                <a:srgbClr val="336699"/>
              </a:solidFill>
            </a:endParaRP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err="1" smtClean="0">
                <a:solidFill>
                  <a:srgbClr val="336699"/>
                </a:solidFill>
              </a:rPr>
              <a:t>MatLab</a:t>
            </a:r>
            <a:r>
              <a:rPr lang="en-US" sz="4100" dirty="0" smtClean="0">
                <a:solidFill>
                  <a:srgbClr val="336699"/>
                </a:solidFill>
              </a:rPr>
              <a:t> R2017a</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Python 3.6.4</a:t>
            </a:r>
          </a:p>
          <a:p>
            <a:pPr marL="285750" marR="0" lvl="0" indent="-285750" algn="l" rtl="0">
              <a:lnSpc>
                <a:spcPct val="100000"/>
              </a:lnSpc>
              <a:spcBef>
                <a:spcPts val="0"/>
              </a:spcBef>
              <a:spcAft>
                <a:spcPts val="0"/>
              </a:spcAft>
              <a:buClr>
                <a:srgbClr val="336699"/>
              </a:buClr>
              <a:buFont typeface="Arial" panose="020B0604020202020204" pitchFamily="34" charset="0"/>
              <a:buChar char="•"/>
            </a:pPr>
            <a:r>
              <a:rPr lang="en-US" sz="4100" dirty="0" smtClean="0">
                <a:solidFill>
                  <a:srgbClr val="336699"/>
                </a:solidFill>
              </a:rPr>
              <a:t>Firebase</a:t>
            </a:r>
          </a:p>
          <a:p>
            <a:pPr marR="0" lvl="0" algn="l" rtl="0">
              <a:lnSpc>
                <a:spcPct val="100000"/>
              </a:lnSpc>
              <a:spcBef>
                <a:spcPts val="0"/>
              </a:spcBef>
              <a:spcAft>
                <a:spcPts val="0"/>
              </a:spcAft>
              <a:buClr>
                <a:srgbClr val="336699"/>
              </a:buClr>
            </a:pPr>
            <a:endParaRPr lang="en-US" sz="4100" dirty="0" smtClean="0">
              <a:solidFill>
                <a:srgbClr val="336699"/>
              </a:solidFill>
            </a:endParaRPr>
          </a:p>
          <a:p>
            <a:pPr marR="0" lvl="0" algn="l" rtl="0">
              <a:lnSpc>
                <a:spcPct val="100000"/>
              </a:lnSpc>
              <a:spcBef>
                <a:spcPts val="0"/>
              </a:spcBef>
              <a:spcAft>
                <a:spcPts val="0"/>
              </a:spcAft>
              <a:buClr>
                <a:srgbClr val="336699"/>
              </a:buClr>
            </a:pPr>
            <a:r>
              <a:rPr lang="en-US" sz="4100" dirty="0" err="1" smtClean="0">
                <a:solidFill>
                  <a:srgbClr val="336699"/>
                </a:solidFill>
              </a:rPr>
              <a:t>Matlab</a:t>
            </a:r>
            <a:r>
              <a:rPr lang="en-US" sz="4100" dirty="0" smtClean="0">
                <a:solidFill>
                  <a:srgbClr val="336699"/>
                </a:solidFill>
              </a:rPr>
              <a:t> is used for the image processing algorithm, which applies filters to an image in order to get a DGCI(Dark Green Color Index) value that can be translated to the health of the plant.</a:t>
            </a:r>
            <a:endParaRPr lang="en-US" sz="4100" dirty="0">
              <a:solidFill>
                <a:srgbClr val="336699"/>
              </a:solidFill>
            </a:endParaRPr>
          </a:p>
        </p:txBody>
      </p:sp>
      <p:sp>
        <p:nvSpPr>
          <p:cNvPr id="101" name="Shape 101"/>
          <p:cNvSpPr txBox="1"/>
          <p:nvPr/>
        </p:nvSpPr>
        <p:spPr>
          <a:xfrm>
            <a:off x="1811950" y="28360801"/>
            <a:ext cx="9249000" cy="12329999"/>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Verification</a:t>
            </a:r>
            <a:endParaRPr/>
          </a:p>
        </p:txBody>
      </p:sp>
      <p:sp>
        <p:nvSpPr>
          <p:cNvPr id="102" name="Shape 102"/>
          <p:cNvSpPr txBox="1"/>
          <p:nvPr/>
        </p:nvSpPr>
        <p:spPr>
          <a:xfrm>
            <a:off x="22967950" y="12449879"/>
            <a:ext cx="8349249" cy="7476421"/>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Screenshots</a:t>
            </a:r>
            <a:endParaRPr dirty="0"/>
          </a:p>
          <a:p>
            <a:pPr marL="0" marR="0" lvl="0" indent="0" algn="ctr" rtl="0">
              <a:lnSpc>
                <a:spcPct val="100000"/>
              </a:lnSpc>
              <a:spcBef>
                <a:spcPts val="0"/>
              </a:spcBef>
              <a:spcAft>
                <a:spcPts val="0"/>
              </a:spcAft>
              <a:buClr>
                <a:srgbClr val="336699"/>
              </a:buClr>
              <a:buFont typeface="Arial"/>
              <a:buNone/>
            </a:pPr>
            <a:endParaRPr dirty="0"/>
          </a:p>
        </p:txBody>
      </p:sp>
      <p:sp>
        <p:nvSpPr>
          <p:cNvPr id="103" name="Shape 103"/>
          <p:cNvSpPr txBox="1"/>
          <p:nvPr/>
        </p:nvSpPr>
        <p:spPr>
          <a:xfrm>
            <a:off x="22967750" y="30492278"/>
            <a:ext cx="8349350" cy="10198521"/>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Summary</a:t>
            </a:r>
            <a:endParaRPr dirty="0"/>
          </a:p>
          <a:p>
            <a:pPr marL="0" marR="0" lvl="0" indent="0" rtl="0">
              <a:lnSpc>
                <a:spcPct val="100000"/>
              </a:lnSpc>
              <a:spcBef>
                <a:spcPts val="0"/>
              </a:spcBef>
              <a:spcAft>
                <a:spcPts val="0"/>
              </a:spcAft>
              <a:buClr>
                <a:srgbClr val="336699"/>
              </a:buClr>
              <a:buFont typeface="Arial"/>
              <a:buNone/>
            </a:pPr>
            <a:r>
              <a:rPr lang="en-US" sz="4100" dirty="0" smtClean="0">
                <a:solidFill>
                  <a:srgbClr val="336699"/>
                </a:solidFill>
              </a:rPr>
              <a:t>Dr. Horticulture will provide the means for users to quickly measure and get an estimate of how much fertilizer a plant needs, allowing them to save money and time as well as saving the environment.</a:t>
            </a:r>
            <a:endParaRPr lang="en-US" sz="4100" i="0" u="none" strike="noStrike" cap="none" dirty="0">
              <a:solidFill>
                <a:srgbClr val="336699"/>
              </a:solidFill>
              <a:sym typeface="Arial"/>
            </a:endParaRPr>
          </a:p>
          <a:p>
            <a:pPr marL="0" marR="0" lvl="0" indent="0" rtl="0">
              <a:lnSpc>
                <a:spcPct val="100000"/>
              </a:lnSpc>
              <a:spcBef>
                <a:spcPts val="0"/>
              </a:spcBef>
              <a:spcAft>
                <a:spcPts val="0"/>
              </a:spcAft>
              <a:buClr>
                <a:srgbClr val="336699"/>
              </a:buClr>
              <a:buFont typeface="Arial"/>
              <a:buNone/>
            </a:pPr>
            <a:r>
              <a:rPr lang="en-US" sz="4100" dirty="0" smtClean="0">
                <a:solidFill>
                  <a:srgbClr val="336699"/>
                </a:solidFill>
              </a:rPr>
              <a:t>The app is developed so that future iterations are made possible in order to increase the accuracy of the readings as well as the user experience. We hope that with this application we can help the environment as well as decrease the costs of fertilizer for our users.</a:t>
            </a:r>
            <a:endParaRPr sz="4100" i="0" u="none" strike="noStrike" cap="none" dirty="0">
              <a:solidFill>
                <a:srgbClr val="336699"/>
              </a:solidFill>
              <a:sym typeface="Arial"/>
            </a:endParaRPr>
          </a:p>
        </p:txBody>
      </p:sp>
      <p:sp>
        <p:nvSpPr>
          <p:cNvPr id="106" name="Shape 106"/>
          <p:cNvSpPr txBox="1"/>
          <p:nvPr/>
        </p:nvSpPr>
        <p:spPr>
          <a:xfrm>
            <a:off x="11882300" y="6095925"/>
            <a:ext cx="10299027" cy="107061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Solution</a:t>
            </a:r>
            <a:endParaRPr dirty="0"/>
          </a:p>
          <a:p>
            <a:pPr marL="0" marR="0" lvl="0" indent="0" algn="l" rtl="0">
              <a:lnSpc>
                <a:spcPct val="100000"/>
              </a:lnSpc>
              <a:spcBef>
                <a:spcPts val="0"/>
              </a:spcBef>
              <a:spcAft>
                <a:spcPts val="0"/>
              </a:spcAft>
              <a:buClr>
                <a:srgbClr val="336699"/>
              </a:buClr>
              <a:buFont typeface="Arial"/>
              <a:buNone/>
            </a:pPr>
            <a:r>
              <a:rPr lang="en-US" sz="4100" dirty="0" smtClean="0">
                <a:solidFill>
                  <a:srgbClr val="336699"/>
                </a:solidFill>
              </a:rPr>
              <a:t>Dr. Horticulture </a:t>
            </a:r>
            <a:r>
              <a:rPr lang="en-US" sz="4100" dirty="0" err="1" smtClean="0">
                <a:solidFill>
                  <a:srgbClr val="336699"/>
                </a:solidFill>
              </a:rPr>
              <a:t>iOS</a:t>
            </a:r>
            <a:r>
              <a:rPr lang="en-US" sz="4100" dirty="0" smtClean="0">
                <a:solidFill>
                  <a:srgbClr val="336699"/>
                </a:solidFill>
              </a:rPr>
              <a:t> application aims to provide an easy and user friendly solution to measure the nitrogen levels of a plant and give fertilizing recommendations in order to save the user time and money, as well as helping the environment. </a:t>
            </a:r>
          </a:p>
          <a:p>
            <a:pPr marL="0" marR="0" lvl="0" indent="0" algn="l" rtl="0">
              <a:lnSpc>
                <a:spcPct val="100000"/>
              </a:lnSpc>
              <a:spcBef>
                <a:spcPts val="0"/>
              </a:spcBef>
              <a:spcAft>
                <a:spcPts val="0"/>
              </a:spcAft>
              <a:buClr>
                <a:srgbClr val="336699"/>
              </a:buClr>
              <a:buFont typeface="Arial"/>
              <a:buNone/>
            </a:pPr>
            <a:endParaRPr lang="en-US" sz="4100" dirty="0">
              <a:solidFill>
                <a:srgbClr val="336699"/>
              </a:solidFill>
            </a:endParaRPr>
          </a:p>
          <a:p>
            <a:pPr marL="0" marR="0" lvl="0" indent="0" algn="l" rtl="0">
              <a:lnSpc>
                <a:spcPct val="100000"/>
              </a:lnSpc>
              <a:spcBef>
                <a:spcPts val="0"/>
              </a:spcBef>
              <a:spcAft>
                <a:spcPts val="0"/>
              </a:spcAft>
              <a:buClr>
                <a:srgbClr val="336699"/>
              </a:buClr>
              <a:buFont typeface="Arial"/>
              <a:buNone/>
            </a:pPr>
            <a:r>
              <a:rPr lang="en-US" sz="4100" dirty="0" smtClean="0">
                <a:solidFill>
                  <a:srgbClr val="336699"/>
                </a:solidFill>
              </a:rPr>
              <a:t>With Dr. Horticulture, users are able to take a picture of a plant, and the app will tell the user whether the plant needs to be fertilized or not. This is done by calculating how the colors of the plant differ from a healthy version of the same plant. Mat Lab, along with python, is being used for the back end of the application. </a:t>
            </a:r>
          </a:p>
          <a:p>
            <a:pPr marL="0" marR="0" lvl="0" indent="0" algn="l" rtl="0">
              <a:lnSpc>
                <a:spcPct val="100000"/>
              </a:lnSpc>
              <a:spcBef>
                <a:spcPts val="0"/>
              </a:spcBef>
              <a:spcAft>
                <a:spcPts val="0"/>
              </a:spcAft>
              <a:buClr>
                <a:srgbClr val="336699"/>
              </a:buClr>
              <a:buFont typeface="Arial"/>
              <a:buNone/>
            </a:pPr>
            <a:endParaRPr lang="en-US" sz="4100" dirty="0" smtClean="0">
              <a:solidFill>
                <a:srgbClr val="336699"/>
              </a:solidFill>
            </a:endParaRPr>
          </a:p>
          <a:p>
            <a:pPr marL="0" marR="0" lvl="0" indent="0" algn="l" rtl="0">
              <a:lnSpc>
                <a:spcPct val="100000"/>
              </a:lnSpc>
              <a:spcBef>
                <a:spcPts val="0"/>
              </a:spcBef>
              <a:spcAft>
                <a:spcPts val="0"/>
              </a:spcAft>
              <a:buClr>
                <a:srgbClr val="336699"/>
              </a:buClr>
              <a:buFont typeface="Arial"/>
              <a:buNone/>
            </a:pPr>
            <a:endParaRPr lang="en-US" sz="4100" dirty="0">
              <a:solidFill>
                <a:srgbClr val="336699"/>
              </a:solidFill>
            </a:endParaRPr>
          </a:p>
          <a:p>
            <a:pPr marL="0" marR="0" lvl="0" indent="0" algn="l" rtl="0">
              <a:lnSpc>
                <a:spcPct val="100000"/>
              </a:lnSpc>
              <a:spcBef>
                <a:spcPts val="0"/>
              </a:spcBef>
              <a:spcAft>
                <a:spcPts val="0"/>
              </a:spcAft>
              <a:buClr>
                <a:srgbClr val="336699"/>
              </a:buClr>
              <a:buFont typeface="Arial"/>
              <a:buNone/>
            </a:pPr>
            <a:endParaRPr lang="en-US" sz="4100" dirty="0" smtClean="0">
              <a:solidFill>
                <a:srgbClr val="336699"/>
              </a:solidFil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91425" rIns="91425" bIns="91425" anchor="t" anchorCtr="0">
            <a:noAutofit/>
          </a:bodyPr>
          <a:lstStyle/>
          <a:p>
            <a:pPr lvl="0">
              <a:buClr>
                <a:schemeClr val="dk1"/>
              </a:buClr>
            </a:pPr>
            <a:r>
              <a:rPr lang="en-US" sz="3000" dirty="0">
                <a:solidFill>
                  <a:schemeClr val="dk1"/>
                </a:solidFill>
              </a:rPr>
              <a:t>The material presented in this poster is based upon the work supported by </a:t>
            </a:r>
            <a:r>
              <a:rPr lang="en-US" sz="3000" dirty="0">
                <a:solidFill>
                  <a:schemeClr val="dk1"/>
                </a:solidFill>
              </a:rPr>
              <a:t>Dr. </a:t>
            </a:r>
            <a:r>
              <a:rPr lang="en-US" sz="3000" dirty="0" err="1" smtClean="0">
                <a:solidFill>
                  <a:schemeClr val="dk1"/>
                </a:solidFill>
              </a:rPr>
              <a:t>Khoddamzadeh</a:t>
            </a:r>
            <a:r>
              <a:rPr lang="en-US" sz="3000" dirty="0">
                <a:solidFill>
                  <a:schemeClr val="dk1"/>
                </a:solidFill>
              </a:rPr>
              <a:t>.</a:t>
            </a:r>
            <a:r>
              <a:rPr lang="en-US" sz="3000" dirty="0" smtClean="0">
                <a:solidFill>
                  <a:schemeClr val="dk1"/>
                </a:solidFill>
              </a:rPr>
              <a:t> </a:t>
            </a:r>
            <a:r>
              <a:rPr lang="en-US" sz="3000" dirty="0">
                <a:solidFill>
                  <a:schemeClr val="dk1"/>
                </a:solidFill>
              </a:rPr>
              <a:t>I am thankful to the help that I received from my group </a:t>
            </a:r>
            <a:r>
              <a:rPr lang="en-US" sz="3000" dirty="0" smtClean="0">
                <a:solidFill>
                  <a:schemeClr val="dk1"/>
                </a:solidFill>
              </a:rPr>
              <a:t>member Jose </a:t>
            </a:r>
            <a:r>
              <a:rPr lang="en-US" sz="3000" dirty="0" err="1" smtClean="0">
                <a:solidFill>
                  <a:schemeClr val="dk1"/>
                </a:solidFill>
              </a:rPr>
              <a:t>Nuñez</a:t>
            </a:r>
            <a:endParaRPr dirty="0">
              <a:solidFill>
                <a:schemeClr val="dk1"/>
              </a:solidFill>
            </a:endParaRPr>
          </a:p>
          <a:p>
            <a:pPr marL="0" lvl="0" indent="0">
              <a:spcBef>
                <a:spcPts val="0"/>
              </a:spcBef>
              <a:spcAft>
                <a:spcPts val="0"/>
              </a:spcAft>
              <a:buNone/>
            </a:pP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16407" y="65711"/>
            <a:ext cx="4906268" cy="138086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94144" y="1222343"/>
            <a:ext cx="5315108" cy="20043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565" y="3387684"/>
            <a:ext cx="5414825" cy="2047856"/>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0947" y="1451813"/>
            <a:ext cx="8259851" cy="248145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03150" y="3123243"/>
            <a:ext cx="6532782" cy="2206581"/>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839" y="425762"/>
            <a:ext cx="4344575" cy="1270788"/>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26000" y="13281516"/>
            <a:ext cx="8290900" cy="6415593"/>
          </a:xfrm>
          <a:prstGeom prst="rect">
            <a:avLst/>
          </a:prstGeom>
        </p:spPr>
      </p:pic>
      <p:pic>
        <p:nvPicPr>
          <p:cNvPr id="9" name="Picture 8"/>
          <p:cNvPicPr>
            <a:picLocks noChangeAspect="1"/>
          </p:cNvPicPr>
          <p:nvPr/>
        </p:nvPicPr>
        <p:blipFill rotWithShape="1">
          <a:blip r:embed="rId11">
            <a:extLst>
              <a:ext uri="{28A0092B-C50C-407E-A947-70E740481C1C}">
                <a14:useLocalDpi xmlns:a14="http://schemas.microsoft.com/office/drawing/2010/main" val="0"/>
              </a:ext>
            </a:extLst>
          </a:blip>
          <a:srcRect t="21127"/>
          <a:stretch/>
        </p:blipFill>
        <p:spPr>
          <a:xfrm>
            <a:off x="12022061" y="18362437"/>
            <a:ext cx="10083066" cy="4847590"/>
          </a:xfrm>
          <a:prstGeom prst="rect">
            <a:avLst/>
          </a:prstGeom>
        </p:spPr>
      </p:pic>
      <p:sp>
        <p:nvSpPr>
          <p:cNvPr id="11" name="TextBox 10"/>
          <p:cNvSpPr txBox="1"/>
          <p:nvPr/>
        </p:nvSpPr>
        <p:spPr>
          <a:xfrm>
            <a:off x="13178371" y="18563130"/>
            <a:ext cx="7467600" cy="723275"/>
          </a:xfrm>
          <a:prstGeom prst="rect">
            <a:avLst/>
          </a:prstGeom>
          <a:noFill/>
        </p:spPr>
        <p:txBody>
          <a:bodyPr wrap="square" rtlCol="0">
            <a:spAutoFit/>
          </a:bodyPr>
          <a:lstStyle/>
          <a:p>
            <a:pPr algn="ctr"/>
            <a:r>
              <a:rPr lang="en-US" sz="4100" b="1" dirty="0" smtClean="0">
                <a:solidFill>
                  <a:srgbClr val="336699"/>
                </a:solidFill>
              </a:rPr>
              <a:t>Model View </a:t>
            </a:r>
            <a:r>
              <a:rPr lang="en-US" sz="4100" b="1" dirty="0">
                <a:solidFill>
                  <a:srgbClr val="336699"/>
                </a:solidFill>
              </a:rPr>
              <a:t>Controller</a:t>
            </a:r>
            <a:endParaRPr lang="en-US" sz="4100" b="1" dirty="0">
              <a:solidFill>
                <a:srgbClr val="336699"/>
              </a:solidFill>
            </a:endParaRPr>
          </a:p>
        </p:txBody>
      </p:sp>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113897" y="26176908"/>
            <a:ext cx="7899393" cy="2607924"/>
          </a:xfrm>
          <a:prstGeom prst="rect">
            <a:avLst/>
          </a:prstGeom>
        </p:spPr>
      </p:pic>
      <p:sp>
        <p:nvSpPr>
          <p:cNvPr id="33" name="TextBox 32"/>
          <p:cNvSpPr txBox="1"/>
          <p:nvPr/>
        </p:nvSpPr>
        <p:spPr>
          <a:xfrm>
            <a:off x="13276421" y="25066357"/>
            <a:ext cx="7467600" cy="723275"/>
          </a:xfrm>
          <a:prstGeom prst="rect">
            <a:avLst/>
          </a:prstGeom>
          <a:noFill/>
        </p:spPr>
        <p:txBody>
          <a:bodyPr wrap="square" rtlCol="0">
            <a:spAutoFit/>
          </a:bodyPr>
          <a:lstStyle/>
          <a:p>
            <a:pPr algn="ctr"/>
            <a:r>
              <a:rPr lang="en-US" sz="4100" b="1" dirty="0" smtClean="0">
                <a:solidFill>
                  <a:srgbClr val="336699"/>
                </a:solidFill>
              </a:rPr>
              <a:t>Client-Server-Database</a:t>
            </a:r>
            <a:endParaRPr lang="en-US" sz="4100" b="1" dirty="0">
              <a:solidFill>
                <a:srgbClr val="336699"/>
              </a:solidFill>
            </a:endParaRPr>
          </a:p>
        </p:txBody>
      </p:sp>
      <p:sp>
        <p:nvSpPr>
          <p:cNvPr id="15" name="TextBox 14"/>
          <p:cNvSpPr txBox="1"/>
          <p:nvPr/>
        </p:nvSpPr>
        <p:spPr>
          <a:xfrm>
            <a:off x="2152700" y="29224177"/>
            <a:ext cx="8553400" cy="12711172"/>
          </a:xfrm>
          <a:prstGeom prst="rect">
            <a:avLst/>
          </a:prstGeom>
          <a:noFill/>
        </p:spPr>
        <p:txBody>
          <a:bodyPr wrap="square" rtlCol="0">
            <a:spAutoFit/>
          </a:bodyPr>
          <a:lstStyle/>
          <a:p>
            <a:r>
              <a:rPr lang="en-US" sz="4100" b="1" dirty="0" smtClean="0">
                <a:solidFill>
                  <a:srgbClr val="336699"/>
                </a:solidFill>
              </a:rPr>
              <a:t>Test Case ID: </a:t>
            </a:r>
            <a:r>
              <a:rPr lang="en-US" sz="4100" dirty="0" err="1" smtClean="0">
                <a:solidFill>
                  <a:srgbClr val="336699"/>
                </a:solidFill>
              </a:rPr>
              <a:t>Send_Camera_Picture</a:t>
            </a:r>
            <a:r>
              <a:rPr lang="en-US" sz="4100" dirty="0" smtClean="0">
                <a:solidFill>
                  <a:srgbClr val="336699"/>
                </a:solidFill>
              </a:rPr>
              <a:t> (Sunny Day)</a:t>
            </a:r>
            <a:endParaRPr lang="en-US" sz="4100" dirty="0">
              <a:solidFill>
                <a:srgbClr val="336699"/>
              </a:solidFill>
            </a:endParaRPr>
          </a:p>
          <a:p>
            <a:r>
              <a:rPr lang="en-US" sz="4100" b="1" dirty="0" smtClean="0">
                <a:solidFill>
                  <a:srgbClr val="336699"/>
                </a:solidFill>
              </a:rPr>
              <a:t>Purpose</a:t>
            </a:r>
            <a:r>
              <a:rPr lang="en-US" sz="4100" dirty="0" smtClean="0">
                <a:solidFill>
                  <a:srgbClr val="336699"/>
                </a:solidFill>
              </a:rPr>
              <a:t>: Ensure that the system is able to take and send a picture to the server for processing.</a:t>
            </a:r>
            <a:endParaRPr lang="en-US" sz="4100" dirty="0">
              <a:solidFill>
                <a:srgbClr val="336699"/>
              </a:solidFill>
            </a:endParaRPr>
          </a:p>
          <a:p>
            <a:r>
              <a:rPr lang="en-US" sz="4100" b="1" dirty="0" smtClean="0">
                <a:solidFill>
                  <a:srgbClr val="336699"/>
                </a:solidFill>
              </a:rPr>
              <a:t>Preconditions</a:t>
            </a:r>
            <a:r>
              <a:rPr lang="en-US" sz="4100" dirty="0" smtClean="0">
                <a:solidFill>
                  <a:srgbClr val="336699"/>
                </a:solidFill>
              </a:rPr>
              <a:t>:  The server is running, the user’s device has a working camera and the user has internet access.</a:t>
            </a:r>
            <a:endParaRPr lang="en-US" sz="4100" dirty="0">
              <a:solidFill>
                <a:srgbClr val="336699"/>
              </a:solidFill>
            </a:endParaRPr>
          </a:p>
          <a:p>
            <a:r>
              <a:rPr lang="en-US" sz="4100" b="1" dirty="0" smtClean="0">
                <a:solidFill>
                  <a:srgbClr val="336699"/>
                </a:solidFill>
              </a:rPr>
              <a:t>Input</a:t>
            </a:r>
            <a:r>
              <a:rPr lang="en-US" sz="4100" dirty="0" smtClean="0">
                <a:solidFill>
                  <a:srgbClr val="336699"/>
                </a:solidFill>
              </a:rPr>
              <a:t>: Once the app loads, the user clicks on the Plant Picker view, selects a desired plant, then selects the Camera button and takes the image, then click send. </a:t>
            </a:r>
            <a:endParaRPr lang="en-US" sz="4100" dirty="0">
              <a:solidFill>
                <a:srgbClr val="336699"/>
              </a:solidFill>
            </a:endParaRPr>
          </a:p>
          <a:p>
            <a:r>
              <a:rPr lang="en-US" sz="4100" b="1" dirty="0" smtClean="0">
                <a:solidFill>
                  <a:srgbClr val="336699"/>
                </a:solidFill>
              </a:rPr>
              <a:t>Expected Result</a:t>
            </a:r>
            <a:r>
              <a:rPr lang="en-US" sz="4100" dirty="0" smtClean="0">
                <a:solidFill>
                  <a:srgbClr val="336699"/>
                </a:solidFill>
              </a:rPr>
              <a:t>: Image is sent to the server for processing and a loading screen is show to the user.</a:t>
            </a:r>
            <a:endParaRPr lang="en-US" sz="4100" dirty="0">
              <a:solidFill>
                <a:srgbClr val="336699"/>
              </a:solidFill>
            </a:endParaRPr>
          </a:p>
          <a:p>
            <a:endParaRPr lang="en-US" sz="4100" dirty="0" smtClean="0">
              <a:solidFill>
                <a:srgbClr val="336699"/>
              </a:solidFill>
            </a:endParaRPr>
          </a:p>
          <a:p>
            <a:endParaRPr lang="en-US" sz="4100" dirty="0">
              <a:solidFill>
                <a:srgbClr val="336699"/>
              </a:solidFill>
            </a:endParaRPr>
          </a:p>
          <a:p>
            <a:endParaRPr lang="en-US" sz="4100" dirty="0">
              <a:solidFill>
                <a:srgbClr val="336699"/>
              </a:solidFill>
            </a:endParaRPr>
          </a:p>
        </p:txBody>
      </p:sp>
      <p:sp>
        <p:nvSpPr>
          <p:cNvPr id="37" name="TextBox 36"/>
          <p:cNvSpPr txBox="1"/>
          <p:nvPr/>
        </p:nvSpPr>
        <p:spPr>
          <a:xfrm>
            <a:off x="12223038" y="29203932"/>
            <a:ext cx="9729612" cy="1985159"/>
          </a:xfrm>
          <a:prstGeom prst="rect">
            <a:avLst/>
          </a:prstGeom>
          <a:noFill/>
        </p:spPr>
        <p:txBody>
          <a:bodyPr wrap="square" rtlCol="0">
            <a:spAutoFit/>
          </a:bodyPr>
          <a:lstStyle/>
          <a:p>
            <a:pPr marL="571500" indent="-571500">
              <a:buFont typeface="Arial" panose="020B0604020202020204" pitchFamily="34" charset="0"/>
              <a:buChar char="•"/>
            </a:pPr>
            <a:r>
              <a:rPr lang="en-US" sz="4100" dirty="0" smtClean="0">
                <a:solidFill>
                  <a:srgbClr val="336699"/>
                </a:solidFill>
              </a:rPr>
              <a:t>Client Server system design is used for the back end of the system for storing and processing user requests.</a:t>
            </a:r>
            <a:endParaRPr lang="en-US" sz="4100" dirty="0">
              <a:solidFill>
                <a:srgbClr val="336699"/>
              </a:solidFill>
            </a:endParaRPr>
          </a:p>
        </p:txBody>
      </p:sp>
      <p:sp>
        <p:nvSpPr>
          <p:cNvPr id="38" name="TextBox 37"/>
          <p:cNvSpPr txBox="1"/>
          <p:nvPr/>
        </p:nvSpPr>
        <p:spPr>
          <a:xfrm>
            <a:off x="12475038" y="22612592"/>
            <a:ext cx="9729612" cy="2616101"/>
          </a:xfrm>
          <a:prstGeom prst="rect">
            <a:avLst/>
          </a:prstGeom>
          <a:noFill/>
        </p:spPr>
        <p:txBody>
          <a:bodyPr wrap="square" rtlCol="0">
            <a:spAutoFit/>
          </a:bodyPr>
          <a:lstStyle/>
          <a:p>
            <a:pPr marL="571500" indent="-571500">
              <a:buFont typeface="Arial" panose="020B0604020202020204" pitchFamily="34" charset="0"/>
              <a:buChar char="•"/>
            </a:pPr>
            <a:r>
              <a:rPr lang="en-US" sz="4100" dirty="0" smtClean="0">
                <a:solidFill>
                  <a:srgbClr val="336699"/>
                </a:solidFill>
              </a:rPr>
              <a:t>Model-View-Controller system design is used for the presentation of the system in a mobile device in order to view picture’s scanning results.</a:t>
            </a:r>
            <a:endParaRPr lang="en-US" sz="4100" dirty="0">
              <a:solidFill>
                <a:srgbClr val="336699"/>
              </a:solidFill>
            </a:endParaRPr>
          </a:p>
        </p:txBody>
      </p:sp>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50076" y="32749427"/>
            <a:ext cx="9721963" cy="6991075"/>
          </a:xfrm>
          <a:prstGeom prst="rect">
            <a:avLst/>
          </a:prstGeom>
        </p:spPr>
      </p:pic>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752</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Cesar Vladimir Reyes</cp:lastModifiedBy>
  <cp:revision>22</cp:revision>
  <dcterms:modified xsi:type="dcterms:W3CDTF">2018-03-27T01:14:05Z</dcterms:modified>
</cp:coreProperties>
</file>