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3"/>
  </p:notesMasterIdLst>
  <p:sldIdLst>
    <p:sldId id="257"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48" y="-56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Font typeface="Arial"/>
              <a:buNone/>
              <a:defRPr sz="1800" b="0" i="0" u="none" strike="noStrike" cap="none"/>
            </a:lvl1pPr>
            <a:lvl2pPr marL="914400" marR="0" lvl="1" indent="-228600" algn="l" rtl="0">
              <a:spcBef>
                <a:spcPts val="0"/>
              </a:spcBef>
              <a:spcAft>
                <a:spcPts val="0"/>
              </a:spcAft>
              <a:buSzPts val="1400"/>
              <a:buFont typeface="Arial"/>
              <a:buNone/>
              <a:defRPr sz="1800" b="0" i="0" u="none" strike="noStrike" cap="none"/>
            </a:lvl2pPr>
            <a:lvl3pPr marL="1371600" marR="0" lvl="2" indent="-228600" algn="l" rtl="0">
              <a:spcBef>
                <a:spcPts val="0"/>
              </a:spcBef>
              <a:spcAft>
                <a:spcPts val="0"/>
              </a:spcAft>
              <a:buSzPts val="1400"/>
              <a:buFont typeface="Arial"/>
              <a:buNone/>
              <a:defRPr sz="1800" b="0" i="0" u="none" strike="noStrike" cap="none"/>
            </a:lvl3pPr>
            <a:lvl4pPr marL="1828800" marR="0" lvl="3" indent="-228600" algn="l" rtl="0">
              <a:spcBef>
                <a:spcPts val="0"/>
              </a:spcBef>
              <a:spcAft>
                <a:spcPts val="0"/>
              </a:spcAft>
              <a:buSzPts val="1400"/>
              <a:buFont typeface="Arial"/>
              <a:buNone/>
              <a:defRPr sz="1800" b="0" i="0" u="none" strike="noStrike" cap="none"/>
            </a:lvl4pPr>
            <a:lvl5pPr marL="2286000" marR="0" lvl="4" indent="-228600" algn="l" rtl="0">
              <a:spcBef>
                <a:spcPts val="0"/>
              </a:spcBef>
              <a:spcAft>
                <a:spcPts val="0"/>
              </a:spcAft>
              <a:buSzPts val="1400"/>
              <a:buFont typeface="Arial"/>
              <a:buNone/>
              <a:defRPr sz="1800" b="0" i="0" u="none" strike="noStrike" cap="none"/>
            </a:lvl5pPr>
            <a:lvl6pPr marL="2743200" marR="0" lvl="5" indent="-228600" algn="l" rtl="0">
              <a:spcBef>
                <a:spcPts val="0"/>
              </a:spcBef>
              <a:spcAft>
                <a:spcPts val="0"/>
              </a:spcAft>
              <a:buSzPts val="1400"/>
              <a:buFont typeface="Arial"/>
              <a:buNone/>
              <a:defRPr sz="1800" b="0" i="0" u="none" strike="noStrike" cap="none"/>
            </a:lvl6pPr>
            <a:lvl7pPr marL="3200400" marR="0" lvl="6" indent="-228600" algn="l" rtl="0">
              <a:spcBef>
                <a:spcPts val="0"/>
              </a:spcBef>
              <a:spcAft>
                <a:spcPts val="0"/>
              </a:spcAft>
              <a:buSzPts val="1400"/>
              <a:buFont typeface="Arial"/>
              <a:buNone/>
              <a:defRPr sz="1800" b="0" i="0" u="none" strike="noStrike" cap="none"/>
            </a:lvl7pPr>
            <a:lvl8pPr marL="3657600" marR="0" lvl="7" indent="-228600" algn="l" rtl="0">
              <a:spcBef>
                <a:spcPts val="0"/>
              </a:spcBef>
              <a:spcAft>
                <a:spcPts val="0"/>
              </a:spcAft>
              <a:buSzPts val="1400"/>
              <a:buFont typeface="Arial"/>
              <a:buNone/>
              <a:defRPr sz="1800" b="0" i="0" u="none" strike="noStrike" cap="none"/>
            </a:lvl8pPr>
            <a:lvl9pPr marL="4114800" marR="0" lvl="8" indent="-228600" algn="l" rtl="0">
              <a:spcBef>
                <a:spcPts val="0"/>
              </a:spcBef>
              <a:spcAft>
                <a:spcPts val="0"/>
              </a:spcAft>
              <a:buSzPts val="1400"/>
              <a:buFont typeface="Arial"/>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85" name="Shape 18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a:buNone/>
            </a:pPr>
            <a:r>
              <a:rPr lang="en-US"/>
              <a:t>https://seniorproject.cis.fiu.edu/wp-content/uploads/sites/7/2016/12/Hector-Cen.jpg</a:t>
            </a:r>
            <a:endParaRPr sz="1800" b="0" i="0" u="none" strike="noStrike" cap="none"/>
          </a:p>
        </p:txBody>
      </p:sp>
      <p:sp>
        <p:nvSpPr>
          <p:cNvPr id="186" name="Shape 186"/>
          <p:cNvSpPr txBox="1"/>
          <p:nvPr/>
        </p:nvSpPr>
        <p:spPr>
          <a:xfrm>
            <a:off x="3884612" y="8685211"/>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3000"/>
              </a:spcBef>
              <a:spcAft>
                <a:spcPts val="0"/>
              </a:spcAft>
              <a:buClr>
                <a:schemeClr val="dk1"/>
              </a:buClr>
              <a:buSzPts val="15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ts val="131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4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chemeClr val="dk1"/>
              </a:buClr>
              <a:buSzPts val="15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31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12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Shape 188"/>
          <p:cNvSpPr txBox="1"/>
          <p:nvPr/>
        </p:nvSpPr>
        <p:spPr>
          <a:xfrm>
            <a:off x="9335775" y="2281324"/>
            <a:ext cx="15357300" cy="1077900"/>
          </a:xfrm>
          <a:prstGeom prst="rect">
            <a:avLst/>
          </a:prstGeom>
          <a:noFill/>
          <a:ln>
            <a:noFill/>
          </a:ln>
        </p:spPr>
        <p:txBody>
          <a:bodyPr spcFirstLastPara="1" wrap="square" lIns="98650" tIns="49325" rIns="98650" bIns="49325" anchor="t" anchorCtr="0">
            <a:noAutofit/>
          </a:bodyPr>
          <a:lstStyle/>
          <a:p>
            <a:pPr marL="0" marR="0" lvl="0" indent="0" algn="ctr" rtl="0">
              <a:lnSpc>
                <a:spcPct val="30000"/>
              </a:lnSpc>
              <a:spcBef>
                <a:spcPts val="0"/>
              </a:spcBef>
              <a:spcAft>
                <a:spcPts val="0"/>
              </a:spcAft>
              <a:buClr>
                <a:schemeClr val="dk1"/>
              </a:buClr>
              <a:buFont typeface="Times New Roman"/>
              <a:buNone/>
            </a:pPr>
            <a:r>
              <a:rPr lang="en-US" sz="7200" b="1" dirty="0">
                <a:solidFill>
                  <a:schemeClr val="dk1"/>
                </a:solidFill>
                <a:latin typeface="Times New Roman"/>
                <a:ea typeface="Times New Roman"/>
                <a:cs typeface="Times New Roman"/>
                <a:sym typeface="Times New Roman"/>
              </a:rPr>
              <a:t>Senior Design, 2018</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Spring</a:t>
            </a:r>
            <a:endParaRPr dirty="0"/>
          </a:p>
        </p:txBody>
      </p:sp>
      <p:sp>
        <p:nvSpPr>
          <p:cNvPr id="189" name="Shape 189"/>
          <p:cNvSpPr txBox="1"/>
          <p:nvPr/>
        </p:nvSpPr>
        <p:spPr>
          <a:xfrm>
            <a:off x="6567486" y="2590800"/>
            <a:ext cx="19797600" cy="2452800"/>
          </a:xfrm>
          <a:prstGeom prst="rect">
            <a:avLst/>
          </a:prstGeom>
          <a:noFill/>
          <a:ln>
            <a:noFill/>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33CC"/>
              </a:buClr>
              <a:buFont typeface="Arial"/>
              <a:buNone/>
            </a:pPr>
            <a:r>
              <a:rPr lang="en-US" sz="6000" b="1">
                <a:solidFill>
                  <a:srgbClr val="3333CC"/>
                </a:solidFill>
              </a:rPr>
              <a:t>Dr Horticulture 1.0</a:t>
            </a:r>
            <a:endParaRPr sz="6000"/>
          </a:p>
          <a:p>
            <a:pPr marL="0" marR="0" lvl="0" indent="0" algn="ctr" rtl="0">
              <a:lnSpc>
                <a:spcPct val="100000"/>
              </a:lnSpc>
              <a:spcBef>
                <a:spcPts val="0"/>
              </a:spcBef>
              <a:spcAft>
                <a:spcPts val="0"/>
              </a:spcAft>
              <a:buClr>
                <a:srgbClr val="3333CC"/>
              </a:buClr>
              <a:buFont typeface="Arial"/>
              <a:buNone/>
            </a:pPr>
            <a:r>
              <a:rPr lang="en-US" sz="3500" b="1" i="0" u="none" strike="noStrike" cap="none">
                <a:solidFill>
                  <a:srgbClr val="3333CC"/>
                </a:solidFill>
                <a:latin typeface="Arial"/>
                <a:ea typeface="Arial"/>
                <a:cs typeface="Arial"/>
                <a:sym typeface="Arial"/>
              </a:rPr>
              <a:t>Student: </a:t>
            </a:r>
            <a:r>
              <a:rPr lang="en-US" sz="3500">
                <a:solidFill>
                  <a:srgbClr val="3333CC"/>
                </a:solidFill>
              </a:rPr>
              <a:t>Jose L. Nunez</a:t>
            </a:r>
            <a:r>
              <a:rPr lang="en-US" sz="3500" b="0" i="0" u="none" strike="noStrike" cap="none">
                <a:solidFill>
                  <a:srgbClr val="3333CC"/>
                </a:solidFill>
                <a:latin typeface="Arial"/>
                <a:ea typeface="Arial"/>
                <a:cs typeface="Arial"/>
                <a:sym typeface="Arial"/>
              </a:rPr>
              <a:t>, Florida International University</a:t>
            </a:r>
            <a:endParaRPr/>
          </a:p>
          <a:p>
            <a:pPr marL="0" marR="0" lvl="0" indent="0" algn="ctr" rtl="0">
              <a:lnSpc>
                <a:spcPct val="100000"/>
              </a:lnSpc>
              <a:spcBef>
                <a:spcPts val="0"/>
              </a:spcBef>
              <a:spcAft>
                <a:spcPts val="0"/>
              </a:spcAft>
              <a:buClr>
                <a:srgbClr val="3333CC"/>
              </a:buClr>
              <a:buFont typeface="Arial"/>
              <a:buNone/>
            </a:pPr>
            <a:r>
              <a:rPr lang="en-US" sz="3500" b="1" i="0" u="none" strike="noStrike" cap="none">
                <a:solidFill>
                  <a:srgbClr val="3333CC"/>
                </a:solidFill>
                <a:latin typeface="Arial"/>
                <a:ea typeface="Arial"/>
                <a:cs typeface="Arial"/>
                <a:sym typeface="Arial"/>
              </a:rPr>
              <a:t>Mentor:</a:t>
            </a:r>
            <a:r>
              <a:rPr lang="en-US" sz="3500" b="1" i="1" u="none" strike="noStrike" cap="none">
                <a:solidFill>
                  <a:srgbClr val="3333CC"/>
                </a:solidFill>
                <a:latin typeface="Arial"/>
                <a:ea typeface="Arial"/>
                <a:cs typeface="Arial"/>
                <a:sym typeface="Arial"/>
              </a:rPr>
              <a:t> </a:t>
            </a:r>
            <a:r>
              <a:rPr lang="en-US" sz="3500">
                <a:solidFill>
                  <a:srgbClr val="3333CC"/>
                </a:solidFill>
              </a:rPr>
              <a:t>Dr. Khoddamzadeh</a:t>
            </a:r>
            <a:r>
              <a:rPr lang="en-US" sz="3500" b="0" i="0" u="none" strike="noStrike" cap="none">
                <a:solidFill>
                  <a:srgbClr val="3333CC"/>
                </a:solidFill>
                <a:latin typeface="Arial"/>
                <a:ea typeface="Arial"/>
                <a:cs typeface="Arial"/>
                <a:sym typeface="Arial"/>
              </a:rPr>
              <a:t>,</a:t>
            </a:r>
            <a:r>
              <a:rPr lang="en-US" sz="3500" b="0" i="1" u="none" strike="noStrike" cap="none">
                <a:solidFill>
                  <a:srgbClr val="3333CC"/>
                </a:solidFill>
                <a:latin typeface="Arial"/>
                <a:ea typeface="Arial"/>
                <a:cs typeface="Arial"/>
                <a:sym typeface="Arial"/>
              </a:rPr>
              <a:t> </a:t>
            </a:r>
            <a:r>
              <a:rPr lang="en-US" sz="3500">
                <a:solidFill>
                  <a:srgbClr val="3333CC"/>
                </a:solidFill>
              </a:rPr>
              <a:t>Product Owner</a:t>
            </a:r>
            <a:r>
              <a:rPr lang="en-US" sz="3500" b="0" i="0" u="none" strike="noStrike" cap="none">
                <a:solidFill>
                  <a:srgbClr val="3333CC"/>
                </a:solidFill>
                <a:latin typeface="Arial"/>
                <a:ea typeface="Arial"/>
                <a:cs typeface="Arial"/>
                <a:sym typeface="Arial"/>
              </a:rPr>
              <a:t> </a:t>
            </a:r>
            <a:endParaRPr/>
          </a:p>
          <a:p>
            <a:pPr marL="0" marR="0" lvl="0" indent="0" algn="ctr" rtl="0">
              <a:lnSpc>
                <a:spcPct val="100000"/>
              </a:lnSpc>
              <a:spcBef>
                <a:spcPts val="0"/>
              </a:spcBef>
              <a:spcAft>
                <a:spcPts val="0"/>
              </a:spcAft>
              <a:buClr>
                <a:srgbClr val="3333CC"/>
              </a:buClr>
              <a:buFont typeface="Arial"/>
              <a:buNone/>
            </a:pPr>
            <a:r>
              <a:rPr lang="en-US" sz="3500" b="1">
                <a:solidFill>
                  <a:srgbClr val="3333CC"/>
                </a:solidFill>
              </a:rPr>
              <a:t>Professor</a:t>
            </a:r>
            <a:r>
              <a:rPr lang="en-US" sz="3500" b="1" i="0" u="none" strike="noStrike" cap="none">
                <a:solidFill>
                  <a:srgbClr val="3333CC"/>
                </a:solidFill>
                <a:latin typeface="Arial"/>
                <a:ea typeface="Arial"/>
                <a:cs typeface="Arial"/>
                <a:sym typeface="Arial"/>
              </a:rPr>
              <a:t>:</a:t>
            </a:r>
            <a:r>
              <a:rPr lang="en-US" sz="3500" b="1" i="1" u="none" strike="noStrike" cap="none">
                <a:solidFill>
                  <a:srgbClr val="3333CC"/>
                </a:solidFill>
                <a:latin typeface="Arial"/>
                <a:ea typeface="Arial"/>
                <a:cs typeface="Arial"/>
                <a:sym typeface="Arial"/>
              </a:rPr>
              <a:t> </a:t>
            </a:r>
            <a:r>
              <a:rPr lang="en-US" sz="3500" b="0" i="0" u="none" strike="noStrike" cap="none">
                <a:solidFill>
                  <a:srgbClr val="3333CC"/>
                </a:solidFill>
                <a:latin typeface="Arial"/>
                <a:ea typeface="Arial"/>
                <a:cs typeface="Arial"/>
                <a:sym typeface="Arial"/>
              </a:rPr>
              <a:t>Masoud Sadjadi, Florida International University</a:t>
            </a:r>
            <a:endParaRPr/>
          </a:p>
        </p:txBody>
      </p:sp>
      <p:sp>
        <p:nvSpPr>
          <p:cNvPr id="190" name="Shape 190"/>
          <p:cNvSpPr txBox="1"/>
          <p:nvPr/>
        </p:nvSpPr>
        <p:spPr>
          <a:xfrm>
            <a:off x="990600" y="5493600"/>
            <a:ext cx="31089600" cy="35661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191" name="Shape 191"/>
          <p:cNvSpPr txBox="1"/>
          <p:nvPr/>
        </p:nvSpPr>
        <p:spPr>
          <a:xfrm>
            <a:off x="1811900" y="6095925"/>
            <a:ext cx="9249000" cy="58587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Problem</a:t>
            </a:r>
            <a:endParaRPr/>
          </a:p>
          <a:p>
            <a:pPr marL="0" marR="0" lvl="0" indent="0" algn="l" rtl="0">
              <a:lnSpc>
                <a:spcPct val="100000"/>
              </a:lnSpc>
              <a:spcBef>
                <a:spcPts val="0"/>
              </a:spcBef>
              <a:spcAft>
                <a:spcPts val="0"/>
              </a:spcAft>
              <a:buNone/>
            </a:pPr>
            <a:r>
              <a:rPr lang="en-US" sz="3800">
                <a:solidFill>
                  <a:srgbClr val="336699"/>
                </a:solidFill>
              </a:rPr>
              <a:t>Over use of fertilization:</a:t>
            </a:r>
            <a:endParaRPr sz="3800">
              <a:solidFill>
                <a:srgbClr val="336699"/>
              </a:solidFill>
            </a:endParaRPr>
          </a:p>
          <a:p>
            <a:pPr marL="914400" marR="0" lvl="1" indent="-469900" algn="l" rtl="0">
              <a:lnSpc>
                <a:spcPct val="100000"/>
              </a:lnSpc>
              <a:spcBef>
                <a:spcPts val="0"/>
              </a:spcBef>
              <a:spcAft>
                <a:spcPts val="0"/>
              </a:spcAft>
              <a:buClr>
                <a:srgbClr val="336699"/>
              </a:buClr>
              <a:buSzPts val="3800"/>
              <a:buChar char="○"/>
            </a:pPr>
            <a:r>
              <a:rPr lang="en-US" sz="3800">
                <a:solidFill>
                  <a:srgbClr val="336699"/>
                </a:solidFill>
              </a:rPr>
              <a:t>Leads to environmental problems such as water contamination from algal blooms</a:t>
            </a:r>
            <a:endParaRPr sz="3800">
              <a:solidFill>
                <a:srgbClr val="336699"/>
              </a:solidFill>
            </a:endParaRPr>
          </a:p>
          <a:p>
            <a:pPr marL="914400" marR="0" lvl="1" indent="-469900" algn="l" rtl="0">
              <a:lnSpc>
                <a:spcPct val="100000"/>
              </a:lnSpc>
              <a:spcBef>
                <a:spcPts val="0"/>
              </a:spcBef>
              <a:spcAft>
                <a:spcPts val="0"/>
              </a:spcAft>
              <a:buClr>
                <a:srgbClr val="336699"/>
              </a:buClr>
              <a:buSzPts val="3800"/>
              <a:buChar char="○"/>
            </a:pPr>
            <a:r>
              <a:rPr lang="en-US" sz="3800">
                <a:solidFill>
                  <a:srgbClr val="336699"/>
                </a:solidFill>
              </a:rPr>
              <a:t>Wasteful in terms of both fertilizer and money</a:t>
            </a:r>
            <a:endParaRPr sz="3800">
              <a:solidFill>
                <a:srgbClr val="336699"/>
              </a:solidFill>
            </a:endParaRPr>
          </a:p>
          <a:p>
            <a:pPr marL="914400" marR="0" lvl="1" indent="-469900" algn="l" rtl="0">
              <a:lnSpc>
                <a:spcPct val="100000"/>
              </a:lnSpc>
              <a:spcBef>
                <a:spcPts val="0"/>
              </a:spcBef>
              <a:spcAft>
                <a:spcPts val="0"/>
              </a:spcAft>
              <a:buClr>
                <a:srgbClr val="336699"/>
              </a:buClr>
              <a:buSzPts val="3800"/>
              <a:buChar char="○"/>
            </a:pPr>
            <a:r>
              <a:rPr lang="en-US" sz="3800">
                <a:solidFill>
                  <a:srgbClr val="336699"/>
                </a:solidFill>
              </a:rPr>
              <a:t>Current methods of analyzing fertilizer needs for plant are very time consuming and expensive</a:t>
            </a:r>
            <a:endParaRPr sz="3800">
              <a:solidFill>
                <a:srgbClr val="336699"/>
              </a:solidFill>
            </a:endParaRPr>
          </a:p>
          <a:p>
            <a:pPr marL="0" marR="0" lvl="0" indent="0" algn="l" rtl="0">
              <a:lnSpc>
                <a:spcPct val="100000"/>
              </a:lnSpc>
              <a:spcBef>
                <a:spcPts val="0"/>
              </a:spcBef>
              <a:spcAft>
                <a:spcPts val="0"/>
              </a:spcAft>
              <a:buNone/>
            </a:pPr>
            <a:endParaRPr sz="4100">
              <a:solidFill>
                <a:srgbClr val="336699"/>
              </a:solidFill>
            </a:endParaRPr>
          </a:p>
        </p:txBody>
      </p:sp>
      <p:sp>
        <p:nvSpPr>
          <p:cNvPr id="192" name="Shape 192"/>
          <p:cNvSpPr txBox="1"/>
          <p:nvPr/>
        </p:nvSpPr>
        <p:spPr>
          <a:xfrm>
            <a:off x="990612" y="41924400"/>
            <a:ext cx="4980000" cy="7302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Acknowledgement</a:t>
            </a:r>
            <a:endParaRPr/>
          </a:p>
        </p:txBody>
      </p:sp>
      <p:sp>
        <p:nvSpPr>
          <p:cNvPr id="193" name="Shape 193"/>
          <p:cNvSpPr txBox="1"/>
          <p:nvPr/>
        </p:nvSpPr>
        <p:spPr>
          <a:xfrm>
            <a:off x="15925800" y="446087"/>
            <a:ext cx="4724400" cy="1077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endParaRPr dirty="0"/>
          </a:p>
        </p:txBody>
      </p:sp>
      <p:pic>
        <p:nvPicPr>
          <p:cNvPr id="194" name="Shape 194"/>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195" name="Shape 195"/>
          <p:cNvSpPr txBox="1"/>
          <p:nvPr/>
        </p:nvSpPr>
        <p:spPr>
          <a:xfrm>
            <a:off x="22967950" y="6095925"/>
            <a:ext cx="8349300" cy="58587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Current System</a:t>
            </a:r>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First iteration of the app</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Built from the ground up</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Capable of receiving and analyzing image to return results</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Login/Signup not yet implemented</a:t>
            </a:r>
            <a:endParaRPr sz="4100">
              <a:solidFill>
                <a:srgbClr val="336699"/>
              </a:solidFill>
            </a:endParaRP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196" name="Shape 196"/>
          <p:cNvSpPr txBox="1"/>
          <p:nvPr/>
        </p:nvSpPr>
        <p:spPr>
          <a:xfrm>
            <a:off x="1811950" y="23063150"/>
            <a:ext cx="9249000" cy="90498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Requirements</a:t>
            </a:r>
            <a:endParaRPr sz="4100" b="0" i="0" u="none" strike="noStrike" cap="none">
              <a:solidFill>
                <a:srgbClr val="336699"/>
              </a:solidFill>
              <a:latin typeface="Arial"/>
              <a:ea typeface="Arial"/>
              <a:cs typeface="Arial"/>
              <a:sym typeface="Aria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Allow users to signup/login</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Invoke camera for image taking</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Allow for image selection from gallery</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Connect to server and process image at server</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Results for fertilizer returned to user and saved in profile</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Database to store user info as well as plant research data</a:t>
            </a:r>
            <a:endParaRPr sz="4100">
              <a:solidFill>
                <a:srgbClr val="336699"/>
              </a:solidFill>
            </a:endParaRP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197" name="Shape 197"/>
          <p:cNvSpPr txBox="1"/>
          <p:nvPr/>
        </p:nvSpPr>
        <p:spPr>
          <a:xfrm>
            <a:off x="12234225" y="22965425"/>
            <a:ext cx="9975600" cy="89247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System Design</a:t>
            </a:r>
            <a:endParaRPr sz="4100" b="1" i="0" u="none" strike="noStrike" cap="none">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1800" b="1">
              <a:solidFill>
                <a:srgbClr val="336699"/>
              </a:solidFill>
            </a:endParaRPr>
          </a:p>
          <a:p>
            <a:pPr marL="0" marR="0" lvl="0" indent="0" algn="ctr" rtl="0">
              <a:lnSpc>
                <a:spcPct val="100000"/>
              </a:lnSpc>
              <a:spcBef>
                <a:spcPts val="0"/>
              </a:spcBef>
              <a:spcAft>
                <a:spcPts val="0"/>
              </a:spcAft>
              <a:buClr>
                <a:srgbClr val="336699"/>
              </a:buClr>
              <a:buFont typeface="Arial"/>
              <a:buNone/>
            </a:pPr>
            <a:endParaRPr sz="1800" b="1">
              <a:solidFill>
                <a:srgbClr val="336699"/>
              </a:solidFill>
            </a:endParaRPr>
          </a:p>
          <a:p>
            <a:pPr marL="0" marR="0" lvl="0" indent="0" algn="ctr" rtl="0">
              <a:lnSpc>
                <a:spcPct val="100000"/>
              </a:lnSpc>
              <a:spcBef>
                <a:spcPts val="0"/>
              </a:spcBef>
              <a:spcAft>
                <a:spcPts val="0"/>
              </a:spcAft>
              <a:buClr>
                <a:srgbClr val="336699"/>
              </a:buClr>
              <a:buFont typeface="Arial"/>
              <a:buNone/>
            </a:pPr>
            <a:endParaRPr sz="1800" b="1">
              <a:solidFill>
                <a:srgbClr val="336699"/>
              </a:solidFill>
            </a:endParaRPr>
          </a:p>
        </p:txBody>
      </p:sp>
      <p:sp>
        <p:nvSpPr>
          <p:cNvPr id="198" name="Shape 198"/>
          <p:cNvSpPr txBox="1"/>
          <p:nvPr/>
        </p:nvSpPr>
        <p:spPr>
          <a:xfrm>
            <a:off x="12183375" y="33085225"/>
            <a:ext cx="9975600" cy="73038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Object Design</a:t>
            </a:r>
            <a:endParaRPr/>
          </a:p>
        </p:txBody>
      </p:sp>
      <p:sp>
        <p:nvSpPr>
          <p:cNvPr id="199" name="Shape 199"/>
          <p:cNvSpPr txBox="1"/>
          <p:nvPr/>
        </p:nvSpPr>
        <p:spPr>
          <a:xfrm flipH="1">
            <a:off x="23383100" y="23063125"/>
            <a:ext cx="7933800" cy="90498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Implementation</a:t>
            </a:r>
            <a:endParaRPr/>
          </a:p>
          <a:p>
            <a:pPr marL="457200" marR="0" lvl="0" indent="-469900" algn="l" rtl="0">
              <a:lnSpc>
                <a:spcPct val="100000"/>
              </a:lnSpc>
              <a:spcBef>
                <a:spcPts val="0"/>
              </a:spcBef>
              <a:spcAft>
                <a:spcPts val="0"/>
              </a:spcAft>
              <a:buClr>
                <a:srgbClr val="336699"/>
              </a:buClr>
              <a:buSzPts val="3800"/>
              <a:buChar char="●"/>
            </a:pPr>
            <a:r>
              <a:rPr lang="en-US" sz="3800">
                <a:solidFill>
                  <a:srgbClr val="336699"/>
                </a:solidFill>
              </a:rPr>
              <a:t>Dr Horticulture app built using  </a:t>
            </a:r>
            <a:endParaRPr sz="3800">
              <a:solidFill>
                <a:srgbClr val="336699"/>
              </a:solidFill>
            </a:endParaRPr>
          </a:p>
          <a:p>
            <a:pPr marL="914400" marR="0" lvl="1" indent="-469900" algn="l" rtl="0">
              <a:lnSpc>
                <a:spcPct val="100000"/>
              </a:lnSpc>
              <a:spcBef>
                <a:spcPts val="0"/>
              </a:spcBef>
              <a:spcAft>
                <a:spcPts val="0"/>
              </a:spcAft>
              <a:buClr>
                <a:srgbClr val="336699"/>
              </a:buClr>
              <a:buSzPts val="3800"/>
              <a:buChar char="○"/>
            </a:pPr>
            <a:r>
              <a:rPr lang="en-US" sz="3800">
                <a:solidFill>
                  <a:srgbClr val="336699"/>
                </a:solidFill>
              </a:rPr>
              <a:t>Language: Swift v4.0</a:t>
            </a:r>
            <a:endParaRPr sz="3800">
              <a:solidFill>
                <a:srgbClr val="336699"/>
              </a:solidFill>
            </a:endParaRPr>
          </a:p>
          <a:p>
            <a:pPr marL="914400" marR="0" lvl="1" indent="-469900" algn="l" rtl="0">
              <a:lnSpc>
                <a:spcPct val="100000"/>
              </a:lnSpc>
              <a:spcBef>
                <a:spcPts val="0"/>
              </a:spcBef>
              <a:spcAft>
                <a:spcPts val="0"/>
              </a:spcAft>
              <a:buClr>
                <a:srgbClr val="336699"/>
              </a:buClr>
              <a:buSzPts val="3800"/>
              <a:buChar char="○"/>
            </a:pPr>
            <a:r>
              <a:rPr lang="en-US" sz="3800">
                <a:solidFill>
                  <a:srgbClr val="336699"/>
                </a:solidFill>
              </a:rPr>
              <a:t>IDE: Xcode v9.2</a:t>
            </a:r>
            <a:endParaRPr sz="3800">
              <a:solidFill>
                <a:srgbClr val="336699"/>
              </a:solidFill>
            </a:endParaRPr>
          </a:p>
          <a:p>
            <a:pPr marL="914400" marR="0" lvl="1" indent="-469900" algn="l" rtl="0">
              <a:lnSpc>
                <a:spcPct val="100000"/>
              </a:lnSpc>
              <a:spcBef>
                <a:spcPts val="0"/>
              </a:spcBef>
              <a:spcAft>
                <a:spcPts val="0"/>
              </a:spcAft>
              <a:buClr>
                <a:srgbClr val="336699"/>
              </a:buClr>
              <a:buSzPts val="3800"/>
              <a:buChar char="○"/>
            </a:pPr>
            <a:r>
              <a:rPr lang="en-US" sz="3800">
                <a:solidFill>
                  <a:srgbClr val="336699"/>
                </a:solidFill>
              </a:rPr>
              <a:t>Database: Firebase v4.11</a:t>
            </a:r>
            <a:endParaRPr sz="3800">
              <a:solidFill>
                <a:srgbClr val="336699"/>
              </a:solidFill>
            </a:endParaRPr>
          </a:p>
          <a:p>
            <a:pPr marL="914400" marR="0" lvl="1" indent="-469900" algn="l" rtl="0">
              <a:lnSpc>
                <a:spcPct val="100000"/>
              </a:lnSpc>
              <a:spcBef>
                <a:spcPts val="0"/>
              </a:spcBef>
              <a:spcAft>
                <a:spcPts val="0"/>
              </a:spcAft>
              <a:buClr>
                <a:srgbClr val="336699"/>
              </a:buClr>
              <a:buSzPts val="3800"/>
              <a:buChar char="○"/>
            </a:pPr>
            <a:r>
              <a:rPr lang="en-US" sz="3800">
                <a:solidFill>
                  <a:srgbClr val="336699"/>
                </a:solidFill>
              </a:rPr>
              <a:t>Cocoapods</a:t>
            </a:r>
            <a:endParaRPr sz="3800" b="1">
              <a:solidFill>
                <a:srgbClr val="336699"/>
              </a:solidFill>
            </a:endParaRPr>
          </a:p>
          <a:p>
            <a:pPr marL="0" marR="0" lvl="0" indent="0" algn="l" rtl="0">
              <a:lnSpc>
                <a:spcPct val="100000"/>
              </a:lnSpc>
              <a:spcBef>
                <a:spcPts val="0"/>
              </a:spcBef>
              <a:spcAft>
                <a:spcPts val="0"/>
              </a:spcAft>
              <a:buNone/>
            </a:pPr>
            <a:r>
              <a:rPr lang="en-US" sz="3800" b="1">
                <a:solidFill>
                  <a:srgbClr val="336699"/>
                </a:solidFill>
              </a:rPr>
              <a:t>Front-end is a set of view for user navigation. The ap connects to firebase for user authentication and to specify the particular species of plant for analysis. Back-end further composed of server to perform image processing to return DGIC</a:t>
            </a:r>
            <a:r>
              <a:rPr lang="en-US" sz="4100" b="1">
                <a:solidFill>
                  <a:srgbClr val="336699"/>
                </a:solidFill>
              </a:rPr>
              <a:t> </a:t>
            </a:r>
            <a:endParaRPr sz="4100" b="1">
              <a:solidFill>
                <a:srgbClr val="336699"/>
              </a:solidFill>
            </a:endParaRPr>
          </a:p>
        </p:txBody>
      </p:sp>
      <p:sp>
        <p:nvSpPr>
          <p:cNvPr id="200" name="Shape 200"/>
          <p:cNvSpPr txBox="1"/>
          <p:nvPr/>
        </p:nvSpPr>
        <p:spPr>
          <a:xfrm>
            <a:off x="1811950" y="33020500"/>
            <a:ext cx="9249000" cy="73686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Verification</a:t>
            </a:r>
            <a:endParaRPr sz="4100" b="1" i="0" u="none" strike="noStrike" cap="none">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r>
              <a:rPr lang="en-US" sz="3000" b="1" u="sng">
                <a:solidFill>
                  <a:srgbClr val="336699"/>
                </a:solidFill>
              </a:rPr>
              <a:t>Test Case 1</a:t>
            </a:r>
            <a:endParaRPr sz="3000" b="1" u="sng">
              <a:solidFill>
                <a:srgbClr val="336699"/>
              </a:solidFill>
            </a:endParaRPr>
          </a:p>
          <a:p>
            <a:pPr marL="0" marR="0" lvl="0" indent="0" algn="l" rtl="0">
              <a:lnSpc>
                <a:spcPct val="100000"/>
              </a:lnSpc>
              <a:spcBef>
                <a:spcPts val="0"/>
              </a:spcBef>
              <a:spcAft>
                <a:spcPts val="0"/>
              </a:spcAft>
              <a:buClr>
                <a:srgbClr val="336699"/>
              </a:buClr>
              <a:buFont typeface="Arial"/>
              <a:buNone/>
            </a:pPr>
            <a:r>
              <a:rPr lang="en-US" sz="2400" b="1">
                <a:solidFill>
                  <a:srgbClr val="336699"/>
                </a:solidFill>
              </a:rPr>
              <a:t>purpose: </a:t>
            </a:r>
            <a:endParaRPr sz="2400" b="1">
              <a:solidFill>
                <a:srgbClr val="336699"/>
              </a:solidFill>
            </a:endParaRPr>
          </a:p>
          <a:p>
            <a:pPr marL="457200" marR="0" lvl="0" indent="0" algn="l" rtl="0">
              <a:lnSpc>
                <a:spcPct val="100000"/>
              </a:lnSpc>
              <a:spcBef>
                <a:spcPts val="0"/>
              </a:spcBef>
              <a:spcAft>
                <a:spcPts val="0"/>
              </a:spcAft>
              <a:buClr>
                <a:srgbClr val="336699"/>
              </a:buClr>
              <a:buFont typeface="Arial"/>
              <a:buNone/>
            </a:pPr>
            <a:r>
              <a:rPr lang="en-US" sz="2400" b="1">
                <a:solidFill>
                  <a:srgbClr val="336699"/>
                </a:solidFill>
              </a:rPr>
              <a:t>Ensure that the app can select an image and the server returns DCGI value of image</a:t>
            </a:r>
            <a:endParaRPr sz="2400" b="1">
              <a:solidFill>
                <a:srgbClr val="336699"/>
              </a:solidFill>
            </a:endParaRPr>
          </a:p>
          <a:p>
            <a:pPr marL="0" marR="0" lvl="0" indent="0" algn="l" rtl="0">
              <a:lnSpc>
                <a:spcPct val="100000"/>
              </a:lnSpc>
              <a:spcBef>
                <a:spcPts val="0"/>
              </a:spcBef>
              <a:spcAft>
                <a:spcPts val="0"/>
              </a:spcAft>
              <a:buClr>
                <a:srgbClr val="336699"/>
              </a:buClr>
              <a:buFont typeface="Arial"/>
              <a:buNone/>
            </a:pPr>
            <a:r>
              <a:rPr lang="en-US" sz="2400" b="1">
                <a:solidFill>
                  <a:srgbClr val="336699"/>
                </a:solidFill>
              </a:rPr>
              <a:t>precondition: </a:t>
            </a:r>
            <a:endParaRPr sz="2400" b="1">
              <a:solidFill>
                <a:srgbClr val="336699"/>
              </a:solidFill>
            </a:endParaRPr>
          </a:p>
          <a:p>
            <a:pPr marL="457200" marR="0" lvl="0" indent="0" algn="l" rtl="0">
              <a:lnSpc>
                <a:spcPct val="100000"/>
              </a:lnSpc>
              <a:spcBef>
                <a:spcPts val="0"/>
              </a:spcBef>
              <a:spcAft>
                <a:spcPts val="0"/>
              </a:spcAft>
              <a:buClr>
                <a:srgbClr val="336699"/>
              </a:buClr>
              <a:buFont typeface="Arial"/>
              <a:buNone/>
            </a:pPr>
            <a:r>
              <a:rPr lang="en-US" sz="2400" b="1">
                <a:solidFill>
                  <a:srgbClr val="336699"/>
                </a:solidFill>
              </a:rPr>
              <a:t>Server is up and running, user has an image to upload</a:t>
            </a:r>
            <a:endParaRPr sz="2400" b="1">
              <a:solidFill>
                <a:srgbClr val="336699"/>
              </a:solidFill>
            </a:endParaRPr>
          </a:p>
          <a:p>
            <a:pPr marL="0" marR="0" lvl="0" indent="0" algn="l" rtl="0">
              <a:lnSpc>
                <a:spcPct val="100000"/>
              </a:lnSpc>
              <a:spcBef>
                <a:spcPts val="0"/>
              </a:spcBef>
              <a:spcAft>
                <a:spcPts val="0"/>
              </a:spcAft>
              <a:buClr>
                <a:srgbClr val="336699"/>
              </a:buClr>
              <a:buFont typeface="Arial"/>
              <a:buNone/>
            </a:pPr>
            <a:r>
              <a:rPr lang="en-US" sz="2400" b="1">
                <a:solidFill>
                  <a:srgbClr val="336699"/>
                </a:solidFill>
              </a:rPr>
              <a:t>input: </a:t>
            </a:r>
            <a:endParaRPr sz="2400" b="1">
              <a:solidFill>
                <a:srgbClr val="336699"/>
              </a:solidFill>
            </a:endParaRPr>
          </a:p>
          <a:p>
            <a:pPr marL="457200" marR="0" lvl="0" indent="0" algn="l" rtl="0">
              <a:lnSpc>
                <a:spcPct val="100000"/>
              </a:lnSpc>
              <a:spcBef>
                <a:spcPts val="0"/>
              </a:spcBef>
              <a:spcAft>
                <a:spcPts val="0"/>
              </a:spcAft>
              <a:buClr>
                <a:srgbClr val="336699"/>
              </a:buClr>
              <a:buFont typeface="Arial"/>
              <a:buNone/>
            </a:pPr>
            <a:r>
              <a:rPr lang="en-US" sz="2400" b="1">
                <a:solidFill>
                  <a:srgbClr val="336699"/>
                </a:solidFill>
              </a:rPr>
              <a:t>User navigates to plant image selector view, selects image and then presses upload button</a:t>
            </a:r>
            <a:endParaRPr sz="2400" b="1">
              <a:solidFill>
                <a:srgbClr val="336699"/>
              </a:solidFill>
            </a:endParaRPr>
          </a:p>
          <a:p>
            <a:pPr marL="0" marR="0" lvl="0" indent="0" algn="l" rtl="0">
              <a:lnSpc>
                <a:spcPct val="100000"/>
              </a:lnSpc>
              <a:spcBef>
                <a:spcPts val="0"/>
              </a:spcBef>
              <a:spcAft>
                <a:spcPts val="0"/>
              </a:spcAft>
              <a:buClr>
                <a:srgbClr val="336699"/>
              </a:buClr>
              <a:buFont typeface="Arial"/>
              <a:buNone/>
            </a:pPr>
            <a:r>
              <a:rPr lang="en-US" sz="2400" b="1">
                <a:solidFill>
                  <a:srgbClr val="336699"/>
                </a:solidFill>
              </a:rPr>
              <a:t>Expected Result: </a:t>
            </a:r>
            <a:endParaRPr sz="2400" b="1">
              <a:solidFill>
                <a:srgbClr val="336699"/>
              </a:solidFill>
            </a:endParaRPr>
          </a:p>
          <a:p>
            <a:pPr marL="457200" marR="0" lvl="0" indent="0" algn="l" rtl="0">
              <a:lnSpc>
                <a:spcPct val="100000"/>
              </a:lnSpc>
              <a:spcBef>
                <a:spcPts val="0"/>
              </a:spcBef>
              <a:spcAft>
                <a:spcPts val="0"/>
              </a:spcAft>
              <a:buClr>
                <a:srgbClr val="336699"/>
              </a:buClr>
              <a:buFont typeface="Arial"/>
              <a:buNone/>
            </a:pPr>
            <a:r>
              <a:rPr lang="en-US" sz="2400" b="1">
                <a:solidFill>
                  <a:srgbClr val="336699"/>
                </a:solidFill>
              </a:rPr>
              <a:t>Server converts rgb values to hue-brightness-value and performs filtering on each to obtain DCGI value and returns value to app</a:t>
            </a:r>
            <a:endParaRPr sz="2400" b="1">
              <a:solidFill>
                <a:srgbClr val="336699"/>
              </a:solidFill>
            </a:endParaRPr>
          </a:p>
          <a:p>
            <a:pPr marL="0" marR="0" lvl="0" indent="0" algn="l" rtl="0">
              <a:lnSpc>
                <a:spcPct val="100000"/>
              </a:lnSpc>
              <a:spcBef>
                <a:spcPts val="0"/>
              </a:spcBef>
              <a:spcAft>
                <a:spcPts val="0"/>
              </a:spcAft>
              <a:buClr>
                <a:srgbClr val="336699"/>
              </a:buClr>
              <a:buFont typeface="Arial"/>
              <a:buNone/>
            </a:pPr>
            <a:r>
              <a:rPr lang="en-US" sz="2400" b="1">
                <a:solidFill>
                  <a:srgbClr val="336699"/>
                </a:solidFill>
              </a:rPr>
              <a:t>Actual Result: </a:t>
            </a:r>
            <a:endParaRPr sz="2400" b="1">
              <a:solidFill>
                <a:srgbClr val="336699"/>
              </a:solidFill>
            </a:endParaRPr>
          </a:p>
          <a:p>
            <a:pPr marL="0" marR="0" lvl="0" indent="457200" algn="l" rtl="0">
              <a:lnSpc>
                <a:spcPct val="100000"/>
              </a:lnSpc>
              <a:spcBef>
                <a:spcPts val="0"/>
              </a:spcBef>
              <a:spcAft>
                <a:spcPts val="0"/>
              </a:spcAft>
              <a:buClr>
                <a:srgbClr val="336699"/>
              </a:buClr>
              <a:buFont typeface="Arial"/>
              <a:buNone/>
            </a:pPr>
            <a:r>
              <a:rPr lang="en-US" sz="2400" b="1">
                <a:solidFill>
                  <a:srgbClr val="336699"/>
                </a:solidFill>
              </a:rPr>
              <a:t>Server returned DGCI value as expected</a:t>
            </a:r>
            <a:endParaRPr sz="2400" b="1">
              <a:solidFill>
                <a:srgbClr val="336699"/>
              </a:solidFill>
            </a:endParaRPr>
          </a:p>
        </p:txBody>
      </p:sp>
      <p:sp>
        <p:nvSpPr>
          <p:cNvPr id="201" name="Shape 201"/>
          <p:cNvSpPr txBox="1"/>
          <p:nvPr/>
        </p:nvSpPr>
        <p:spPr>
          <a:xfrm>
            <a:off x="1811950" y="12853375"/>
            <a:ext cx="29505300" cy="92133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Screenshots</a:t>
            </a:r>
            <a:endParaRPr sz="4100">
              <a:solidFill>
                <a:srgbClr val="336699"/>
              </a:solidFill>
            </a:endParaRPr>
          </a:p>
        </p:txBody>
      </p:sp>
      <p:sp>
        <p:nvSpPr>
          <p:cNvPr id="202" name="Shape 202"/>
          <p:cNvSpPr txBox="1"/>
          <p:nvPr/>
        </p:nvSpPr>
        <p:spPr>
          <a:xfrm>
            <a:off x="23383500" y="33020500"/>
            <a:ext cx="7933800" cy="73686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Summary</a:t>
            </a:r>
            <a:endParaRPr/>
          </a:p>
          <a:p>
            <a:pPr marL="0" marR="0" lvl="0" indent="0" algn="l" rtl="0">
              <a:lnSpc>
                <a:spcPct val="100000"/>
              </a:lnSpc>
              <a:spcBef>
                <a:spcPts val="0"/>
              </a:spcBef>
              <a:spcAft>
                <a:spcPts val="0"/>
              </a:spcAft>
              <a:buClr>
                <a:srgbClr val="336699"/>
              </a:buClr>
              <a:buFont typeface="Arial"/>
              <a:buNone/>
            </a:pPr>
            <a:r>
              <a:rPr lang="en-US" sz="4100">
                <a:solidFill>
                  <a:srgbClr val="336699"/>
                </a:solidFill>
              </a:rPr>
              <a:t>		</a:t>
            </a:r>
            <a:r>
              <a:rPr lang="en-US" sz="4000">
                <a:solidFill>
                  <a:srgbClr val="336699"/>
                </a:solidFill>
              </a:rPr>
              <a:t>Dr Horticulture is an IOS app that uses image processing to give fertilizer recommendations to solve the issue of over fertilization. In its current state it is working with cre functionality able to give specified recommendation based on plant species. Future implementations hope to add further functionality to the app.</a:t>
            </a:r>
            <a:endParaRPr sz="4000"/>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203" name="Shape 203"/>
          <p:cNvSpPr txBox="1"/>
          <p:nvPr/>
        </p:nvSpPr>
        <p:spPr>
          <a:xfrm>
            <a:off x="12183375" y="6095925"/>
            <a:ext cx="9662100" cy="58587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Solution</a:t>
            </a:r>
            <a:endParaRPr/>
          </a:p>
          <a:p>
            <a:pPr marL="0" marR="0" lvl="0" indent="0" algn="l" rtl="0">
              <a:lnSpc>
                <a:spcPct val="100000"/>
              </a:lnSpc>
              <a:spcBef>
                <a:spcPts val="0"/>
              </a:spcBef>
              <a:spcAft>
                <a:spcPts val="0"/>
              </a:spcAft>
              <a:buClr>
                <a:srgbClr val="336699"/>
              </a:buClr>
              <a:buFont typeface="Arial"/>
              <a:buNone/>
            </a:pPr>
            <a:r>
              <a:rPr lang="en-US" sz="4100">
                <a:solidFill>
                  <a:srgbClr val="336699"/>
                </a:solidFill>
              </a:rPr>
              <a:t>Dr Horticulture App:</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Uses image processing technology to analyze plant fertilizer needs from image</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An inexpensive and faster alternative to using existing lab techniques</a:t>
            </a:r>
            <a:endParaRPr sz="4100">
              <a:solidFill>
                <a:srgbClr val="336699"/>
              </a:solidFill>
            </a:endParaRPr>
          </a:p>
          <a:p>
            <a:pPr marL="914400" marR="0" lvl="1" indent="-488950" algn="l" rtl="0">
              <a:lnSpc>
                <a:spcPct val="100000"/>
              </a:lnSpc>
              <a:spcBef>
                <a:spcPts val="0"/>
              </a:spcBef>
              <a:spcAft>
                <a:spcPts val="0"/>
              </a:spcAft>
              <a:buClr>
                <a:srgbClr val="336699"/>
              </a:buClr>
              <a:buSzPts val="4100"/>
              <a:buChar char="○"/>
            </a:pPr>
            <a:r>
              <a:rPr lang="en-US" sz="4100">
                <a:solidFill>
                  <a:srgbClr val="336699"/>
                </a:solidFill>
              </a:rPr>
              <a:t>Helps to mitigate cost of fertilizers and environmental impact</a:t>
            </a:r>
            <a:endParaRPr sz="4100">
              <a:solidFill>
                <a:srgbClr val="336699"/>
              </a:solidFill>
            </a:endParaRPr>
          </a:p>
          <a:p>
            <a:pPr marL="0" marR="0" lvl="0" indent="0" algn="l" rtl="0">
              <a:lnSpc>
                <a:spcPct val="100000"/>
              </a:lnSpc>
              <a:spcBef>
                <a:spcPts val="0"/>
              </a:spcBef>
              <a:spcAft>
                <a:spcPts val="0"/>
              </a:spcAft>
              <a:buClr>
                <a:srgbClr val="336699"/>
              </a:buClr>
              <a:buFont typeface="Arial"/>
              <a:buNone/>
            </a:pPr>
            <a:endParaRPr sz="4100" b="0" i="0" u="none" strike="noStrike" cap="none">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a:solidFill>
                <a:srgbClr val="336699"/>
              </a:solidFill>
              <a:latin typeface="Arial"/>
              <a:ea typeface="Arial"/>
              <a:cs typeface="Arial"/>
              <a:sym typeface="Arial"/>
            </a:endParaRPr>
          </a:p>
        </p:txBody>
      </p:sp>
      <p:sp>
        <p:nvSpPr>
          <p:cNvPr id="204" name="Shape 204"/>
          <p:cNvSpPr txBox="1"/>
          <p:nvPr/>
        </p:nvSpPr>
        <p:spPr>
          <a:xfrm>
            <a:off x="6343000" y="41615475"/>
            <a:ext cx="25737000" cy="1356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3000">
                <a:solidFill>
                  <a:schemeClr val="dk1"/>
                </a:solidFill>
              </a:rPr>
              <a:t>The material presented in this poster is based upon the work supported by Dr. Khoddamzadeh, I am thankful to the help that I received from my group members, Cesar Reyes</a:t>
            </a:r>
            <a:endParaRPr>
              <a:solidFill>
                <a:schemeClr val="dk1"/>
              </a:solidFill>
            </a:endParaRPr>
          </a:p>
          <a:p>
            <a:pPr marL="0" lvl="0" indent="0" rtl="0">
              <a:spcBef>
                <a:spcPts val="0"/>
              </a:spcBef>
              <a:spcAft>
                <a:spcPts val="0"/>
              </a:spcAft>
              <a:buNone/>
            </a:pPr>
            <a:endParaRPr/>
          </a:p>
        </p:txBody>
      </p:sp>
      <p:pic>
        <p:nvPicPr>
          <p:cNvPr id="205" name="Shape 205"/>
          <p:cNvPicPr preferRelativeResize="0"/>
          <p:nvPr/>
        </p:nvPicPr>
        <p:blipFill>
          <a:blip r:embed="rId4">
            <a:alphaModFix/>
          </a:blip>
          <a:stretch>
            <a:fillRect/>
          </a:stretch>
        </p:blipFill>
        <p:spPr>
          <a:xfrm>
            <a:off x="990598" y="381000"/>
            <a:ext cx="5813550" cy="4654309"/>
          </a:xfrm>
          <a:prstGeom prst="rect">
            <a:avLst/>
          </a:prstGeom>
          <a:noFill/>
          <a:ln>
            <a:noFill/>
          </a:ln>
        </p:spPr>
      </p:pic>
      <p:pic>
        <p:nvPicPr>
          <p:cNvPr id="206" name="Shape 206"/>
          <p:cNvPicPr preferRelativeResize="0"/>
          <p:nvPr/>
        </p:nvPicPr>
        <p:blipFill>
          <a:blip r:embed="rId5">
            <a:alphaModFix/>
          </a:blip>
          <a:stretch>
            <a:fillRect/>
          </a:stretch>
        </p:blipFill>
        <p:spPr>
          <a:xfrm>
            <a:off x="2714800" y="14673075"/>
            <a:ext cx="12500824" cy="5671625"/>
          </a:xfrm>
          <a:prstGeom prst="rect">
            <a:avLst/>
          </a:prstGeom>
          <a:noFill/>
          <a:ln>
            <a:noFill/>
          </a:ln>
        </p:spPr>
      </p:pic>
      <p:pic>
        <p:nvPicPr>
          <p:cNvPr id="207" name="Shape 207"/>
          <p:cNvPicPr preferRelativeResize="0"/>
          <p:nvPr/>
        </p:nvPicPr>
        <p:blipFill>
          <a:blip r:embed="rId6">
            <a:alphaModFix/>
          </a:blip>
          <a:stretch>
            <a:fillRect/>
          </a:stretch>
        </p:blipFill>
        <p:spPr>
          <a:xfrm>
            <a:off x="17696825" y="37117206"/>
            <a:ext cx="4091163" cy="3128545"/>
          </a:xfrm>
          <a:prstGeom prst="rect">
            <a:avLst/>
          </a:prstGeom>
          <a:noFill/>
          <a:ln>
            <a:noFill/>
          </a:ln>
        </p:spPr>
      </p:pic>
      <p:pic>
        <p:nvPicPr>
          <p:cNvPr id="208" name="Shape 208"/>
          <p:cNvPicPr preferRelativeResize="0"/>
          <p:nvPr/>
        </p:nvPicPr>
        <p:blipFill rotWithShape="1">
          <a:blip r:embed="rId7">
            <a:alphaModFix/>
          </a:blip>
          <a:srcRect l="8751" t="31810" r="9986"/>
          <a:stretch/>
        </p:blipFill>
        <p:spPr>
          <a:xfrm>
            <a:off x="12914850" y="25023175"/>
            <a:ext cx="4724400" cy="2118575"/>
          </a:xfrm>
          <a:prstGeom prst="rect">
            <a:avLst/>
          </a:prstGeom>
          <a:noFill/>
          <a:ln>
            <a:noFill/>
          </a:ln>
        </p:spPr>
      </p:pic>
      <p:pic>
        <p:nvPicPr>
          <p:cNvPr id="209" name="Shape 209"/>
          <p:cNvPicPr preferRelativeResize="0"/>
          <p:nvPr/>
        </p:nvPicPr>
        <p:blipFill>
          <a:blip r:embed="rId8">
            <a:alphaModFix/>
          </a:blip>
          <a:stretch>
            <a:fillRect/>
          </a:stretch>
        </p:blipFill>
        <p:spPr>
          <a:xfrm>
            <a:off x="12914850" y="28940138"/>
            <a:ext cx="4362450" cy="2124075"/>
          </a:xfrm>
          <a:prstGeom prst="rect">
            <a:avLst/>
          </a:prstGeom>
          <a:noFill/>
          <a:ln>
            <a:noFill/>
          </a:ln>
        </p:spPr>
      </p:pic>
      <p:sp>
        <p:nvSpPr>
          <p:cNvPr id="210" name="Shape 210"/>
          <p:cNvSpPr txBox="1"/>
          <p:nvPr/>
        </p:nvSpPr>
        <p:spPr>
          <a:xfrm>
            <a:off x="12914850" y="28209950"/>
            <a:ext cx="3718500" cy="730200"/>
          </a:xfrm>
          <a:prstGeom prst="rect">
            <a:avLst/>
          </a:prstGeom>
          <a:noFill/>
          <a:ln w="952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US" sz="1800" b="1">
                <a:solidFill>
                  <a:srgbClr val="336699"/>
                </a:solidFill>
              </a:rPr>
              <a:t>Client-Server model</a:t>
            </a:r>
            <a:endParaRPr sz="1800" b="1">
              <a:solidFill>
                <a:srgbClr val="336699"/>
              </a:solidFill>
            </a:endParaRPr>
          </a:p>
        </p:txBody>
      </p:sp>
      <p:sp>
        <p:nvSpPr>
          <p:cNvPr id="211" name="Shape 211"/>
          <p:cNvSpPr txBox="1"/>
          <p:nvPr/>
        </p:nvSpPr>
        <p:spPr>
          <a:xfrm>
            <a:off x="12914850" y="24640025"/>
            <a:ext cx="4531800" cy="456300"/>
          </a:xfrm>
          <a:prstGeom prst="rect">
            <a:avLst/>
          </a:prstGeom>
          <a:solidFill>
            <a:schemeClr val="lt1"/>
          </a:solidFill>
          <a:ln w="12700" cap="flat" cmpd="sng">
            <a:solidFill>
              <a:srgbClr val="FFFFFF"/>
            </a:solidFill>
            <a:prstDash val="solid"/>
            <a:miter lim="8000"/>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336699"/>
              </a:buClr>
              <a:buFont typeface="Arial"/>
              <a:buNone/>
            </a:pPr>
            <a:r>
              <a:rPr lang="en-US" sz="1800" b="1">
                <a:solidFill>
                  <a:srgbClr val="336699"/>
                </a:solidFill>
              </a:rPr>
              <a:t>Model-View-Controller Design</a:t>
            </a:r>
            <a:endParaRPr sz="1800" b="1">
              <a:solidFill>
                <a:srgbClr val="336699"/>
              </a:solidFill>
            </a:endParaRPr>
          </a:p>
          <a:p>
            <a:pPr marL="0" lvl="0" indent="0">
              <a:spcBef>
                <a:spcPts val="0"/>
              </a:spcBef>
              <a:spcAft>
                <a:spcPts val="0"/>
              </a:spcAft>
              <a:buNone/>
            </a:pPr>
            <a:endParaRPr/>
          </a:p>
        </p:txBody>
      </p:sp>
      <p:sp>
        <p:nvSpPr>
          <p:cNvPr id="212" name="Shape 212"/>
          <p:cNvSpPr txBox="1"/>
          <p:nvPr/>
        </p:nvSpPr>
        <p:spPr>
          <a:xfrm>
            <a:off x="17768550" y="24640025"/>
            <a:ext cx="3947700" cy="3114300"/>
          </a:xfrm>
          <a:prstGeom prst="rect">
            <a:avLst/>
          </a:prstGeom>
          <a:solidFill>
            <a:schemeClr val="lt1"/>
          </a:solidFill>
          <a:ln w="12700" cap="flat" cmpd="sng">
            <a:solidFill>
              <a:srgbClr val="FFFFFF"/>
            </a:solidFill>
            <a:prstDash val="solid"/>
            <a:miter lim="8000"/>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336699"/>
                </a:solidFill>
              </a:rPr>
              <a:t>The model view controller architecture was used to design the application interface. Design consist of tab-bar controller with an embedded navigation controller in each tab. </a:t>
            </a:r>
            <a:endParaRPr sz="2400" b="1">
              <a:solidFill>
                <a:srgbClr val="336699"/>
              </a:solidFill>
            </a:endParaRPr>
          </a:p>
        </p:txBody>
      </p:sp>
      <p:sp>
        <p:nvSpPr>
          <p:cNvPr id="213" name="Shape 213"/>
          <p:cNvSpPr txBox="1"/>
          <p:nvPr/>
        </p:nvSpPr>
        <p:spPr>
          <a:xfrm>
            <a:off x="17446650" y="28940150"/>
            <a:ext cx="4206300" cy="2658000"/>
          </a:xfrm>
          <a:prstGeom prst="rect">
            <a:avLst/>
          </a:prstGeom>
          <a:solidFill>
            <a:schemeClr val="lt1"/>
          </a:solidFill>
          <a:ln w="12700" cap="flat" cmpd="sng">
            <a:solidFill>
              <a:srgbClr val="FFFFFF"/>
            </a:solidFill>
            <a:prstDash val="solid"/>
            <a:miter lim="8000"/>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2400" b="1">
                <a:solidFill>
                  <a:srgbClr val="336699"/>
                </a:solidFill>
              </a:rPr>
              <a:t>The client server model is used to ensure that user data is independent of device and  that image processing speed is fast and not dependent on user device. </a:t>
            </a:r>
            <a:endParaRPr sz="2400"/>
          </a:p>
        </p:txBody>
      </p:sp>
      <p:pic>
        <p:nvPicPr>
          <p:cNvPr id="214" name="Shape 214"/>
          <p:cNvPicPr preferRelativeResize="0"/>
          <p:nvPr/>
        </p:nvPicPr>
        <p:blipFill>
          <a:blip r:embed="rId9">
            <a:alphaModFix/>
          </a:blip>
          <a:stretch>
            <a:fillRect/>
          </a:stretch>
        </p:blipFill>
        <p:spPr>
          <a:xfrm>
            <a:off x="17561175" y="33763693"/>
            <a:ext cx="4362450" cy="3276269"/>
          </a:xfrm>
          <a:prstGeom prst="rect">
            <a:avLst/>
          </a:prstGeom>
          <a:noFill/>
          <a:ln>
            <a:noFill/>
          </a:ln>
        </p:spPr>
      </p:pic>
      <p:pic>
        <p:nvPicPr>
          <p:cNvPr id="215" name="Shape 215"/>
          <p:cNvPicPr preferRelativeResize="0"/>
          <p:nvPr/>
        </p:nvPicPr>
        <p:blipFill>
          <a:blip r:embed="rId10">
            <a:alphaModFix/>
          </a:blip>
          <a:stretch>
            <a:fillRect/>
          </a:stretch>
        </p:blipFill>
        <p:spPr>
          <a:xfrm>
            <a:off x="13076737" y="33877025"/>
            <a:ext cx="3394720" cy="4654300"/>
          </a:xfrm>
          <a:prstGeom prst="rect">
            <a:avLst/>
          </a:prstGeom>
          <a:noFill/>
          <a:ln>
            <a:noFill/>
          </a:ln>
        </p:spPr>
      </p:pic>
      <p:pic>
        <p:nvPicPr>
          <p:cNvPr id="216" name="Shape 216"/>
          <p:cNvPicPr preferRelativeResize="0"/>
          <p:nvPr/>
        </p:nvPicPr>
        <p:blipFill>
          <a:blip r:embed="rId11">
            <a:alphaModFix/>
          </a:blip>
          <a:stretch>
            <a:fillRect/>
          </a:stretch>
        </p:blipFill>
        <p:spPr>
          <a:xfrm>
            <a:off x="27548400" y="2293750"/>
            <a:ext cx="4531800" cy="1325541"/>
          </a:xfrm>
          <a:prstGeom prst="rect">
            <a:avLst/>
          </a:prstGeom>
          <a:noFill/>
          <a:ln>
            <a:noFill/>
          </a:ln>
        </p:spPr>
      </p:pic>
      <p:pic>
        <p:nvPicPr>
          <p:cNvPr id="217" name="Shape 217"/>
          <p:cNvPicPr preferRelativeResize="0"/>
          <p:nvPr/>
        </p:nvPicPr>
        <p:blipFill>
          <a:blip r:embed="rId12">
            <a:alphaModFix/>
          </a:blip>
          <a:stretch>
            <a:fillRect/>
          </a:stretch>
        </p:blipFill>
        <p:spPr>
          <a:xfrm>
            <a:off x="28132500" y="212025"/>
            <a:ext cx="3947700" cy="1780335"/>
          </a:xfrm>
          <a:prstGeom prst="rect">
            <a:avLst/>
          </a:prstGeom>
          <a:noFill/>
          <a:ln>
            <a:noFill/>
          </a:ln>
        </p:spPr>
      </p:pic>
      <p:pic>
        <p:nvPicPr>
          <p:cNvPr id="218" name="Shape 218"/>
          <p:cNvPicPr preferRelativeResize="0"/>
          <p:nvPr/>
        </p:nvPicPr>
        <p:blipFill>
          <a:blip r:embed="rId13">
            <a:alphaModFix/>
          </a:blip>
          <a:stretch>
            <a:fillRect/>
          </a:stretch>
        </p:blipFill>
        <p:spPr>
          <a:xfrm>
            <a:off x="27100200" y="3920700"/>
            <a:ext cx="4979999" cy="1401617"/>
          </a:xfrm>
          <a:prstGeom prst="rect">
            <a:avLst/>
          </a:prstGeom>
          <a:noFill/>
          <a:ln>
            <a:noFill/>
          </a:ln>
        </p:spPr>
      </p:pic>
      <p:pic>
        <p:nvPicPr>
          <p:cNvPr id="219" name="Shape 219"/>
          <p:cNvPicPr preferRelativeResize="0"/>
          <p:nvPr/>
        </p:nvPicPr>
        <p:blipFill>
          <a:blip r:embed="rId14">
            <a:alphaModFix/>
          </a:blip>
          <a:stretch>
            <a:fillRect/>
          </a:stretch>
        </p:blipFill>
        <p:spPr>
          <a:xfrm>
            <a:off x="16471450" y="14371347"/>
            <a:ext cx="3394700" cy="6177352"/>
          </a:xfrm>
          <a:prstGeom prst="rect">
            <a:avLst/>
          </a:prstGeom>
          <a:noFill/>
          <a:ln>
            <a:noFill/>
          </a:ln>
        </p:spPr>
      </p:pic>
      <p:pic>
        <p:nvPicPr>
          <p:cNvPr id="220" name="Shape 220"/>
          <p:cNvPicPr preferRelativeResize="0"/>
          <p:nvPr/>
        </p:nvPicPr>
        <p:blipFill>
          <a:blip r:embed="rId15">
            <a:alphaModFix/>
          </a:blip>
          <a:stretch>
            <a:fillRect/>
          </a:stretch>
        </p:blipFill>
        <p:spPr>
          <a:xfrm>
            <a:off x="21788000" y="14462900"/>
            <a:ext cx="3394700" cy="6091951"/>
          </a:xfrm>
          <a:prstGeom prst="rect">
            <a:avLst/>
          </a:prstGeom>
          <a:noFill/>
          <a:ln>
            <a:noFill/>
          </a:ln>
        </p:spPr>
      </p:pic>
      <p:pic>
        <p:nvPicPr>
          <p:cNvPr id="221" name="Shape 221"/>
          <p:cNvPicPr preferRelativeResize="0"/>
          <p:nvPr/>
        </p:nvPicPr>
        <p:blipFill>
          <a:blip r:embed="rId16">
            <a:alphaModFix/>
          </a:blip>
          <a:stretch>
            <a:fillRect/>
          </a:stretch>
        </p:blipFill>
        <p:spPr>
          <a:xfrm>
            <a:off x="26588250" y="14504237"/>
            <a:ext cx="3394700" cy="6009276"/>
          </a:xfrm>
          <a:prstGeom prst="rect">
            <a:avLst/>
          </a:prstGeom>
          <a:noFill/>
          <a:ln>
            <a:noFill/>
          </a:ln>
        </p:spPr>
      </p:pic>
      <p:sp>
        <p:nvSpPr>
          <p:cNvPr id="2" name="TextBox 1">
            <a:extLst>
              <a:ext uri="{FF2B5EF4-FFF2-40B4-BE49-F238E27FC236}">
                <a16:creationId xmlns:a16="http://schemas.microsoft.com/office/drawing/2014/main" id="{BD9F63DC-52F6-4912-A2A3-8A46FBB189B1}"/>
              </a:ext>
            </a:extLst>
          </p:cNvPr>
          <p:cNvSpPr txBox="1"/>
          <p:nvPr/>
        </p:nvSpPr>
        <p:spPr>
          <a:xfrm>
            <a:off x="1511701" y="42767899"/>
            <a:ext cx="3937821" cy="523220"/>
          </a:xfrm>
          <a:prstGeom prst="rect">
            <a:avLst/>
          </a:prstGeom>
          <a:noFill/>
        </p:spPr>
        <p:txBody>
          <a:bodyPr wrap="square" rtlCol="0">
            <a:spAutoFit/>
          </a:bodyPr>
          <a:lstStyle/>
          <a:p>
            <a:r>
              <a:rPr lang="en-US" sz="2800" dirty="0"/>
              <a:t>Follow Us @FIUSCIS</a:t>
            </a:r>
          </a:p>
        </p:txBody>
      </p:sp>
    </p:spTree>
  </p:cSld>
  <p:clrMapOvr>
    <a:masterClrMapping/>
  </p:clrMapOvr>
  <p:transition spd="slow">
    <p:fade thruBlk="1"/>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460</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Luis Nunez</dc:creator>
  <cp:lastModifiedBy>Jose Luis Nunez</cp:lastModifiedBy>
  <cp:revision>1</cp:revision>
  <dcterms:modified xsi:type="dcterms:W3CDTF">2018-04-16T17:13:51Z</dcterms:modified>
</cp:coreProperties>
</file>