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7B48FA6-785C-49F4-9697-283B44300822}">
  <a:tblStyle styleId="{E7B48FA6-785C-49F4-9697-283B44300822}"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27" name="Shape 22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1" name="Shape 24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9" name="Shape 24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6" name="Shape 25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3" name="Shape 26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1" name="Shape 27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78" name="Shape 27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85" name="Shape 28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3" name="Shape 29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07" name="Shape 30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14" name="Shape 31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2" name="Shape 32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9" name="Shape 32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36" name="Shape 33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43" name="Shape 34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51" name="Shape 35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64" name="Shape 16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58" name="Shape 35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65" name="Shape 36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73" name="Shape 37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80" name="Shape 38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87" name="Shape 38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94" name="Shape 39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02" name="Shape 40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09" name="Shape 40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5" name="Shape 41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16" name="Shape 41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2" name="Shape 42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23" name="Shape 42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71" name="Shape 17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9" name="Shape 42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30" name="Shape 43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37" name="Shape 43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8" name="Shape 17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5" name="Shape 18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98" name="Shape 19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0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0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hyperlink" Target="http://localhost:3000/" TargetMode="External"/><Relationship Id="rId9" Type="http://schemas.openxmlformats.org/officeDocument/2006/relationships/hyperlink" Target="http://localhost:3000/" TargetMode="External"/><Relationship Id="rId5" Type="http://schemas.openxmlformats.org/officeDocument/2006/relationships/hyperlink" Target="http://localhost:3000/" TargetMode="External"/><Relationship Id="rId6" Type="http://schemas.openxmlformats.org/officeDocument/2006/relationships/hyperlink" Target="http://localhost:3000/" TargetMode="External"/><Relationship Id="rId7" Type="http://schemas.openxmlformats.org/officeDocument/2006/relationships/hyperlink" Target="http://localhost:3000/" TargetMode="External"/><Relationship Id="rId8" Type="http://schemas.openxmlformats.org/officeDocument/2006/relationships/hyperlink" Target="http://localhost:300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localhost:3000/" TargetMode="Externa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localhost:4000" TargetMode="External"/><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localhost:4000" TargetMode="External"/><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3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localhost:4000" TargetMode="External"/><Relationship Id="rId4" Type="http://schemas.openxmlformats.org/officeDocument/2006/relationships/image" Target="../media/image3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9.pn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5.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Swifast Website 1.0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a:t>
            </a:r>
            <a:r>
              <a:rPr lang="en-US" sz="2500"/>
              <a:t>Nathally Perez and Mariana Sebastian</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a:t>
            </a:r>
            <a:r>
              <a:rPr lang="en-US" sz="2500"/>
              <a:t>K</a:t>
            </a:r>
            <a:r>
              <a:rPr b="0" i="0" lang="en-US" sz="2500" u="none" cap="none" strike="noStrike">
                <a:solidFill>
                  <a:srgbClr val="001D4D"/>
                </a:solidFill>
                <a:latin typeface="Trebuchet MS"/>
                <a:ea typeface="Trebuchet MS"/>
                <a:cs typeface="Trebuchet MS"/>
                <a:sym typeface="Trebuchet MS"/>
              </a:rPr>
              <a:t>ianoosh </a:t>
            </a:r>
            <a:r>
              <a:rPr lang="en-US" sz="2500"/>
              <a:t>G. Boroojeni</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2017</a:t>
            </a:r>
          </a:p>
        </p:txBody>
      </p:sp>
      <p:sp>
        <p:nvSpPr>
          <p:cNvPr id="152" name="Shape 152"/>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rPr lang="en-US"/>
              <a:t>The logo of your project</a:t>
            </a:r>
          </a:p>
        </p:txBody>
      </p:sp>
      <p:pic>
        <p:nvPicPr>
          <p:cNvPr id="153" name="Shape 153"/>
          <p:cNvPicPr preferRelativeResize="0"/>
          <p:nvPr/>
        </p:nvPicPr>
        <p:blipFill>
          <a:blip r:embed="rId3">
            <a:alphaModFix/>
          </a:blip>
          <a:stretch>
            <a:fillRect/>
          </a:stretch>
        </p:blipFill>
        <p:spPr>
          <a:xfrm>
            <a:off x="228600" y="5801250"/>
            <a:ext cx="2654924" cy="903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a:t>
            </a:r>
            <a:r>
              <a:rPr lang="en-US"/>
              <a:t>#117 Create Homepage with High-tech Look</a:t>
            </a:r>
          </a:p>
        </p:txBody>
      </p:sp>
      <p:sp>
        <p:nvSpPr>
          <p:cNvPr id="215" name="Shape 21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Description:</a:t>
            </a:r>
          </a:p>
          <a:p>
            <a:pPr indent="-342900" lvl="0" marL="558800" rtl="0">
              <a:lnSpc>
                <a:spcPct val="133636"/>
              </a:lnSpc>
              <a:spcBef>
                <a:spcPts val="400"/>
              </a:spcBef>
              <a:spcAft>
                <a:spcPts val="1200"/>
              </a:spcAft>
              <a:buClr>
                <a:schemeClr val="dk1"/>
              </a:buClr>
              <a:buSzPct val="100000"/>
              <a:buFont typeface="Arial"/>
              <a:buChar char="●"/>
            </a:pPr>
            <a:r>
              <a:rPr lang="en-US" sz="1800">
                <a:solidFill>
                  <a:schemeClr val="dk1"/>
                </a:solidFill>
              </a:rPr>
              <a:t>As a user, I would like to be presented with a high tech home page, so that I could find the information very easy.</a:t>
            </a:r>
          </a:p>
          <a:p>
            <a:pPr indent="0" lvl="0" marL="0" rtl="0">
              <a:spcBef>
                <a:spcPts val="0"/>
              </a:spcBef>
              <a:buNone/>
            </a:pPr>
            <a:r>
              <a:rPr lang="en-US"/>
              <a:t>Acceptance criteria:</a:t>
            </a:r>
          </a:p>
          <a:p>
            <a:pPr indent="-342900" lvl="0" marL="457200" rtl="0">
              <a:spcBef>
                <a:spcPts val="0"/>
              </a:spcBef>
              <a:buSzPct val="100000"/>
            </a:pPr>
            <a:r>
              <a:rPr lang="en-US" sz="1800"/>
              <a:t>Homepage should contain header and footer</a:t>
            </a:r>
          </a:p>
          <a:p>
            <a:pPr indent="-342900" lvl="0" marL="457200" rtl="0">
              <a:spcBef>
                <a:spcPts val="0"/>
              </a:spcBef>
              <a:buSzPct val="100000"/>
            </a:pPr>
            <a:r>
              <a:rPr lang="en-US" sz="1800"/>
              <a:t>Homepage header should contain Home, Product, Technology, Blog, About us and Contact us tabs</a:t>
            </a:r>
          </a:p>
          <a:p>
            <a:pPr indent="-342900" lvl="0" marL="457200" rtl="0">
              <a:spcBef>
                <a:spcPts val="0"/>
              </a:spcBef>
              <a:buSzPct val="100000"/>
            </a:pPr>
            <a:r>
              <a:rPr lang="en-US" sz="1800"/>
              <a:t>Homepage footer should contain Social media, Product, Technology, Blog, About and Contact us links and subscription form..</a:t>
            </a:r>
          </a:p>
          <a:p>
            <a:pPr indent="0" lvl="0" marL="0" rtl="0">
              <a:lnSpc>
                <a:spcPct val="133636"/>
              </a:lnSpc>
              <a:spcBef>
                <a:spcPts val="400"/>
              </a:spcBef>
              <a:spcAft>
                <a:spcPts val="1200"/>
              </a:spcAft>
              <a:buNone/>
            </a:pPr>
            <a:r>
              <a:t/>
            </a:r>
            <a:endParaRPr sz="1800">
              <a:solidFill>
                <a:schemeClr val="dk1"/>
              </a:solidFill>
            </a:endParaRPr>
          </a:p>
          <a:p>
            <a:pPr indent="0" lvl="0" marL="0" marR="0" rtl="0" algn="l">
              <a:spcBef>
                <a:spcPts val="2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#117:</a:t>
            </a:r>
          </a:p>
        </p:txBody>
      </p:sp>
      <p:pic>
        <p:nvPicPr>
          <p:cNvPr id="222" name="Shape 222"/>
          <p:cNvPicPr preferRelativeResize="0"/>
          <p:nvPr/>
        </p:nvPicPr>
        <p:blipFill>
          <a:blip r:embed="rId3">
            <a:alphaModFix/>
          </a:blip>
          <a:stretch>
            <a:fillRect/>
          </a:stretch>
        </p:blipFill>
        <p:spPr>
          <a:xfrm>
            <a:off x="607527" y="1425599"/>
            <a:ext cx="5345598" cy="5086500"/>
          </a:xfrm>
          <a:prstGeom prst="rect">
            <a:avLst/>
          </a:prstGeom>
          <a:noFill/>
          <a:ln>
            <a:noFill/>
          </a:ln>
        </p:spPr>
      </p:pic>
      <p:sp>
        <p:nvSpPr>
          <p:cNvPr id="223" name="Shape 223"/>
          <p:cNvSpPr txBox="1"/>
          <p:nvPr/>
        </p:nvSpPr>
        <p:spPr>
          <a:xfrm>
            <a:off x="6093875" y="1509150"/>
            <a:ext cx="2789100" cy="4336500"/>
          </a:xfrm>
          <a:prstGeom prst="rect">
            <a:avLst/>
          </a:prstGeom>
          <a:noFill/>
          <a:ln>
            <a:noFill/>
          </a:ln>
        </p:spPr>
        <p:txBody>
          <a:bodyPr anchorCtr="0" anchor="t"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 Create Home page</a:t>
            </a:r>
          </a:p>
          <a:p>
            <a:pPr lvl="0" rtl="0">
              <a:spcBef>
                <a:spcPts val="400"/>
              </a:spcBef>
              <a:buNone/>
            </a:pPr>
            <a:r>
              <a:rPr lang="en-US">
                <a:solidFill>
                  <a:schemeClr val="dk1"/>
                </a:solidFill>
                <a:latin typeface="Trebuchet MS"/>
                <a:ea typeface="Trebuchet MS"/>
                <a:cs typeface="Trebuchet MS"/>
                <a:sym typeface="Trebuchet MS"/>
              </a:rPr>
              <a:t>Actor: site visitor</a:t>
            </a:r>
          </a:p>
          <a:p>
            <a:pPr lvl="0" rtl="0">
              <a:spcBef>
                <a:spcPts val="400"/>
              </a:spcBef>
              <a:buNone/>
            </a:pPr>
            <a:r>
              <a:rPr lang="en-US">
                <a:solidFill>
                  <a:schemeClr val="dk1"/>
                </a:solidFill>
                <a:latin typeface="Trebuchet MS"/>
                <a:ea typeface="Trebuchet MS"/>
                <a:cs typeface="Trebuchet MS"/>
                <a:sym typeface="Trebuchet MS"/>
              </a:rPr>
              <a:t>Preconditions: Connected to http://localhost:3000</a:t>
            </a:r>
          </a:p>
          <a:p>
            <a:pPr lvl="0" rtl="0">
              <a:spcBef>
                <a:spcPts val="400"/>
              </a:spcBef>
              <a:buNone/>
            </a:pPr>
            <a:r>
              <a:rPr lang="en-US">
                <a:solidFill>
                  <a:schemeClr val="dk1"/>
                </a:solidFill>
                <a:latin typeface="Trebuchet MS"/>
                <a:ea typeface="Trebuchet MS"/>
                <a:cs typeface="Trebuchet MS"/>
                <a:sym typeface="Trebuchet MS"/>
              </a:rPr>
              <a:t>Description:</a:t>
            </a:r>
          </a:p>
          <a:p>
            <a:pPr indent="0" lvl="0" marL="457200" rtl="0">
              <a:spcBef>
                <a:spcPts val="400"/>
              </a:spcBef>
              <a:buNone/>
            </a:pPr>
            <a:r>
              <a:rPr lang="en-US">
                <a:solidFill>
                  <a:schemeClr val="dk1"/>
                </a:solidFill>
                <a:latin typeface="Trebuchet MS"/>
                <a:ea typeface="Trebuchet MS"/>
                <a:cs typeface="Trebuchet MS"/>
                <a:sym typeface="Trebuchet MS"/>
              </a:rPr>
              <a:t>Users can find tabs about about us, technology, product, team, contact us in the header section.</a:t>
            </a:r>
          </a:p>
          <a:p>
            <a:pPr indent="0" lvl="0" marL="457200" rtl="0">
              <a:spcBef>
                <a:spcPts val="400"/>
              </a:spcBef>
              <a:buNone/>
            </a:pPr>
            <a:r>
              <a:rPr lang="en-US">
                <a:solidFill>
                  <a:schemeClr val="dk1"/>
                </a:solidFill>
                <a:latin typeface="Trebuchet MS"/>
                <a:ea typeface="Trebuchet MS"/>
                <a:cs typeface="Trebuchet MS"/>
                <a:sym typeface="Trebuchet MS"/>
              </a:rPr>
              <a:t>User can scroll down to find more information in the website</a:t>
            </a:r>
          </a:p>
          <a:p>
            <a:pPr indent="0" lvl="0" marL="457200" rtl="0">
              <a:spcBef>
                <a:spcPts val="400"/>
              </a:spcBef>
              <a:buNone/>
            </a:pPr>
            <a:r>
              <a:rPr lang="en-US">
                <a:solidFill>
                  <a:schemeClr val="dk1"/>
                </a:solidFill>
                <a:latin typeface="Trebuchet MS"/>
                <a:ea typeface="Trebuchet MS"/>
                <a:cs typeface="Trebuchet MS"/>
                <a:sym typeface="Trebuchet MS"/>
              </a:rPr>
              <a:t>User can find the footer with copyright information at the bottom of the website.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#117</a:t>
            </a:r>
          </a:p>
        </p:txBody>
      </p:sp>
      <p:pic>
        <p:nvPicPr>
          <p:cNvPr descr="Untitled Diagram.png" id="230" name="Shape 230"/>
          <p:cNvPicPr preferRelativeResize="0"/>
          <p:nvPr/>
        </p:nvPicPr>
        <p:blipFill>
          <a:blip r:embed="rId3">
            <a:alphaModFix/>
          </a:blip>
          <a:stretch>
            <a:fillRect/>
          </a:stretch>
        </p:blipFill>
        <p:spPr>
          <a:xfrm>
            <a:off x="607550" y="1788575"/>
            <a:ext cx="8122835" cy="4009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#119 Create Routes</a:t>
            </a:r>
          </a:p>
        </p:txBody>
      </p:sp>
      <p:sp>
        <p:nvSpPr>
          <p:cNvPr id="237" name="Shape 23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spcBef>
                <a:spcPts val="400"/>
              </a:spcBef>
              <a:buNone/>
            </a:pPr>
            <a:r>
              <a:rPr lang="en-US">
                <a:solidFill>
                  <a:schemeClr val="dk1"/>
                </a:solidFill>
              </a:rPr>
              <a:t>Description</a:t>
            </a:r>
            <a:r>
              <a:rPr lang="en-US" sz="1800">
                <a:solidFill>
                  <a:schemeClr val="dk1"/>
                </a:solidFill>
              </a:rPr>
              <a:t>:</a:t>
            </a:r>
          </a:p>
          <a:p>
            <a:pPr indent="-342900" lvl="0" marL="561975" rtl="0">
              <a:spcBef>
                <a:spcPts val="400"/>
              </a:spcBef>
              <a:buClr>
                <a:schemeClr val="dk1"/>
              </a:buClr>
              <a:buSzPct val="100000"/>
              <a:buFont typeface="Trebuchet MS"/>
            </a:pPr>
            <a:r>
              <a:rPr lang="en-US" sz="1800">
                <a:solidFill>
                  <a:schemeClr val="dk1"/>
                </a:solidFill>
              </a:rPr>
              <a:t>As a developer, I want to create routes so that my application will respond to a client request to a particular endpoint.</a:t>
            </a:r>
          </a:p>
          <a:p>
            <a:pPr indent="-69850" lvl="0" marL="0" rtl="0">
              <a:spcBef>
                <a:spcPts val="400"/>
              </a:spcBef>
              <a:spcAft>
                <a:spcPts val="1200"/>
              </a:spcAft>
              <a:buClr>
                <a:schemeClr val="dk1"/>
              </a:buClr>
              <a:buSzPct val="61111"/>
              <a:buFont typeface="Arial"/>
              <a:buNone/>
            </a:pPr>
            <a:r>
              <a:t/>
            </a:r>
            <a:endParaRPr sz="1800">
              <a:solidFill>
                <a:schemeClr val="dk1"/>
              </a:solidFill>
            </a:endParaRPr>
          </a:p>
          <a:p>
            <a:pPr indent="-69850" lvl="0" marL="0" rtl="0">
              <a:spcBef>
                <a:spcPts val="400"/>
              </a:spcBef>
              <a:spcAft>
                <a:spcPts val="1200"/>
              </a:spcAft>
              <a:buClr>
                <a:schemeClr val="dk1"/>
              </a:buClr>
              <a:buSzPct val="45833"/>
              <a:buFont typeface="Arial"/>
              <a:buNone/>
            </a:pPr>
            <a:r>
              <a:rPr lang="en-US" sz="2400">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Web page should be properly rendered to the appropriate tabs</a:t>
            </a:r>
          </a:p>
          <a:p>
            <a:pPr indent="0" lvl="0" marL="0" marR="0" rtl="0" algn="l">
              <a:spcBef>
                <a:spcPts val="2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#119:</a:t>
            </a:r>
          </a:p>
        </p:txBody>
      </p:sp>
      <p:pic>
        <p:nvPicPr>
          <p:cNvPr descr="usecase#119.png" id="244" name="Shape 244"/>
          <p:cNvPicPr preferRelativeResize="0"/>
          <p:nvPr/>
        </p:nvPicPr>
        <p:blipFill>
          <a:blip r:embed="rId3">
            <a:alphaModFix/>
          </a:blip>
          <a:stretch>
            <a:fillRect/>
          </a:stretch>
        </p:blipFill>
        <p:spPr>
          <a:xfrm>
            <a:off x="496675" y="1425599"/>
            <a:ext cx="4794875" cy="5108925"/>
          </a:xfrm>
          <a:prstGeom prst="rect">
            <a:avLst/>
          </a:prstGeom>
          <a:noFill/>
          <a:ln>
            <a:noFill/>
          </a:ln>
        </p:spPr>
      </p:pic>
      <p:sp>
        <p:nvSpPr>
          <p:cNvPr id="245" name="Shape 245"/>
          <p:cNvSpPr txBox="1"/>
          <p:nvPr/>
        </p:nvSpPr>
        <p:spPr>
          <a:xfrm>
            <a:off x="5476200" y="1013625"/>
            <a:ext cx="3667800" cy="55209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 create routes</a:t>
            </a:r>
          </a:p>
          <a:p>
            <a:pPr lvl="0" rtl="0">
              <a:spcBef>
                <a:spcPts val="400"/>
              </a:spcBef>
              <a:buNone/>
            </a:pPr>
            <a:r>
              <a:rPr lang="en-US">
                <a:solidFill>
                  <a:schemeClr val="dk1"/>
                </a:solidFill>
                <a:latin typeface="Trebuchet MS"/>
                <a:ea typeface="Trebuchet MS"/>
                <a:cs typeface="Trebuchet MS"/>
                <a:sym typeface="Trebuchet MS"/>
              </a:rPr>
              <a:t>Actor: developer</a:t>
            </a:r>
          </a:p>
          <a:p>
            <a:pPr lvl="0" rtl="0">
              <a:spcBef>
                <a:spcPts val="400"/>
              </a:spcBef>
              <a:buNone/>
            </a:pPr>
            <a:r>
              <a:rPr lang="en-US">
                <a:solidFill>
                  <a:schemeClr val="dk1"/>
                </a:solidFill>
                <a:latin typeface="Trebuchet MS"/>
                <a:ea typeface="Trebuchet MS"/>
                <a:cs typeface="Trebuchet MS"/>
                <a:sym typeface="Trebuchet MS"/>
              </a:rPr>
              <a:t>Preconditions: </a:t>
            </a:r>
          </a:p>
          <a:p>
            <a:pPr indent="0" lvl="0" marL="457200" rtl="0">
              <a:spcBef>
                <a:spcPts val="400"/>
              </a:spcBef>
              <a:buNone/>
            </a:pPr>
            <a:r>
              <a:rPr lang="en-US">
                <a:solidFill>
                  <a:schemeClr val="dk1"/>
                </a:solidFill>
                <a:latin typeface="Trebuchet MS"/>
                <a:ea typeface="Trebuchet MS"/>
                <a:cs typeface="Trebuchet MS"/>
                <a:sym typeface="Trebuchet MS"/>
              </a:rPr>
              <a:t>Developer have access to the internet</a:t>
            </a:r>
          </a:p>
          <a:p>
            <a:pPr indent="0" lvl="0" marL="457200" rtl="0">
              <a:spcBef>
                <a:spcPts val="400"/>
              </a:spcBef>
              <a:buNone/>
            </a:pPr>
            <a:r>
              <a:rPr lang="en-US">
                <a:solidFill>
                  <a:schemeClr val="dk1"/>
                </a:solidFill>
                <a:latin typeface="Trebuchet MS"/>
                <a:ea typeface="Trebuchet MS"/>
                <a:cs typeface="Trebuchet MS"/>
                <a:sym typeface="Trebuchet MS"/>
              </a:rPr>
              <a:t>Server is running on port 3000</a:t>
            </a:r>
          </a:p>
          <a:p>
            <a:pPr lvl="0" rtl="0">
              <a:spcBef>
                <a:spcPts val="400"/>
              </a:spcBef>
              <a:buNone/>
            </a:pPr>
            <a:r>
              <a:t/>
            </a:r>
            <a:endParaRPr>
              <a:solidFill>
                <a:schemeClr val="dk1"/>
              </a:solidFill>
              <a:latin typeface="Trebuchet MS"/>
              <a:ea typeface="Trebuchet MS"/>
              <a:cs typeface="Trebuchet MS"/>
              <a:sym typeface="Trebuchet MS"/>
            </a:endParaRPr>
          </a:p>
          <a:p>
            <a:pPr lvl="0" rtl="0">
              <a:spcBef>
                <a:spcPts val="400"/>
              </a:spcBef>
              <a:buNone/>
            </a:pPr>
            <a:r>
              <a:rPr lang="en-US">
                <a:solidFill>
                  <a:schemeClr val="dk1"/>
                </a:solidFill>
                <a:latin typeface="Trebuchet MS"/>
                <a:ea typeface="Trebuchet MS"/>
                <a:cs typeface="Trebuchet MS"/>
                <a:sym typeface="Trebuchet MS"/>
              </a:rPr>
              <a:t>Description &lt;Flow of events&gt;:</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Go to browser</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Enter </a:t>
            </a:r>
            <a:r>
              <a:rPr lang="en-US" u="sng">
                <a:solidFill>
                  <a:srgbClr val="1155CC"/>
                </a:solidFill>
                <a:latin typeface="Trebuchet MS"/>
                <a:ea typeface="Trebuchet MS"/>
                <a:cs typeface="Trebuchet MS"/>
                <a:sym typeface="Trebuchet MS"/>
                <a:hlinkClick r:id="rId4"/>
              </a:rPr>
              <a:t>http://localhost:3000</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 request to server</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5"/>
              </a:rPr>
              <a:t>http://localhost:3000</a:t>
            </a:r>
            <a:r>
              <a:rPr lang="en-US">
                <a:solidFill>
                  <a:schemeClr val="dk1"/>
                </a:solidFill>
                <a:latin typeface="Trebuchet MS"/>
                <a:ea typeface="Trebuchet MS"/>
                <a:cs typeface="Trebuchet MS"/>
                <a:sym typeface="Trebuchet MS"/>
              </a:rPr>
              <a:t>/contactus</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6"/>
              </a:rPr>
              <a:t>http://localhost:3000</a:t>
            </a:r>
            <a:r>
              <a:rPr lang="en-US">
                <a:solidFill>
                  <a:schemeClr val="dk1"/>
                </a:solidFill>
                <a:latin typeface="Trebuchet MS"/>
                <a:ea typeface="Trebuchet MS"/>
                <a:cs typeface="Trebuchet MS"/>
                <a:sym typeface="Trebuchet MS"/>
              </a:rPr>
              <a:t>/about</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7"/>
              </a:rPr>
              <a:t>http://localhost:3000</a:t>
            </a:r>
            <a:r>
              <a:rPr lang="en-US">
                <a:solidFill>
                  <a:schemeClr val="dk1"/>
                </a:solidFill>
                <a:latin typeface="Trebuchet MS"/>
                <a:ea typeface="Trebuchet MS"/>
                <a:cs typeface="Trebuchet MS"/>
                <a:sym typeface="Trebuchet MS"/>
              </a:rPr>
              <a:t>/blog</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8"/>
              </a:rPr>
              <a:t>http://localhost:3000</a:t>
            </a:r>
            <a:r>
              <a:rPr lang="en-US">
                <a:solidFill>
                  <a:schemeClr val="dk1"/>
                </a:solidFill>
                <a:latin typeface="Trebuchet MS"/>
                <a:ea typeface="Trebuchet MS"/>
                <a:cs typeface="Trebuchet MS"/>
                <a:sym typeface="Trebuchet MS"/>
              </a:rPr>
              <a:t>/technology</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9"/>
              </a:rPr>
              <a:t>http://localhost:3000</a:t>
            </a:r>
            <a:r>
              <a:rPr lang="en-US">
                <a:solidFill>
                  <a:schemeClr val="dk1"/>
                </a:solidFill>
                <a:latin typeface="Trebuchet MS"/>
                <a:ea typeface="Trebuchet MS"/>
                <a:cs typeface="Trebuchet MS"/>
                <a:sym typeface="Trebuchet MS"/>
              </a:rPr>
              <a:t>/product</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 view of each different routes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#119</a:t>
            </a:r>
          </a:p>
        </p:txBody>
      </p:sp>
      <p:pic>
        <p:nvPicPr>
          <p:cNvPr descr="sequence diagram#119.png" id="252" name="Shape 252"/>
          <p:cNvPicPr preferRelativeResize="0"/>
          <p:nvPr/>
        </p:nvPicPr>
        <p:blipFill>
          <a:blip r:embed="rId3">
            <a:alphaModFix/>
          </a:blip>
          <a:stretch>
            <a:fillRect/>
          </a:stretch>
        </p:blipFill>
        <p:spPr>
          <a:xfrm>
            <a:off x="659725" y="1425600"/>
            <a:ext cx="8089724" cy="458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a:t>
            </a:r>
            <a:r>
              <a:rPr b="0" i="0" lang="en-US" u="none" cap="none" strike="noStrike">
                <a:solidFill>
                  <a:srgbClr val="001D4D"/>
                </a:solidFill>
              </a:rPr>
              <a:t>ser Stor</a:t>
            </a:r>
            <a:r>
              <a:rPr lang="en-US">
                <a:solidFill>
                  <a:srgbClr val="001D4D"/>
                </a:solidFill>
              </a:rPr>
              <a:t>y #197 Blog Page</a:t>
            </a:r>
          </a:p>
        </p:txBody>
      </p:sp>
      <p:sp>
        <p:nvSpPr>
          <p:cNvPr id="259" name="Shape 25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Description:</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As a user, I want to be able see posted articles about driverless cars on the website, so that I can be inform of any tips and tutorials about driverless cars.</a:t>
            </a:r>
          </a:p>
          <a:p>
            <a:pPr indent="-69850" lvl="0" marL="0" rtl="0">
              <a:spcBef>
                <a:spcPts val="400"/>
              </a:spcBef>
              <a:spcAft>
                <a:spcPts val="1200"/>
              </a:spcAft>
              <a:buClr>
                <a:schemeClr val="dk1"/>
              </a:buClr>
              <a:buSzPct val="100000"/>
              <a:buFont typeface="Arial"/>
              <a:buNone/>
            </a:pPr>
            <a:r>
              <a:t/>
            </a:r>
            <a:endParaRPr sz="1100">
              <a:solidFill>
                <a:schemeClr val="dk1"/>
              </a:solidFill>
            </a:endParaRPr>
          </a:p>
          <a:p>
            <a:pPr indent="-69850" lvl="0" marL="0" rtl="0">
              <a:spcBef>
                <a:spcPts val="400"/>
              </a:spcBef>
              <a:spcAft>
                <a:spcPts val="1200"/>
              </a:spcAft>
              <a:buClr>
                <a:schemeClr val="dk1"/>
              </a:buClr>
              <a:buSzPct val="61111"/>
              <a:buFont typeface="Arial"/>
              <a:buNone/>
            </a:pPr>
            <a:r>
              <a:rPr lang="en-US">
                <a:solidFill>
                  <a:schemeClr val="dk1"/>
                </a:solidFill>
              </a:rPr>
              <a:t>Acceptance Criteria</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Web page should display articles properly.</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Web page should display pictures posted by the author.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#197</a:t>
            </a:r>
          </a:p>
        </p:txBody>
      </p:sp>
      <p:sp>
        <p:nvSpPr>
          <p:cNvPr id="266" name="Shape 266"/>
          <p:cNvSpPr txBox="1"/>
          <p:nvPr/>
        </p:nvSpPr>
        <p:spPr>
          <a:xfrm>
            <a:off x="5578100" y="1425600"/>
            <a:ext cx="3362100" cy="45729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Name:Blog page</a:t>
            </a:r>
          </a:p>
          <a:p>
            <a:pPr lvl="0" rtl="0">
              <a:spcBef>
                <a:spcPts val="400"/>
              </a:spcBef>
              <a:buNone/>
            </a:pPr>
            <a:r>
              <a:rPr lang="en-US">
                <a:solidFill>
                  <a:schemeClr val="dk1"/>
                </a:solidFill>
                <a:latin typeface="Trebuchet MS"/>
                <a:ea typeface="Trebuchet MS"/>
                <a:cs typeface="Trebuchet MS"/>
                <a:sym typeface="Trebuchet MS"/>
              </a:rPr>
              <a:t>Actor:Site visitor</a:t>
            </a:r>
          </a:p>
          <a:p>
            <a:pPr lvl="0" rtl="0">
              <a:spcBef>
                <a:spcPts val="400"/>
              </a:spcBef>
              <a:buNone/>
            </a:pPr>
            <a:r>
              <a:rPr lang="en-US">
                <a:solidFill>
                  <a:schemeClr val="dk1"/>
                </a:solidFill>
                <a:latin typeface="Trebuchet MS"/>
                <a:ea typeface="Trebuchet MS"/>
                <a:cs typeface="Trebuchet MS"/>
                <a:sym typeface="Trebuchet MS"/>
              </a:rPr>
              <a:t>Preconditions: Have access to the internet</a:t>
            </a:r>
          </a:p>
          <a:p>
            <a:pPr lvl="0" rtl="0">
              <a:spcBef>
                <a:spcPts val="400"/>
              </a:spcBef>
              <a:buNone/>
            </a:pPr>
            <a:r>
              <a:rPr lang="en-US">
                <a:solidFill>
                  <a:schemeClr val="dk1"/>
                </a:solidFill>
                <a:latin typeface="Trebuchet MS"/>
                <a:ea typeface="Trebuchet MS"/>
                <a:cs typeface="Trebuchet MS"/>
                <a:sym typeface="Trebuchet MS"/>
              </a:rPr>
              <a:t>Description &lt;Flow of events&gt;:</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Go to browser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a:t>
            </a:r>
            <a:r>
              <a:rPr lang="en-US" u="sng">
                <a:solidFill>
                  <a:srgbClr val="1155CC"/>
                </a:solidFill>
                <a:latin typeface="Trebuchet MS"/>
                <a:ea typeface="Trebuchet MS"/>
                <a:cs typeface="Trebuchet MS"/>
                <a:sym typeface="Trebuchet MS"/>
                <a:hlinkClick r:id="rId3"/>
              </a:rPr>
              <a:t>http://localhost:3000</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 request to server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Gets responds with homepage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Find blog bar on the navbar at the top of the 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Clicks the blog tab in the navbar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Redirect to the blog 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Find more information about tips and tutorials on driverless cars.</a:t>
            </a:r>
          </a:p>
        </p:txBody>
      </p:sp>
      <p:pic>
        <p:nvPicPr>
          <p:cNvPr descr="usercase#197.jpg" id="267" name="Shape 267"/>
          <p:cNvPicPr preferRelativeResize="0"/>
          <p:nvPr/>
        </p:nvPicPr>
        <p:blipFill>
          <a:blip r:embed="rId4">
            <a:alphaModFix/>
          </a:blip>
          <a:stretch>
            <a:fillRect/>
          </a:stretch>
        </p:blipFill>
        <p:spPr>
          <a:xfrm>
            <a:off x="458075" y="1692625"/>
            <a:ext cx="4890775" cy="457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#197</a:t>
            </a:r>
          </a:p>
        </p:txBody>
      </p:sp>
      <p:pic>
        <p:nvPicPr>
          <p:cNvPr descr="SequenceDiagram#197.jpg" id="274" name="Shape 274"/>
          <p:cNvPicPr preferRelativeResize="0"/>
          <p:nvPr/>
        </p:nvPicPr>
        <p:blipFill>
          <a:blip r:embed="rId3">
            <a:alphaModFix/>
          </a:blip>
          <a:stretch>
            <a:fillRect/>
          </a:stretch>
        </p:blipFill>
        <p:spPr>
          <a:xfrm>
            <a:off x="477575" y="1769025"/>
            <a:ext cx="8195224" cy="4057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#176</a:t>
            </a:r>
          </a:p>
        </p:txBody>
      </p:sp>
      <p:sp>
        <p:nvSpPr>
          <p:cNvPr id="281" name="Shape 28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spcBef>
                <a:spcPts val="400"/>
              </a:spcBef>
              <a:buNone/>
            </a:pPr>
            <a:r>
              <a:rPr lang="en-US">
                <a:solidFill>
                  <a:schemeClr val="dk1"/>
                </a:solidFill>
              </a:rPr>
              <a:t>Description: </a:t>
            </a:r>
          </a:p>
          <a:p>
            <a:pPr indent="-342900" lvl="0" marL="561975" rtl="0">
              <a:spcBef>
                <a:spcPts val="400"/>
              </a:spcBef>
              <a:buClr>
                <a:schemeClr val="dk1"/>
              </a:buClr>
              <a:buSzPct val="100000"/>
              <a:buFont typeface="Arial"/>
            </a:pPr>
            <a:r>
              <a:rPr lang="en-US" sz="1800">
                <a:solidFill>
                  <a:schemeClr val="dk1"/>
                </a:solidFill>
              </a:rPr>
              <a:t>As a developer I would like to create routes and components for the front-end using AngularJS so that my web page will be more responsive and faster.</a:t>
            </a:r>
          </a:p>
          <a:p>
            <a:pPr indent="-69850" lvl="0" marL="0" rtl="0">
              <a:spcBef>
                <a:spcPts val="400"/>
              </a:spcBef>
              <a:spcAft>
                <a:spcPts val="1200"/>
              </a:spcAft>
              <a:buClr>
                <a:schemeClr val="dk1"/>
              </a:buClr>
              <a:buSzPct val="50000"/>
              <a:buFont typeface="Arial"/>
              <a:buNone/>
            </a:pPr>
            <a:r>
              <a:t/>
            </a:r>
            <a:endParaRPr>
              <a:solidFill>
                <a:schemeClr val="dk1"/>
              </a:solidFill>
            </a:endParaRPr>
          </a:p>
          <a:p>
            <a:pPr indent="-69850" lvl="0" marL="0" rtl="0">
              <a:spcBef>
                <a:spcPts val="400"/>
              </a:spcBef>
              <a:spcAft>
                <a:spcPts val="1200"/>
              </a:spcAft>
              <a:buClr>
                <a:schemeClr val="dk1"/>
              </a:buClr>
              <a:buSzPct val="61111"/>
              <a:buFont typeface="Arial"/>
              <a:buNone/>
            </a:pPr>
            <a:r>
              <a:rPr lang="en-US">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Web page should have different components</a:t>
            </a:r>
          </a:p>
          <a:p>
            <a:pPr indent="-342900" lvl="0" marL="457200" rtl="0">
              <a:spcBef>
                <a:spcPts val="400"/>
              </a:spcBef>
              <a:buClr>
                <a:schemeClr val="dk1"/>
              </a:buClr>
              <a:buSzPct val="100000"/>
              <a:buFont typeface="Trebuchet MS"/>
            </a:pPr>
            <a:r>
              <a:rPr lang="en-US" sz="1800">
                <a:solidFill>
                  <a:schemeClr val="dk1"/>
                </a:solidFill>
              </a:rPr>
              <a:t>Web page should redirect to appropriate routes.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0" name="Shape 160"/>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sz="1800"/>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solidFill>
                  <a:srgbClr val="001D4D"/>
                </a:solidFill>
              </a:rPr>
              <a:t>Driverless cars website version 1 is a web page that display a navigation software for driverless cars to disperse traffic in the most beneficial way for society.</a:t>
            </a:r>
          </a:p>
          <a:p>
            <a:pPr indent="0" lvl="0" rtl="0">
              <a:spcBef>
                <a:spcPts val="0"/>
              </a:spcBef>
              <a:buClr>
                <a:srgbClr val="001D4D"/>
              </a:buClr>
              <a:buSzPct val="100000"/>
              <a:buFont typeface="Noto Sans Symbols"/>
              <a:buChar char="●"/>
            </a:pPr>
            <a:r>
              <a:rPr lang="en-US" sz="1800">
                <a:solidFill>
                  <a:srgbClr val="001D4D"/>
                </a:solidFill>
              </a:rPr>
              <a:t>Driverless cars website is a responsive website that supports all the browsers and it contains useful information about the product for the visitors and also a blog page to keep users up to date to our website.</a:t>
            </a:r>
          </a:p>
          <a:p>
            <a:pPr indent="0" lvl="0" rtl="0">
              <a:spcBef>
                <a:spcPts val="0"/>
              </a:spcBef>
              <a:buClr>
                <a:srgbClr val="001D4D"/>
              </a:buClr>
              <a:buSzPct val="100000"/>
              <a:buFont typeface="Noto Sans Symbols"/>
              <a:buChar char="●"/>
            </a:pPr>
            <a:r>
              <a:rPr lang="en-US" sz="1800">
                <a:solidFill>
                  <a:srgbClr val="001D4D"/>
                </a:solidFill>
              </a:rPr>
              <a:t>The website provides a homepage blog page, about us page, contact us page, product page, technology page, subscription form.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#176</a:t>
            </a:r>
          </a:p>
        </p:txBody>
      </p:sp>
      <p:sp>
        <p:nvSpPr>
          <p:cNvPr id="288" name="Shape 288"/>
          <p:cNvSpPr txBox="1"/>
          <p:nvPr/>
        </p:nvSpPr>
        <p:spPr>
          <a:xfrm>
            <a:off x="5310675" y="1165275"/>
            <a:ext cx="3476700" cy="49476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Name:Create routes and components using AngularJs</a:t>
            </a:r>
          </a:p>
          <a:p>
            <a:pPr lvl="0" rtl="0">
              <a:spcBef>
                <a:spcPts val="400"/>
              </a:spcBef>
              <a:buNone/>
            </a:pPr>
            <a:r>
              <a:rPr lang="en-US">
                <a:solidFill>
                  <a:schemeClr val="dk1"/>
                </a:solidFill>
                <a:latin typeface="Trebuchet MS"/>
                <a:ea typeface="Trebuchet MS"/>
                <a:cs typeface="Trebuchet MS"/>
                <a:sym typeface="Trebuchet MS"/>
              </a:rPr>
              <a:t>Actor:Site visitor</a:t>
            </a:r>
          </a:p>
          <a:p>
            <a:pPr lvl="0" rtl="0">
              <a:spcBef>
                <a:spcPts val="400"/>
              </a:spcBef>
              <a:buNone/>
            </a:pPr>
            <a:r>
              <a:rPr lang="en-US">
                <a:solidFill>
                  <a:schemeClr val="dk1"/>
                </a:solidFill>
                <a:latin typeface="Trebuchet MS"/>
                <a:ea typeface="Trebuchet MS"/>
                <a:cs typeface="Trebuchet MS"/>
                <a:sym typeface="Trebuchet MS"/>
              </a:rPr>
              <a:t>Preconditions: Connected to http://localhost:3000</a:t>
            </a:r>
          </a:p>
          <a:p>
            <a:pPr lvl="0" rtl="0">
              <a:spcBef>
                <a:spcPts val="400"/>
              </a:spcBef>
              <a:buNone/>
            </a:pPr>
            <a:r>
              <a:rPr lang="en-US">
                <a:solidFill>
                  <a:schemeClr val="dk1"/>
                </a:solidFill>
                <a:latin typeface="Trebuchet MS"/>
                <a:ea typeface="Trebuchet MS"/>
                <a:cs typeface="Trebuchet MS"/>
                <a:sym typeface="Trebuchet MS"/>
              </a:rPr>
              <a:t>Description &lt;Flow of events&gt;:</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Users can find navbar at the top of the page containing Home, products, technology, blog, about us, and contact us menu items.</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When user clicks the menu items in the navbar it will redirect to the appropriate 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Users can scroll down to find out more information about driverless car company.</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User can find the footer with copyright information at the bottom of the website.</a:t>
            </a:r>
          </a:p>
        </p:txBody>
      </p:sp>
      <p:pic>
        <p:nvPicPr>
          <p:cNvPr descr="Untitled Diagram.jpg" id="289" name="Shape 289"/>
          <p:cNvPicPr preferRelativeResize="0"/>
          <p:nvPr/>
        </p:nvPicPr>
        <p:blipFill>
          <a:blip r:embed="rId3">
            <a:alphaModFix/>
          </a:blip>
          <a:stretch>
            <a:fillRect/>
          </a:stretch>
        </p:blipFill>
        <p:spPr>
          <a:xfrm>
            <a:off x="458250" y="1425600"/>
            <a:ext cx="4852425" cy="5337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#176</a:t>
            </a:r>
          </a:p>
        </p:txBody>
      </p:sp>
      <p:pic>
        <p:nvPicPr>
          <p:cNvPr descr="Untitled Diagram.jpg" id="296" name="Shape 296"/>
          <p:cNvPicPr preferRelativeResize="0"/>
          <p:nvPr/>
        </p:nvPicPr>
        <p:blipFill>
          <a:blip r:embed="rId3">
            <a:alphaModFix/>
          </a:blip>
          <a:stretch>
            <a:fillRect/>
          </a:stretch>
        </p:blipFill>
        <p:spPr>
          <a:xfrm>
            <a:off x="458474" y="1654400"/>
            <a:ext cx="8347250" cy="4070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Class diagram #176</a:t>
            </a:r>
          </a:p>
        </p:txBody>
      </p:sp>
      <p:pic>
        <p:nvPicPr>
          <p:cNvPr descr="Untitled Diagram.jpg" id="303" name="Shape 303"/>
          <p:cNvPicPr preferRelativeResize="0"/>
          <p:nvPr/>
        </p:nvPicPr>
        <p:blipFill>
          <a:blip r:embed="rId3">
            <a:alphaModFix/>
          </a:blip>
          <a:stretch>
            <a:fillRect/>
          </a:stretch>
        </p:blipFill>
        <p:spPr>
          <a:xfrm>
            <a:off x="543533" y="1425600"/>
            <a:ext cx="8129266" cy="4644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solidFill>
                  <a:srgbClr val="001D4D"/>
                </a:solidFill>
              </a:rPr>
              <a:t>y </a:t>
            </a:r>
            <a:r>
              <a:rPr lang="en-US">
                <a:solidFill>
                  <a:srgbClr val="001D4D"/>
                </a:solidFill>
              </a:rPr>
              <a:t>#208 Add blog post</a:t>
            </a:r>
          </a:p>
        </p:txBody>
      </p:sp>
      <p:sp>
        <p:nvSpPr>
          <p:cNvPr id="310" name="Shape 31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spcBef>
                <a:spcPts val="400"/>
              </a:spcBef>
              <a:buNone/>
            </a:pPr>
            <a:r>
              <a:rPr lang="en-US">
                <a:solidFill>
                  <a:schemeClr val="dk1"/>
                </a:solidFill>
              </a:rPr>
              <a:t>Description:</a:t>
            </a:r>
          </a:p>
          <a:p>
            <a:pPr indent="-342900" lvl="0" marL="457200" rtl="0">
              <a:spcBef>
                <a:spcPts val="400"/>
              </a:spcBef>
              <a:buClr>
                <a:schemeClr val="dk1"/>
              </a:buClr>
              <a:buSzPct val="100000"/>
            </a:pPr>
            <a:r>
              <a:rPr lang="en-US" sz="1800">
                <a:solidFill>
                  <a:schemeClr val="dk1"/>
                </a:solidFill>
              </a:rPr>
              <a:t> As an admin, I want to be able to add new post to the blog, so that I can inform the users with new stories about driverless car.</a:t>
            </a:r>
          </a:p>
          <a:p>
            <a:pPr indent="0" lvl="0" marL="0" rtl="0">
              <a:spcBef>
                <a:spcPts val="400"/>
              </a:spcBef>
              <a:spcAft>
                <a:spcPts val="1200"/>
              </a:spcAft>
              <a:buNone/>
            </a:pPr>
            <a:r>
              <a:t/>
            </a:r>
            <a:endParaRPr>
              <a:solidFill>
                <a:schemeClr val="dk1"/>
              </a:solidFill>
            </a:endParaRPr>
          </a:p>
          <a:p>
            <a:pPr indent="-69850" lvl="0" marL="0" rtl="0">
              <a:spcBef>
                <a:spcPts val="400"/>
              </a:spcBef>
              <a:spcAft>
                <a:spcPts val="1200"/>
              </a:spcAft>
              <a:buClr>
                <a:schemeClr val="dk1"/>
              </a:buClr>
              <a:buSzPct val="50000"/>
              <a:buFont typeface="Arial"/>
              <a:buNone/>
            </a:pPr>
            <a:r>
              <a:rPr lang="en-US">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Admin should be provided with add post button that contains the title, content and image url input fields.</a:t>
            </a:r>
          </a:p>
          <a:p>
            <a:pPr indent="-342900" lvl="0" marL="457200" rtl="0">
              <a:spcBef>
                <a:spcPts val="400"/>
              </a:spcBef>
              <a:buClr>
                <a:schemeClr val="dk1"/>
              </a:buClr>
              <a:buSzPct val="100000"/>
              <a:buFont typeface="Trebuchet MS"/>
            </a:pPr>
            <a:r>
              <a:rPr lang="en-US" sz="1800">
                <a:solidFill>
                  <a:schemeClr val="dk1"/>
                </a:solidFill>
              </a:rPr>
              <a:t>Admin should be provided with the login form with appropriate input fields labeled.</a:t>
            </a:r>
          </a:p>
          <a:p>
            <a:pPr indent="-342900" lvl="0" marL="457200" rtl="0">
              <a:spcBef>
                <a:spcPts val="400"/>
              </a:spcBef>
              <a:buClr>
                <a:schemeClr val="dk1"/>
              </a:buClr>
              <a:buSzPct val="100000"/>
              <a:buFont typeface="Trebuchet MS"/>
            </a:pPr>
            <a:r>
              <a:rPr lang="en-US" sz="1800">
                <a:solidFill>
                  <a:schemeClr val="dk1"/>
                </a:solidFill>
              </a:rPr>
              <a:t>User must be existed in the database.</a:t>
            </a:r>
          </a:p>
          <a:p>
            <a:pPr indent="-342900" lvl="0" marL="457200" rtl="0">
              <a:spcBef>
                <a:spcPts val="400"/>
              </a:spcBef>
              <a:buClr>
                <a:schemeClr val="dk1"/>
              </a:buClr>
              <a:buSzPct val="100000"/>
              <a:buFont typeface="Trebuchet MS"/>
            </a:pPr>
            <a:r>
              <a:rPr lang="en-US" sz="1800">
                <a:solidFill>
                  <a:schemeClr val="dk1"/>
                </a:solidFill>
              </a:rPr>
              <a:t>An error message should display as when the user enters the invalid data.</a:t>
            </a:r>
          </a:p>
          <a:p>
            <a:pPr indent="0" lvl="0" marL="0" marR="0" rtl="0" algn="l">
              <a:spcBef>
                <a:spcPts val="2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#208</a:t>
            </a:r>
          </a:p>
        </p:txBody>
      </p:sp>
      <p:sp>
        <p:nvSpPr>
          <p:cNvPr id="317" name="Shape 317"/>
          <p:cNvSpPr txBox="1"/>
          <p:nvPr/>
        </p:nvSpPr>
        <p:spPr>
          <a:xfrm>
            <a:off x="5272450" y="1299000"/>
            <a:ext cx="3401400" cy="47184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 Add blog post</a:t>
            </a:r>
          </a:p>
          <a:p>
            <a:pPr lvl="0" rtl="0">
              <a:spcBef>
                <a:spcPts val="400"/>
              </a:spcBef>
              <a:buNone/>
            </a:pPr>
            <a:r>
              <a:rPr lang="en-US">
                <a:solidFill>
                  <a:schemeClr val="dk1"/>
                </a:solidFill>
                <a:latin typeface="Trebuchet MS"/>
                <a:ea typeface="Trebuchet MS"/>
                <a:cs typeface="Trebuchet MS"/>
                <a:sym typeface="Trebuchet MS"/>
              </a:rPr>
              <a:t>Actor: Admin of the website</a:t>
            </a:r>
          </a:p>
          <a:p>
            <a:pPr lvl="0" rtl="0">
              <a:spcBef>
                <a:spcPts val="400"/>
              </a:spcBef>
              <a:buNone/>
            </a:pPr>
            <a:r>
              <a:rPr lang="en-US">
                <a:solidFill>
                  <a:schemeClr val="dk1"/>
                </a:solidFill>
                <a:latin typeface="Trebuchet MS"/>
                <a:ea typeface="Trebuchet MS"/>
                <a:cs typeface="Trebuchet MS"/>
                <a:sym typeface="Trebuchet MS"/>
              </a:rPr>
              <a:t>Preconditions: Connected to </a:t>
            </a:r>
            <a:r>
              <a:rPr lang="en-US" u="sng">
                <a:solidFill>
                  <a:srgbClr val="1155CC"/>
                </a:solidFill>
                <a:latin typeface="Trebuchet MS"/>
                <a:ea typeface="Trebuchet MS"/>
                <a:cs typeface="Trebuchet MS"/>
                <a:sym typeface="Trebuchet MS"/>
                <a:hlinkClick r:id="rId3"/>
              </a:rPr>
              <a:t>http://localhost:4000</a:t>
            </a:r>
          </a:p>
          <a:p>
            <a:pPr lvl="0" rtl="0">
              <a:spcBef>
                <a:spcPts val="400"/>
              </a:spcBef>
              <a:buNone/>
            </a:pPr>
            <a:r>
              <a:rPr lang="en-US">
                <a:solidFill>
                  <a:schemeClr val="dk1"/>
                </a:solidFill>
                <a:latin typeface="Trebuchet MS"/>
                <a:ea typeface="Trebuchet MS"/>
                <a:cs typeface="Trebuchet MS"/>
                <a:sym typeface="Trebuchet MS"/>
              </a:rPr>
              <a:t>Description &lt;Flow of events&gt;: </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 blog menu on the navigation bar.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 add new blog post button on the 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login information and click login</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title, content and image url and click on create post</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Redirected to blog page</a:t>
            </a:r>
          </a:p>
        </p:txBody>
      </p:sp>
      <p:pic>
        <p:nvPicPr>
          <p:cNvPr descr="use_case_diagram_#208.jpg" id="318" name="Shape 318"/>
          <p:cNvPicPr preferRelativeResize="0"/>
          <p:nvPr/>
        </p:nvPicPr>
        <p:blipFill>
          <a:blip r:embed="rId4">
            <a:alphaModFix/>
          </a:blip>
          <a:stretch>
            <a:fillRect/>
          </a:stretch>
        </p:blipFill>
        <p:spPr>
          <a:xfrm>
            <a:off x="420275" y="1577999"/>
            <a:ext cx="4753250" cy="4821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#208</a:t>
            </a:r>
          </a:p>
        </p:txBody>
      </p:sp>
      <p:pic>
        <p:nvPicPr>
          <p:cNvPr descr="sequence_diagram_#208.jpg" id="325" name="Shape 325"/>
          <p:cNvPicPr preferRelativeResize="0"/>
          <p:nvPr/>
        </p:nvPicPr>
        <p:blipFill>
          <a:blip r:embed="rId3">
            <a:alphaModFix/>
          </a:blip>
          <a:stretch>
            <a:fillRect/>
          </a:stretch>
        </p:blipFill>
        <p:spPr>
          <a:xfrm>
            <a:off x="627000" y="1425600"/>
            <a:ext cx="8141299" cy="4572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Class diagram #208</a:t>
            </a:r>
          </a:p>
        </p:txBody>
      </p:sp>
      <p:pic>
        <p:nvPicPr>
          <p:cNvPr descr="class diagram #208.jpg" id="332" name="Shape 332"/>
          <p:cNvPicPr preferRelativeResize="0"/>
          <p:nvPr/>
        </p:nvPicPr>
        <p:blipFill>
          <a:blip r:embed="rId3">
            <a:alphaModFix/>
          </a:blip>
          <a:stretch>
            <a:fillRect/>
          </a:stretch>
        </p:blipFill>
        <p:spPr>
          <a:xfrm>
            <a:off x="779475" y="1425600"/>
            <a:ext cx="4301950" cy="5216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User Story #122</a:t>
            </a:r>
          </a:p>
        </p:txBody>
      </p:sp>
      <p:sp>
        <p:nvSpPr>
          <p:cNvPr id="339" name="Shape 339"/>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0" lvl="0" marL="0" rtl="0">
              <a:spcBef>
                <a:spcPts val="400"/>
              </a:spcBef>
              <a:buNone/>
            </a:pPr>
            <a:r>
              <a:rPr lang="en-US">
                <a:solidFill>
                  <a:schemeClr val="dk1"/>
                </a:solidFill>
              </a:rPr>
              <a:t>Description:</a:t>
            </a:r>
          </a:p>
          <a:p>
            <a:pPr indent="-342900" lvl="0" marL="457200" rtl="0">
              <a:spcBef>
                <a:spcPts val="400"/>
              </a:spcBef>
              <a:buClr>
                <a:schemeClr val="dk1"/>
              </a:buClr>
              <a:buSzPct val="100000"/>
            </a:pPr>
            <a:r>
              <a:rPr lang="en-US" sz="1800">
                <a:solidFill>
                  <a:schemeClr val="dk1"/>
                </a:solidFill>
              </a:rPr>
              <a:t> As an admin, I want to login to the website so that I can add or/and edit the blogs to my website.</a:t>
            </a:r>
          </a:p>
          <a:p>
            <a:pPr indent="-69850" lvl="0" marL="0" rtl="0">
              <a:spcBef>
                <a:spcPts val="400"/>
              </a:spcBef>
              <a:spcAft>
                <a:spcPts val="1200"/>
              </a:spcAft>
              <a:buClr>
                <a:schemeClr val="dk1"/>
              </a:buClr>
              <a:buSzPct val="50000"/>
              <a:buFont typeface="Arial"/>
              <a:buNone/>
            </a:pPr>
            <a:r>
              <a:t/>
            </a:r>
            <a:endParaRPr>
              <a:solidFill>
                <a:schemeClr val="dk1"/>
              </a:solidFill>
            </a:endParaRPr>
          </a:p>
          <a:p>
            <a:pPr indent="-69850" lvl="0" marL="0" rtl="0">
              <a:spcBef>
                <a:spcPts val="400"/>
              </a:spcBef>
              <a:spcAft>
                <a:spcPts val="1200"/>
              </a:spcAft>
              <a:buClr>
                <a:schemeClr val="dk1"/>
              </a:buClr>
              <a:buSzPct val="50000"/>
              <a:buFont typeface="Arial"/>
              <a:buNone/>
            </a:pPr>
            <a:r>
              <a:rPr lang="en-US">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User should be provided with the login form with appropriate input fields labeled.</a:t>
            </a:r>
          </a:p>
          <a:p>
            <a:pPr indent="-342900" lvl="0" marL="457200" rtl="0">
              <a:spcBef>
                <a:spcPts val="400"/>
              </a:spcBef>
              <a:buClr>
                <a:schemeClr val="dk1"/>
              </a:buClr>
              <a:buSzPct val="100000"/>
              <a:buFont typeface="Trebuchet MS"/>
            </a:pPr>
            <a:r>
              <a:rPr lang="en-US" sz="1800">
                <a:solidFill>
                  <a:schemeClr val="dk1"/>
                </a:solidFill>
              </a:rPr>
              <a:t>User must be existed in the database.</a:t>
            </a:r>
          </a:p>
          <a:p>
            <a:pPr indent="-342900" lvl="0" marL="457200" rtl="0">
              <a:spcBef>
                <a:spcPts val="400"/>
              </a:spcBef>
              <a:buClr>
                <a:schemeClr val="dk1"/>
              </a:buClr>
              <a:buSzPct val="100000"/>
              <a:buFont typeface="Trebuchet MS"/>
            </a:pPr>
            <a:r>
              <a:rPr lang="en-US" sz="1800">
                <a:solidFill>
                  <a:schemeClr val="dk1"/>
                </a:solidFill>
              </a:rPr>
              <a:t>An error message should display as when the user enters the invalid data.</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#122</a:t>
            </a:r>
          </a:p>
        </p:txBody>
      </p:sp>
      <p:sp>
        <p:nvSpPr>
          <p:cNvPr id="346" name="Shape 346"/>
          <p:cNvSpPr txBox="1"/>
          <p:nvPr/>
        </p:nvSpPr>
        <p:spPr>
          <a:xfrm>
            <a:off x="5635400" y="1260800"/>
            <a:ext cx="3266700" cy="3992700"/>
          </a:xfrm>
          <a:prstGeom prst="rect">
            <a:avLst/>
          </a:prstGeom>
          <a:noFill/>
          <a:ln>
            <a:noFill/>
          </a:ln>
        </p:spPr>
        <p:txBody>
          <a:bodyPr anchorCtr="0" anchor="ctr" bIns="91425" lIns="91425" rIns="91425" tIns="91425">
            <a:noAutofit/>
          </a:bodyPr>
          <a:lstStyle/>
          <a:p>
            <a:pPr indent="-317500" lvl="0" marL="561975"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Name: Set up an admin login page.</a:t>
            </a:r>
          </a:p>
          <a:p>
            <a:pPr indent="-317500" lvl="0" marL="561975"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Actor: Admin of the website</a:t>
            </a:r>
          </a:p>
          <a:p>
            <a:pPr indent="-317500" lvl="0" marL="561975"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Preconditions: Connected to </a:t>
            </a:r>
            <a:r>
              <a:rPr lang="en-US" u="sng">
                <a:solidFill>
                  <a:srgbClr val="1155CC"/>
                </a:solidFill>
                <a:latin typeface="Trebuchet MS"/>
                <a:ea typeface="Trebuchet MS"/>
                <a:cs typeface="Trebuchet MS"/>
                <a:sym typeface="Trebuchet MS"/>
                <a:hlinkClick r:id="rId3"/>
              </a:rPr>
              <a:t>http://localhost:4000</a:t>
            </a:r>
          </a:p>
          <a:p>
            <a:pPr indent="-317500" lvl="0" marL="561975"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Description &lt;Flow of events&gt;: </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 blog menu on the navigation bar.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 add blog post button on the page.</a:t>
            </a:r>
          </a:p>
        </p:txBody>
      </p:sp>
      <p:pic>
        <p:nvPicPr>
          <p:cNvPr descr="Untitled Diagram.jpg" id="347" name="Shape 347"/>
          <p:cNvPicPr preferRelativeResize="0"/>
          <p:nvPr/>
        </p:nvPicPr>
        <p:blipFill>
          <a:blip r:embed="rId4">
            <a:alphaModFix/>
          </a:blip>
          <a:stretch>
            <a:fillRect/>
          </a:stretch>
        </p:blipFill>
        <p:spPr>
          <a:xfrm>
            <a:off x="534875" y="1692625"/>
            <a:ext cx="4835800" cy="46877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#122</a:t>
            </a:r>
          </a:p>
        </p:txBody>
      </p:sp>
      <p:pic>
        <p:nvPicPr>
          <p:cNvPr descr="Untitled Diagram.jpg" id="354" name="Shape 354"/>
          <p:cNvPicPr preferRelativeResize="0"/>
          <p:nvPr/>
        </p:nvPicPr>
        <p:blipFill>
          <a:blip r:embed="rId3">
            <a:alphaModFix/>
          </a:blip>
          <a:stretch>
            <a:fillRect/>
          </a:stretch>
        </p:blipFill>
        <p:spPr>
          <a:xfrm>
            <a:off x="687300" y="1704974"/>
            <a:ext cx="7928175" cy="417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152400" y="152400"/>
            <a:ext cx="8839202" cy="4025448"/>
          </a:xfrm>
          <a:prstGeom prst="rect">
            <a:avLst/>
          </a:prstGeom>
          <a:noFill/>
          <a:ln>
            <a:noFill/>
          </a:ln>
        </p:spPr>
      </p:pic>
      <p:pic>
        <p:nvPicPr>
          <p:cNvPr id="167" name="Shape 167"/>
          <p:cNvPicPr preferRelativeResize="0"/>
          <p:nvPr/>
        </p:nvPicPr>
        <p:blipFill>
          <a:blip r:embed="rId4">
            <a:alphaModFix/>
          </a:blip>
          <a:stretch>
            <a:fillRect/>
          </a:stretch>
        </p:blipFill>
        <p:spPr>
          <a:xfrm>
            <a:off x="152400" y="4177850"/>
            <a:ext cx="8839200" cy="2569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780287" y="629350"/>
            <a:ext cx="7583400" cy="1044600"/>
          </a:xfrm>
          <a:prstGeom prst="rect">
            <a:avLst/>
          </a:prstGeom>
        </p:spPr>
        <p:txBody>
          <a:bodyPr anchorCtr="0" anchor="b" bIns="91425" lIns="91425" rIns="91425" tIns="91425">
            <a:noAutofit/>
          </a:bodyPr>
          <a:lstStyle/>
          <a:p>
            <a:pPr lvl="0">
              <a:spcBef>
                <a:spcPts val="0"/>
              </a:spcBef>
              <a:buNone/>
            </a:pPr>
            <a:r>
              <a:rPr lang="en-US"/>
              <a:t>User Story #215 Implementing subscription form</a:t>
            </a:r>
          </a:p>
        </p:txBody>
      </p:sp>
      <p:sp>
        <p:nvSpPr>
          <p:cNvPr id="361" name="Shape 361"/>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0" lvl="0" marL="0" rtl="0">
              <a:lnSpc>
                <a:spcPct val="133636"/>
              </a:lnSpc>
              <a:spcBef>
                <a:spcPts val="400"/>
              </a:spcBef>
              <a:spcAft>
                <a:spcPts val="1200"/>
              </a:spcAft>
              <a:buNone/>
            </a:pPr>
            <a:r>
              <a:rPr lang="en-US">
                <a:solidFill>
                  <a:schemeClr val="dk1"/>
                </a:solidFill>
              </a:rPr>
              <a:t>Description:</a:t>
            </a:r>
          </a:p>
          <a:p>
            <a:pPr indent="-69850" lvl="0" marL="0" rtl="0">
              <a:lnSpc>
                <a:spcPct val="133636"/>
              </a:lnSpc>
              <a:spcBef>
                <a:spcPts val="400"/>
              </a:spcBef>
              <a:spcAft>
                <a:spcPts val="1200"/>
              </a:spcAft>
              <a:buClr>
                <a:schemeClr val="dk1"/>
              </a:buClr>
              <a:buSzPct val="61111"/>
              <a:buFont typeface="Arial"/>
              <a:buNone/>
            </a:pPr>
            <a:r>
              <a:rPr lang="en-US" sz="1800">
                <a:solidFill>
                  <a:schemeClr val="dk1"/>
                </a:solidFill>
              </a:rPr>
              <a:t>As a user, I want to be added to the driverlesscar mailing list, so that I will get updated news about the driverlesscar</a:t>
            </a:r>
            <a:r>
              <a:rPr lang="en-US">
                <a:solidFill>
                  <a:schemeClr val="dk1"/>
                </a:solidFill>
              </a:rPr>
              <a:t> </a:t>
            </a:r>
            <a:r>
              <a:rPr lang="en-US" sz="1800">
                <a:solidFill>
                  <a:schemeClr val="dk1"/>
                </a:solidFill>
              </a:rPr>
              <a:t>website.</a:t>
            </a:r>
          </a:p>
          <a:p>
            <a:pPr indent="-69850" lvl="0" marL="0" rtl="0">
              <a:spcBef>
                <a:spcPts val="400"/>
              </a:spcBef>
              <a:spcAft>
                <a:spcPts val="1200"/>
              </a:spcAft>
              <a:buClr>
                <a:schemeClr val="dk1"/>
              </a:buClr>
              <a:buSzPct val="50000"/>
              <a:buFont typeface="Arial"/>
              <a:buNone/>
            </a:pPr>
            <a:r>
              <a:rPr lang="en-US">
                <a:solidFill>
                  <a:schemeClr val="dk1"/>
                </a:solidFill>
              </a:rPr>
              <a:t>Acceptance Criteria:</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A subscription form should be provided</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User information must be saved in the database</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User will be provided a pop up box after entering their information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#215</a:t>
            </a:r>
          </a:p>
        </p:txBody>
      </p:sp>
      <p:sp>
        <p:nvSpPr>
          <p:cNvPr id="368" name="Shape 368"/>
          <p:cNvSpPr txBox="1"/>
          <p:nvPr/>
        </p:nvSpPr>
        <p:spPr>
          <a:xfrm>
            <a:off x="5463450" y="1883650"/>
            <a:ext cx="3228300" cy="39042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Name:Implementing subscription form</a:t>
            </a:r>
          </a:p>
          <a:p>
            <a:pPr lvl="0" rtl="0">
              <a:spcBef>
                <a:spcPts val="400"/>
              </a:spcBef>
              <a:buNone/>
            </a:pPr>
            <a:r>
              <a:rPr lang="en-US">
                <a:solidFill>
                  <a:schemeClr val="dk1"/>
                </a:solidFill>
                <a:latin typeface="Trebuchet MS"/>
                <a:ea typeface="Trebuchet MS"/>
                <a:cs typeface="Trebuchet MS"/>
                <a:sym typeface="Trebuchet MS"/>
              </a:rPr>
              <a:t>Actor: User of the website</a:t>
            </a:r>
          </a:p>
          <a:p>
            <a:pPr lvl="0" rtl="0">
              <a:spcBef>
                <a:spcPts val="400"/>
              </a:spcBef>
              <a:buNone/>
            </a:pPr>
            <a:r>
              <a:rPr lang="en-US">
                <a:solidFill>
                  <a:schemeClr val="dk1"/>
                </a:solidFill>
                <a:latin typeface="Trebuchet MS"/>
                <a:ea typeface="Trebuchet MS"/>
                <a:cs typeface="Trebuchet MS"/>
                <a:sym typeface="Trebuchet MS"/>
              </a:rPr>
              <a:t>Preconditions: Have access to internet</a:t>
            </a:r>
          </a:p>
          <a:p>
            <a:pPr lvl="0" rtl="0">
              <a:spcBef>
                <a:spcPts val="400"/>
              </a:spcBef>
              <a:buNone/>
            </a:pPr>
            <a:r>
              <a:rPr lang="en-US">
                <a:solidFill>
                  <a:schemeClr val="dk1"/>
                </a:solidFill>
                <a:latin typeface="Trebuchet MS"/>
                <a:ea typeface="Trebuchet MS"/>
                <a:cs typeface="Trebuchet MS"/>
                <a:sym typeface="Trebuchet MS"/>
              </a:rPr>
              <a:t>Description &lt;Flow of events&gt;: </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a:t>
            </a:r>
            <a:r>
              <a:rPr lang="en-US" u="sng">
                <a:solidFill>
                  <a:srgbClr val="1155CC"/>
                </a:solidFill>
                <a:latin typeface="Trebuchet MS"/>
                <a:ea typeface="Trebuchet MS"/>
                <a:cs typeface="Trebuchet MS"/>
                <a:sym typeface="Trebuchet MS"/>
                <a:hlinkClick r:id="rId3"/>
              </a:rPr>
              <a:t>http://localhost:4000</a:t>
            </a:r>
            <a:r>
              <a:rPr lang="en-US">
                <a:solidFill>
                  <a:schemeClr val="dk1"/>
                </a:solidFill>
                <a:latin typeface="Trebuchet MS"/>
                <a:ea typeface="Trebuchet MS"/>
                <a:cs typeface="Trebuchet MS"/>
                <a:sym typeface="Trebuchet MS"/>
              </a:rPr>
              <a:t> to the browser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Scroll down to footer </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name and email and click submit</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 pop up box</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Post request to db</a:t>
            </a:r>
          </a:p>
        </p:txBody>
      </p:sp>
      <p:pic>
        <p:nvPicPr>
          <p:cNvPr descr="#215Use-case-diagram.jpg" id="369" name="Shape 369"/>
          <p:cNvPicPr preferRelativeResize="0"/>
          <p:nvPr/>
        </p:nvPicPr>
        <p:blipFill>
          <a:blip r:embed="rId4">
            <a:alphaModFix/>
          </a:blip>
          <a:stretch>
            <a:fillRect/>
          </a:stretch>
        </p:blipFill>
        <p:spPr>
          <a:xfrm>
            <a:off x="572675" y="1883650"/>
            <a:ext cx="4527850" cy="42866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#215</a:t>
            </a:r>
          </a:p>
        </p:txBody>
      </p:sp>
      <p:pic>
        <p:nvPicPr>
          <p:cNvPr descr="#215Sequencee-Diagram.jpg" id="376" name="Shape 376"/>
          <p:cNvPicPr preferRelativeResize="0"/>
          <p:nvPr/>
        </p:nvPicPr>
        <p:blipFill>
          <a:blip r:embed="rId3">
            <a:alphaModFix/>
          </a:blip>
          <a:stretch>
            <a:fillRect/>
          </a:stretch>
        </p:blipFill>
        <p:spPr>
          <a:xfrm>
            <a:off x="515275" y="1673499"/>
            <a:ext cx="8113475" cy="36944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Class Diagram #215</a:t>
            </a:r>
          </a:p>
        </p:txBody>
      </p:sp>
      <p:pic>
        <p:nvPicPr>
          <p:cNvPr descr="#215classdiagram.jpg" id="383" name="Shape 383"/>
          <p:cNvPicPr preferRelativeResize="0"/>
          <p:nvPr/>
        </p:nvPicPr>
        <p:blipFill>
          <a:blip r:embed="rId3">
            <a:alphaModFix/>
          </a:blip>
          <a:stretch>
            <a:fillRect/>
          </a:stretch>
        </p:blipFill>
        <p:spPr>
          <a:xfrm>
            <a:off x="859200" y="1597100"/>
            <a:ext cx="4693550" cy="47069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780287" y="495600"/>
            <a:ext cx="7583400" cy="1044600"/>
          </a:xfrm>
          <a:prstGeom prst="rect">
            <a:avLst/>
          </a:prstGeom>
        </p:spPr>
        <p:txBody>
          <a:bodyPr anchorCtr="0" anchor="b" bIns="91425" lIns="91425" rIns="91425" tIns="91425">
            <a:noAutofit/>
          </a:bodyPr>
          <a:lstStyle/>
          <a:p>
            <a:pPr lvl="0">
              <a:spcBef>
                <a:spcPts val="0"/>
              </a:spcBef>
              <a:buNone/>
            </a:pPr>
            <a:r>
              <a:rPr lang="en-US"/>
              <a:t>User story #216 Implementing contact us form</a:t>
            </a:r>
          </a:p>
        </p:txBody>
      </p:sp>
      <p:sp>
        <p:nvSpPr>
          <p:cNvPr id="390" name="Shape 390"/>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0" lvl="0" marL="0" rtl="0">
              <a:spcBef>
                <a:spcPts val="400"/>
              </a:spcBef>
              <a:buNone/>
            </a:pPr>
            <a:r>
              <a:rPr lang="en-US">
                <a:solidFill>
                  <a:schemeClr val="dk1"/>
                </a:solidFill>
              </a:rPr>
              <a:t>Description: </a:t>
            </a:r>
          </a:p>
          <a:p>
            <a:pPr indent="0" lvl="0" marL="0" rtl="0">
              <a:spcBef>
                <a:spcPts val="400"/>
              </a:spcBef>
              <a:buNone/>
            </a:pPr>
            <a:r>
              <a:rPr lang="en-US" sz="1800">
                <a:solidFill>
                  <a:schemeClr val="dk1"/>
                </a:solidFill>
              </a:rPr>
              <a:t>As a User, I would like to sent emails to driverless clar owners,  so that I can inquire more about their product and services and sent messages about any questions.</a:t>
            </a:r>
          </a:p>
          <a:p>
            <a:pPr indent="-69850" lvl="0" marL="0" rtl="0">
              <a:spcBef>
                <a:spcPts val="400"/>
              </a:spcBef>
              <a:spcAft>
                <a:spcPts val="1200"/>
              </a:spcAft>
              <a:buClr>
                <a:schemeClr val="dk1"/>
              </a:buClr>
              <a:buSzPct val="50000"/>
              <a:buFont typeface="Arial"/>
              <a:buNone/>
            </a:pPr>
            <a:r>
              <a:t/>
            </a:r>
            <a:endParaRPr>
              <a:solidFill>
                <a:schemeClr val="dk1"/>
              </a:solidFill>
            </a:endParaRPr>
          </a:p>
          <a:p>
            <a:pPr indent="-69850" lvl="0" marL="0" rtl="0">
              <a:spcBef>
                <a:spcPts val="400"/>
              </a:spcBef>
              <a:spcAft>
                <a:spcPts val="1200"/>
              </a:spcAft>
              <a:buClr>
                <a:schemeClr val="dk1"/>
              </a:buClr>
              <a:buSzPct val="50000"/>
              <a:buFont typeface="Arial"/>
              <a:buNone/>
            </a:pPr>
            <a:r>
              <a:rPr lang="en-US">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User should be able to enter their name, email address, subject, and message in their contact us form.</a:t>
            </a:r>
          </a:p>
          <a:p>
            <a:pPr indent="-342900" lvl="0" marL="457200" rtl="0">
              <a:spcBef>
                <a:spcPts val="400"/>
              </a:spcBef>
              <a:buClr>
                <a:schemeClr val="dk1"/>
              </a:buClr>
              <a:buSzPct val="100000"/>
              <a:buFont typeface="Trebuchet MS"/>
            </a:pPr>
            <a:r>
              <a:rPr lang="en-US" sz="1800">
                <a:solidFill>
                  <a:schemeClr val="dk1"/>
                </a:solidFill>
              </a:rPr>
              <a:t>Form should be labeled with appropriate name.</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#216</a:t>
            </a:r>
          </a:p>
        </p:txBody>
      </p:sp>
      <p:pic>
        <p:nvPicPr>
          <p:cNvPr descr="Untitled Diagram.jpg" id="397" name="Shape 397"/>
          <p:cNvPicPr preferRelativeResize="0"/>
          <p:nvPr/>
        </p:nvPicPr>
        <p:blipFill>
          <a:blip r:embed="rId3">
            <a:alphaModFix/>
          </a:blip>
          <a:stretch>
            <a:fillRect/>
          </a:stretch>
        </p:blipFill>
        <p:spPr>
          <a:xfrm>
            <a:off x="569350" y="1692599"/>
            <a:ext cx="5060974" cy="4496799"/>
          </a:xfrm>
          <a:prstGeom prst="rect">
            <a:avLst/>
          </a:prstGeom>
          <a:noFill/>
          <a:ln>
            <a:noFill/>
          </a:ln>
        </p:spPr>
      </p:pic>
      <p:sp>
        <p:nvSpPr>
          <p:cNvPr id="398" name="Shape 398"/>
          <p:cNvSpPr txBox="1"/>
          <p:nvPr/>
        </p:nvSpPr>
        <p:spPr>
          <a:xfrm>
            <a:off x="5840450" y="1692600"/>
            <a:ext cx="3138000" cy="35226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 Implement contact us form</a:t>
            </a:r>
          </a:p>
          <a:p>
            <a:pPr lvl="0" rtl="0">
              <a:spcBef>
                <a:spcPts val="400"/>
              </a:spcBef>
              <a:buNone/>
            </a:pPr>
            <a:r>
              <a:rPr lang="en-US">
                <a:solidFill>
                  <a:schemeClr val="dk1"/>
                </a:solidFill>
                <a:latin typeface="Trebuchet MS"/>
                <a:ea typeface="Trebuchet MS"/>
                <a:cs typeface="Trebuchet MS"/>
                <a:sym typeface="Trebuchet MS"/>
              </a:rPr>
              <a:t>Actor:Site visitor</a:t>
            </a:r>
          </a:p>
          <a:p>
            <a:pPr lvl="0" rtl="0">
              <a:spcBef>
                <a:spcPts val="400"/>
              </a:spcBef>
              <a:buNone/>
            </a:pPr>
            <a:r>
              <a:rPr lang="en-US">
                <a:solidFill>
                  <a:schemeClr val="dk1"/>
                </a:solidFill>
                <a:latin typeface="Trebuchet MS"/>
                <a:ea typeface="Trebuchet MS"/>
                <a:cs typeface="Trebuchet MS"/>
                <a:sym typeface="Trebuchet MS"/>
              </a:rPr>
              <a:t>Preconditions: Connected to http://localhost:4000</a:t>
            </a:r>
          </a:p>
          <a:p>
            <a:pPr lvl="0" rtl="0">
              <a:spcBef>
                <a:spcPts val="400"/>
              </a:spcBef>
              <a:buNone/>
            </a:pPr>
            <a:r>
              <a:rPr lang="en-US">
                <a:solidFill>
                  <a:schemeClr val="dk1"/>
                </a:solidFill>
                <a:latin typeface="Trebuchet MS"/>
                <a:ea typeface="Trebuchet MS"/>
                <a:cs typeface="Trebuchet MS"/>
                <a:sym typeface="Trebuchet MS"/>
              </a:rPr>
              <a:t>Description &lt;Flow of events&gt;:</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 User clicks contact us tab   from the navbar</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User is presented with contact us form</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 User fill out the informations in the form.</a:t>
            </a:r>
          </a:p>
          <a:p>
            <a:pPr indent="-228600" lvl="0" marL="457200" rtl="0">
              <a:spcBef>
                <a:spcPts val="0"/>
              </a:spcBef>
              <a:buClr>
                <a:schemeClr val="dk1"/>
              </a:buClr>
              <a:buFont typeface="Trebuchet MS"/>
              <a:buAutoNum type="arabicPeriod"/>
            </a:pPr>
            <a:r>
              <a:rPr lang="en-US">
                <a:solidFill>
                  <a:schemeClr val="dk1"/>
                </a:solidFill>
                <a:latin typeface="Trebuchet MS"/>
                <a:ea typeface="Trebuchet MS"/>
                <a:cs typeface="Trebuchet MS"/>
                <a:sym typeface="Trebuchet MS"/>
              </a:rPr>
              <a:t> User clicks submit button</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#216</a:t>
            </a:r>
          </a:p>
        </p:txBody>
      </p:sp>
      <p:pic>
        <p:nvPicPr>
          <p:cNvPr descr="Untitled Diagram.jpg" id="405" name="Shape 405"/>
          <p:cNvPicPr preferRelativeResize="0"/>
          <p:nvPr/>
        </p:nvPicPr>
        <p:blipFill>
          <a:blip r:embed="rId3">
            <a:alphaModFix/>
          </a:blip>
          <a:stretch>
            <a:fillRect/>
          </a:stretch>
        </p:blipFill>
        <p:spPr>
          <a:xfrm>
            <a:off x="649500" y="1826350"/>
            <a:ext cx="8080599" cy="37983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Class Diagram</a:t>
            </a:r>
          </a:p>
        </p:txBody>
      </p:sp>
      <p:pic>
        <p:nvPicPr>
          <p:cNvPr descr="Untitled Diagram.jpg" id="412" name="Shape 412"/>
          <p:cNvPicPr preferRelativeResize="0"/>
          <p:nvPr/>
        </p:nvPicPr>
        <p:blipFill>
          <a:blip r:embed="rId3">
            <a:alphaModFix/>
          </a:blip>
          <a:stretch>
            <a:fillRect/>
          </a:stretch>
        </p:blipFill>
        <p:spPr>
          <a:xfrm>
            <a:off x="703050" y="1578000"/>
            <a:ext cx="5276199" cy="47451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 and Test Case: </a:t>
            </a:r>
            <a:r>
              <a:rPr lang="en-US"/>
              <a:t>Subscriber form submitted</a:t>
            </a:r>
          </a:p>
        </p:txBody>
      </p:sp>
      <p:graphicFrame>
        <p:nvGraphicFramePr>
          <p:cNvPr id="419" name="Shape 419"/>
          <p:cNvGraphicFramePr/>
          <p:nvPr/>
        </p:nvGraphicFramePr>
        <p:xfrm>
          <a:off x="930150" y="1559612"/>
          <a:ext cx="3000000" cy="3000000"/>
        </p:xfrm>
        <a:graphic>
          <a:graphicData uri="http://schemas.openxmlformats.org/drawingml/2006/table">
            <a:tbl>
              <a:tblPr>
                <a:noFill/>
                <a:tableStyleId>{E7B48FA6-785C-49F4-9697-283B44300822}</a:tableStyleId>
              </a:tblPr>
              <a:tblGrid>
                <a:gridCol w="1324750"/>
                <a:gridCol w="5562275"/>
              </a:tblGrid>
              <a:tr h="252700">
                <a:tc>
                  <a:txBody>
                    <a:bodyPr>
                      <a:noAutofit/>
                    </a:bodyPr>
                    <a:lstStyle/>
                    <a:p>
                      <a:pPr lvl="0" rtl="0">
                        <a:lnSpc>
                          <a:spcPct val="115000"/>
                        </a:lnSpc>
                        <a:spcBef>
                          <a:spcPts val="0"/>
                        </a:spcBef>
                        <a:buNone/>
                      </a:pPr>
                      <a:r>
                        <a:t/>
                      </a:r>
                      <a:endParaRPr sz="1200"/>
                    </a:p>
                  </a:txBody>
                  <a:tcPr marT="91425" marB="91425" marR="91425" marL="91425">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2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90325">
                <a:tc>
                  <a:txBody>
                    <a:bodyPr>
                      <a:noAutofit/>
                    </a:bodyPr>
                    <a:lstStyle/>
                    <a:p>
                      <a:pPr lvl="0" rtl="0">
                        <a:lnSpc>
                          <a:spcPct val="115000"/>
                        </a:lnSpc>
                        <a:spcBef>
                          <a:spcPts val="0"/>
                        </a:spcBef>
                        <a:buNone/>
                      </a:pPr>
                      <a:r>
                        <a:rPr lang="en-US" sz="1200"/>
                        <a:t>Description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Ensure that the subscriber information is being stored to the db properly.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80000">
                <a:tc>
                  <a:txBody>
                    <a:bodyPr>
                      <a:noAutofit/>
                    </a:bodyPr>
                    <a:lstStyle/>
                    <a:p>
                      <a:pPr lvl="0" rtl="0">
                        <a:lnSpc>
                          <a:spcPct val="115000"/>
                        </a:lnSpc>
                        <a:spcBef>
                          <a:spcPts val="0"/>
                        </a:spcBef>
                        <a:buNone/>
                      </a:pPr>
                      <a:r>
                        <a:rPr lang="en-US" sz="1200"/>
                        <a:t>Precondition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304800" lvl="0" marL="457200" rtl="0">
                        <a:lnSpc>
                          <a:spcPct val="115000"/>
                        </a:lnSpc>
                        <a:spcBef>
                          <a:spcPts val="0"/>
                        </a:spcBef>
                        <a:buSzPct val="100000"/>
                        <a:buAutoNum type="arabicPeriod"/>
                      </a:pPr>
                      <a:r>
                        <a:rPr lang="en-US" sz="1200"/>
                        <a:t>The server is running on the localhost</a:t>
                      </a:r>
                    </a:p>
                    <a:p>
                      <a:pPr indent="-304800" lvl="0" marL="457200" rtl="0">
                        <a:lnSpc>
                          <a:spcPct val="115000"/>
                        </a:lnSpc>
                        <a:spcBef>
                          <a:spcPts val="0"/>
                        </a:spcBef>
                        <a:buSzPct val="100000"/>
                        <a:buAutoNum type="arabicPeriod"/>
                      </a:pPr>
                      <a:r>
                        <a:rPr lang="en-US" sz="1200"/>
                        <a:t>Visitor is in the homepage</a:t>
                      </a:r>
                    </a:p>
                    <a:p>
                      <a:pPr indent="-304800" lvl="0" marL="457200" rtl="0">
                        <a:lnSpc>
                          <a:spcPct val="115000"/>
                        </a:lnSpc>
                        <a:spcBef>
                          <a:spcPts val="0"/>
                        </a:spcBef>
                        <a:buSzPct val="100000"/>
                        <a:buAutoNum type="arabicPeriod"/>
                      </a:pPr>
                      <a:r>
                        <a:rPr lang="en-US" sz="1200"/>
                        <a:t>Visitor scrolls down to footer</a:t>
                      </a:r>
                    </a:p>
                    <a:p>
                      <a:pPr indent="-304800" lvl="0" marL="457200" rtl="0">
                        <a:lnSpc>
                          <a:spcPct val="115000"/>
                        </a:lnSpc>
                        <a:spcBef>
                          <a:spcPts val="0"/>
                        </a:spcBef>
                        <a:buSzPct val="100000"/>
                        <a:buAutoNum type="arabicPeriod"/>
                      </a:pPr>
                      <a:r>
                        <a:rPr lang="en-US" sz="1200"/>
                        <a:t>Visitor enters:</a:t>
                      </a:r>
                    </a:p>
                    <a:p>
                      <a:pPr lvl="0" rtl="0">
                        <a:lnSpc>
                          <a:spcPct val="115000"/>
                        </a:lnSpc>
                        <a:spcBef>
                          <a:spcPts val="0"/>
                        </a:spcBef>
                        <a:buNone/>
                      </a:pPr>
                      <a:r>
                        <a:rPr lang="en-US" sz="1200"/>
                        <a:t>       a. name</a:t>
                      </a:r>
                    </a:p>
                    <a:p>
                      <a:pPr lvl="0" rtl="0">
                        <a:lnSpc>
                          <a:spcPct val="115000"/>
                        </a:lnSpc>
                        <a:spcBef>
                          <a:spcPts val="0"/>
                        </a:spcBef>
                        <a:buNone/>
                      </a:pPr>
                      <a:r>
                        <a:rPr lang="en-US" sz="1200"/>
                        <a:t>       b. email</a:t>
                      </a:r>
                    </a:p>
                    <a:p>
                      <a:pPr lvl="0" rtl="0">
                        <a:lnSpc>
                          <a:spcPct val="115000"/>
                        </a:lnSpc>
                        <a:spcBef>
                          <a:spcPts val="0"/>
                        </a:spcBef>
                        <a:buNone/>
                      </a:pPr>
                      <a:r>
                        <a:rPr lang="en-US" sz="1200"/>
                        <a:t>5.   Visitor clicks on subscribe button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10425">
                <a:tc>
                  <a:txBody>
                    <a:bodyPr>
                      <a:noAutofit/>
                    </a:bodyPr>
                    <a:lstStyle/>
                    <a:p>
                      <a:pPr lvl="0" rtl="0">
                        <a:lnSpc>
                          <a:spcPct val="115000"/>
                        </a:lnSpc>
                        <a:spcBef>
                          <a:spcPts val="0"/>
                        </a:spcBef>
                        <a:buNone/>
                      </a:pPr>
                      <a:r>
                        <a:rPr lang="en-US" sz="1200">
                          <a:solidFill>
                            <a:srgbClr val="000000"/>
                          </a:solidFill>
                        </a:rPr>
                        <a:t>Expected Result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solidFill>
                            <a:srgbClr val="000000"/>
                          </a:solidFill>
                        </a:rPr>
                        <a:t>Subscription form is sent correctly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51800">
                <a:tc>
                  <a:txBody>
                    <a:bodyPr>
                      <a:noAutofit/>
                    </a:bodyPr>
                    <a:lstStyle/>
                    <a:p>
                      <a:pPr lvl="0" rtl="0">
                        <a:lnSpc>
                          <a:spcPct val="115000"/>
                        </a:lnSpc>
                        <a:spcBef>
                          <a:spcPts val="0"/>
                        </a:spcBef>
                        <a:buNone/>
                      </a:pPr>
                      <a:r>
                        <a:rPr lang="en-US" sz="1200"/>
                        <a:t>Actual Result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Subscription form was sent successfully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99275">
                <a:tc>
                  <a:txBody>
                    <a:bodyPr>
                      <a:noAutofit/>
                    </a:bodyPr>
                    <a:lstStyle/>
                    <a:p>
                      <a:pPr lvl="0" rtl="0">
                        <a:lnSpc>
                          <a:spcPct val="115000"/>
                        </a:lnSpc>
                        <a:spcBef>
                          <a:spcPts val="0"/>
                        </a:spcBef>
                        <a:buNone/>
                      </a:pPr>
                      <a:r>
                        <a:rPr lang="en-US" sz="1200"/>
                        <a:t>Status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solidFill>
                            <a:srgbClr val="00FF00"/>
                          </a:solidFill>
                        </a:rPr>
                        <a:t>PASSED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 and Test Case: </a:t>
            </a:r>
            <a:r>
              <a:rPr lang="en-US"/>
              <a:t>Add Blog post</a:t>
            </a:r>
          </a:p>
        </p:txBody>
      </p:sp>
      <p:graphicFrame>
        <p:nvGraphicFramePr>
          <p:cNvPr id="426" name="Shape 426"/>
          <p:cNvGraphicFramePr/>
          <p:nvPr/>
        </p:nvGraphicFramePr>
        <p:xfrm>
          <a:off x="1035987" y="1727925"/>
          <a:ext cx="3000000" cy="3000000"/>
        </p:xfrm>
        <a:graphic>
          <a:graphicData uri="http://schemas.openxmlformats.org/drawingml/2006/table">
            <a:tbl>
              <a:tblPr>
                <a:noFill/>
                <a:tableStyleId>{E7B48FA6-785C-49F4-9697-283B44300822}</a:tableStyleId>
              </a:tblPr>
              <a:tblGrid>
                <a:gridCol w="1503075"/>
                <a:gridCol w="4873625"/>
              </a:tblGrid>
              <a:tr h="315850">
                <a:tc>
                  <a:txBody>
                    <a:bodyPr>
                      <a:noAutofit/>
                    </a:bodyPr>
                    <a:lstStyle/>
                    <a:p>
                      <a:pPr lvl="0" rtl="0">
                        <a:lnSpc>
                          <a:spcPct val="115000"/>
                        </a:lnSpc>
                        <a:spcBef>
                          <a:spcPts val="0"/>
                        </a:spcBef>
                        <a:buNone/>
                      </a:pPr>
                      <a:r>
                        <a:t/>
                      </a:r>
                      <a:endParaRPr sz="1200"/>
                    </a:p>
                  </a:txBody>
                  <a:tcPr marT="91425" marB="91425" marR="91425" marL="91425">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2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775">
                <a:tc>
                  <a:txBody>
                    <a:bodyPr>
                      <a:noAutofit/>
                    </a:bodyPr>
                    <a:lstStyle/>
                    <a:p>
                      <a:pPr lvl="0" rtl="0">
                        <a:lnSpc>
                          <a:spcPct val="115000"/>
                        </a:lnSpc>
                        <a:spcBef>
                          <a:spcPts val="0"/>
                        </a:spcBef>
                        <a:buNone/>
                      </a:pPr>
                      <a:r>
                        <a:rPr lang="en-US" sz="1200"/>
                        <a:t>Description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Admin adds blog post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287050">
                <a:tc>
                  <a:txBody>
                    <a:bodyPr>
                      <a:noAutofit/>
                    </a:bodyPr>
                    <a:lstStyle/>
                    <a:p>
                      <a:pPr lvl="0" rtl="0">
                        <a:lnSpc>
                          <a:spcPct val="115000"/>
                        </a:lnSpc>
                        <a:spcBef>
                          <a:spcPts val="0"/>
                        </a:spcBef>
                        <a:buNone/>
                      </a:pPr>
                      <a:r>
                        <a:rPr lang="en-US" sz="1200"/>
                        <a:t>Precondition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304800" lvl="0" marL="457200" rtl="0">
                        <a:lnSpc>
                          <a:spcPct val="115000"/>
                        </a:lnSpc>
                        <a:spcBef>
                          <a:spcPts val="0"/>
                        </a:spcBef>
                        <a:buSzPct val="100000"/>
                        <a:buAutoNum type="arabicPeriod"/>
                      </a:pPr>
                      <a:r>
                        <a:rPr lang="en-US" sz="1200"/>
                        <a:t>The server is running on the localhost</a:t>
                      </a:r>
                    </a:p>
                    <a:p>
                      <a:pPr indent="-304800" lvl="0" marL="457200" rtl="0">
                        <a:lnSpc>
                          <a:spcPct val="115000"/>
                        </a:lnSpc>
                        <a:spcBef>
                          <a:spcPts val="0"/>
                        </a:spcBef>
                        <a:buSzPct val="100000"/>
                        <a:buAutoNum type="arabicPeriod"/>
                      </a:pPr>
                      <a:r>
                        <a:rPr lang="en-US" sz="1200"/>
                        <a:t>Admin is in the homepage</a:t>
                      </a:r>
                    </a:p>
                    <a:p>
                      <a:pPr indent="-304800" lvl="0" marL="457200" rtl="0">
                        <a:spcBef>
                          <a:spcPts val="400"/>
                        </a:spcBef>
                        <a:buClr>
                          <a:schemeClr val="dk1"/>
                        </a:buClr>
                        <a:buSzPct val="100000"/>
                        <a:buAutoNum type="arabicPeriod"/>
                      </a:pPr>
                      <a:r>
                        <a:rPr lang="en-US" sz="1200">
                          <a:solidFill>
                            <a:schemeClr val="dk1"/>
                          </a:solidFill>
                        </a:rPr>
                        <a:t>Click blog menu on the navigation bar.</a:t>
                      </a:r>
                    </a:p>
                    <a:p>
                      <a:pPr indent="-304800" lvl="0" marL="457200" rtl="0">
                        <a:spcBef>
                          <a:spcPts val="400"/>
                        </a:spcBef>
                        <a:buClr>
                          <a:schemeClr val="dk1"/>
                        </a:buClr>
                        <a:buSzPct val="100000"/>
                        <a:buAutoNum type="arabicPeriod"/>
                      </a:pPr>
                      <a:r>
                        <a:rPr lang="en-US" sz="1200">
                          <a:solidFill>
                            <a:schemeClr val="dk1"/>
                          </a:solidFill>
                        </a:rPr>
                        <a:t>Click add new blog post button on the page.</a:t>
                      </a:r>
                    </a:p>
                    <a:p>
                      <a:pPr indent="-304800" lvl="0" marL="457200" rtl="0">
                        <a:spcBef>
                          <a:spcPts val="400"/>
                        </a:spcBef>
                        <a:buClr>
                          <a:schemeClr val="dk1"/>
                        </a:buClr>
                        <a:buSzPct val="100000"/>
                        <a:buAutoNum type="arabicPeriod"/>
                      </a:pPr>
                      <a:r>
                        <a:rPr lang="en-US" sz="1200">
                          <a:solidFill>
                            <a:schemeClr val="dk1"/>
                          </a:solidFill>
                        </a:rPr>
                        <a:t>Enter login information and click login</a:t>
                      </a:r>
                    </a:p>
                    <a:p>
                      <a:pPr indent="-304800" lvl="0" marL="457200" rtl="0">
                        <a:spcBef>
                          <a:spcPts val="400"/>
                        </a:spcBef>
                        <a:buClr>
                          <a:schemeClr val="dk1"/>
                        </a:buClr>
                        <a:buSzPct val="100000"/>
                        <a:buAutoNum type="arabicPeriod"/>
                      </a:pPr>
                      <a:r>
                        <a:rPr lang="en-US" sz="1200">
                          <a:solidFill>
                            <a:schemeClr val="dk1"/>
                          </a:solidFill>
                        </a:rPr>
                        <a:t>Enter title, content and image url and click on create post</a:t>
                      </a:r>
                    </a:p>
                    <a:p>
                      <a:pPr indent="-304800" lvl="0" marL="457200" rtl="0">
                        <a:spcBef>
                          <a:spcPts val="400"/>
                        </a:spcBef>
                        <a:buClr>
                          <a:schemeClr val="dk1"/>
                        </a:buClr>
                        <a:buSzPct val="100000"/>
                        <a:buAutoNum type="arabicPeriod"/>
                      </a:pPr>
                      <a:r>
                        <a:rPr lang="en-US" sz="1200">
                          <a:solidFill>
                            <a:schemeClr val="dk1"/>
                          </a:solidFill>
                        </a:rPr>
                        <a:t>Redirected to blog page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39300">
                <a:tc>
                  <a:txBody>
                    <a:bodyPr>
                      <a:noAutofit/>
                    </a:bodyPr>
                    <a:lstStyle/>
                    <a:p>
                      <a:pPr lvl="0" rtl="0">
                        <a:lnSpc>
                          <a:spcPct val="115000"/>
                        </a:lnSpc>
                        <a:spcBef>
                          <a:spcPts val="0"/>
                        </a:spcBef>
                        <a:buNone/>
                      </a:pPr>
                      <a:r>
                        <a:rPr lang="en-US" sz="1200">
                          <a:solidFill>
                            <a:srgbClr val="000000"/>
                          </a:solidFill>
                        </a:rPr>
                        <a:t>Expected Result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Post is added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4825">
                <a:tc>
                  <a:txBody>
                    <a:bodyPr>
                      <a:noAutofit/>
                    </a:bodyPr>
                    <a:lstStyle/>
                    <a:p>
                      <a:pPr lvl="0" rtl="0">
                        <a:lnSpc>
                          <a:spcPct val="115000"/>
                        </a:lnSpc>
                        <a:spcBef>
                          <a:spcPts val="0"/>
                        </a:spcBef>
                        <a:buNone/>
                      </a:pPr>
                      <a:r>
                        <a:rPr lang="en-US" sz="1200"/>
                        <a:t>Actual Result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Post is successfully added to the blog page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4800">
                <a:tc>
                  <a:txBody>
                    <a:bodyPr>
                      <a:noAutofit/>
                    </a:bodyPr>
                    <a:lstStyle/>
                    <a:p>
                      <a:pPr lvl="0" rtl="0">
                        <a:lnSpc>
                          <a:spcPct val="115000"/>
                        </a:lnSpc>
                        <a:spcBef>
                          <a:spcPts val="0"/>
                        </a:spcBef>
                        <a:buNone/>
                      </a:pPr>
                      <a:r>
                        <a:rPr lang="en-US" sz="1200"/>
                        <a:t>Status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solidFill>
                            <a:srgbClr val="00FF00"/>
                          </a:solidFill>
                        </a:rPr>
                        <a:t>PASSED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1893"/>
          <a:stretch/>
        </p:blipFill>
        <p:spPr>
          <a:xfrm>
            <a:off x="152400" y="158250"/>
            <a:ext cx="8839200" cy="3956675"/>
          </a:xfrm>
          <a:prstGeom prst="rect">
            <a:avLst/>
          </a:prstGeom>
          <a:noFill/>
          <a:ln>
            <a:noFill/>
          </a:ln>
        </p:spPr>
      </p:pic>
      <p:pic>
        <p:nvPicPr>
          <p:cNvPr id="174" name="Shape 174"/>
          <p:cNvPicPr preferRelativeResize="0"/>
          <p:nvPr/>
        </p:nvPicPr>
        <p:blipFill>
          <a:blip r:embed="rId4">
            <a:alphaModFix/>
          </a:blip>
          <a:stretch>
            <a:fillRect/>
          </a:stretch>
        </p:blipFill>
        <p:spPr>
          <a:xfrm>
            <a:off x="152400" y="4114924"/>
            <a:ext cx="8839200" cy="24265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433" name="Shape 433"/>
          <p:cNvSpPr txBox="1"/>
          <p:nvPr>
            <p:ph idx="1" type="body"/>
          </p:nvPr>
        </p:nvSpPr>
        <p:spPr>
          <a:xfrm>
            <a:off x="779462" y="1828800"/>
            <a:ext cx="7583486" cy="4208462"/>
          </a:xfrm>
          <a:prstGeom prst="rect">
            <a:avLst/>
          </a:prstGeom>
          <a:noFill/>
          <a:ln cap="flat" cmpd="sng" w="9525">
            <a:solidFill>
              <a:srgbClr val="001D4D">
                <a:alpha val="0"/>
              </a:srgbClr>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rgbClr val="001D4D"/>
              </a:buClr>
              <a:buSzPct val="100000"/>
              <a:buFont typeface="Noto Sans Symbols"/>
              <a:buChar char="●"/>
            </a:pPr>
            <a:r>
              <a:rPr lang="en-US">
                <a:solidFill>
                  <a:srgbClr val="001D4D"/>
                </a:solidFill>
              </a:rPr>
              <a:t>Conclusion:</a:t>
            </a:r>
          </a:p>
          <a:p>
            <a:pPr indent="0" lvl="0" marL="0" rtl="0">
              <a:spcBef>
                <a:spcPts val="0"/>
              </a:spcBef>
              <a:buNone/>
            </a:pPr>
            <a:r>
              <a:rPr lang="en-US">
                <a:solidFill>
                  <a:srgbClr val="001D4D"/>
                </a:solidFill>
              </a:rPr>
              <a:t>This is the first version of Swifast website and the purpose was to provide a modern look website where customers can easily find navigation software for driverless cars while providing them useful information of our company and allowing customers to communicate with us.</a:t>
            </a:r>
          </a:p>
          <a:p>
            <a:pPr indent="0" lvl="0" marL="0" rtl="0">
              <a:spcBef>
                <a:spcPts val="0"/>
              </a:spcBef>
              <a:buNone/>
            </a:pPr>
            <a:r>
              <a:t/>
            </a:r>
            <a:endParaRPr>
              <a:solidFill>
                <a:srgbClr val="000000"/>
              </a:solidFill>
            </a:endParaRPr>
          </a:p>
          <a:p>
            <a:pPr lvl="0" rtl="0">
              <a:lnSpc>
                <a:spcPct val="115000"/>
              </a:lnSpc>
              <a:spcBef>
                <a:spcPts val="0"/>
              </a:spcBef>
              <a:buClr>
                <a:srgbClr val="001D4D"/>
              </a:buClr>
              <a:buSzPct val="100000"/>
              <a:buFont typeface="Noto Sans Symbols"/>
              <a:buChar char="●"/>
            </a:pPr>
            <a:r>
              <a:rPr lang="en-US">
                <a:solidFill>
                  <a:srgbClr val="001D4D"/>
                </a:solidFill>
              </a:rPr>
              <a:t>Contributions:</a:t>
            </a:r>
          </a:p>
          <a:p>
            <a:pPr indent="0" lvl="0" marL="0" rtl="0">
              <a:lnSpc>
                <a:spcPct val="115000"/>
              </a:lnSpc>
              <a:spcBef>
                <a:spcPts val="0"/>
              </a:spcBef>
              <a:buNone/>
            </a:pPr>
            <a:r>
              <a:rPr lang="en-US">
                <a:solidFill>
                  <a:srgbClr val="001D4D"/>
                </a:solidFill>
              </a:rPr>
              <a:t>Mariana and Nathally contributed to everything in the project. We made sure we were up to date with the daily scrum meetings, Mingle, Google drive documentation and all the requirements for the project.</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Thank you any questions?</a:t>
            </a:r>
          </a:p>
        </p:txBody>
      </p:sp>
      <p:sp>
        <p:nvSpPr>
          <p:cNvPr id="440" name="Shape 440"/>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rPr lang="en-US"/>
              <a:t>Nathally Perez: npere181@fiu.edu</a:t>
            </a:r>
          </a:p>
          <a:p>
            <a:pPr lvl="0">
              <a:spcBef>
                <a:spcPts val="0"/>
              </a:spcBef>
              <a:buNone/>
            </a:pPr>
            <a:r>
              <a:rPr lang="en-US"/>
              <a:t>Mariana Sebastian</a:t>
            </a:r>
            <a:r>
              <a:rPr lang="en-US">
                <a:solidFill>
                  <a:srgbClr val="001D4D"/>
                </a:solidFill>
              </a:rPr>
              <a:t>: </a:t>
            </a:r>
            <a:r>
              <a:rPr lang="en-US">
                <a:solidFill>
                  <a:srgbClr val="001D4D"/>
                </a:solidFill>
              </a:rPr>
              <a:t>mseba003@fiu.edu</a:t>
            </a:r>
          </a:p>
        </p:txBody>
      </p:sp>
      <p:pic>
        <p:nvPicPr>
          <p:cNvPr descr="mean_small_vertical.png" id="441" name="Shape 441"/>
          <p:cNvPicPr preferRelativeResize="0"/>
          <p:nvPr/>
        </p:nvPicPr>
        <p:blipFill>
          <a:blip r:embed="rId3">
            <a:alphaModFix/>
          </a:blip>
          <a:stretch>
            <a:fillRect/>
          </a:stretch>
        </p:blipFill>
        <p:spPr>
          <a:xfrm>
            <a:off x="373512" y="3935925"/>
            <a:ext cx="1495425" cy="2628900"/>
          </a:xfrm>
          <a:prstGeom prst="rect">
            <a:avLst/>
          </a:prstGeom>
          <a:noFill/>
          <a:ln>
            <a:noFill/>
          </a:ln>
        </p:spPr>
      </p:pic>
      <p:pic>
        <p:nvPicPr>
          <p:cNvPr descr="HJC.png" id="442" name="Shape 442"/>
          <p:cNvPicPr preferRelativeResize="0"/>
          <p:nvPr/>
        </p:nvPicPr>
        <p:blipFill>
          <a:blip r:embed="rId4">
            <a:alphaModFix/>
          </a:blip>
          <a:stretch>
            <a:fillRect/>
          </a:stretch>
        </p:blipFill>
        <p:spPr>
          <a:xfrm>
            <a:off x="3814000" y="3712972"/>
            <a:ext cx="3333750" cy="19558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81" name="Shape 18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The use case diagram for our system is provided in the next slide.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pic>
        <p:nvPicPr>
          <p:cNvPr descr="use case diagram project.jpg" id="187" name="Shape 187"/>
          <p:cNvPicPr preferRelativeResize="0"/>
          <p:nvPr/>
        </p:nvPicPr>
        <p:blipFill>
          <a:blip r:embed="rId3">
            <a:alphaModFix/>
          </a:blip>
          <a:stretch>
            <a:fillRect/>
          </a:stretch>
        </p:blipFill>
        <p:spPr>
          <a:xfrm>
            <a:off x="155075" y="0"/>
            <a:ext cx="8891275"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pic>
        <p:nvPicPr>
          <p:cNvPr descr="mean-diagram-3.png" id="194" name="Shape 194"/>
          <p:cNvPicPr preferRelativeResize="0"/>
          <p:nvPr/>
        </p:nvPicPr>
        <p:blipFill>
          <a:blip r:embed="rId3">
            <a:alphaModFix/>
          </a:blip>
          <a:stretch>
            <a:fillRect/>
          </a:stretch>
        </p:blipFill>
        <p:spPr>
          <a:xfrm>
            <a:off x="1158286" y="1425599"/>
            <a:ext cx="6825773" cy="4547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descr="Untitled Diagram.jpg" id="201" name="Shape 201"/>
          <p:cNvPicPr preferRelativeResize="0"/>
          <p:nvPr/>
        </p:nvPicPr>
        <p:blipFill>
          <a:blip r:embed="rId3">
            <a:alphaModFix/>
          </a:blip>
          <a:stretch>
            <a:fillRect/>
          </a:stretch>
        </p:blipFill>
        <p:spPr>
          <a:xfrm>
            <a:off x="1355825" y="1578025"/>
            <a:ext cx="6632024" cy="4336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208" name="Shape 20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marR="0" rtl="0" algn="l">
              <a:lnSpc>
                <a:spcPct val="115000"/>
              </a:lnSpc>
              <a:spcBef>
                <a:spcPts val="2000"/>
              </a:spcBef>
              <a:spcAft>
                <a:spcPts val="0"/>
              </a:spcAft>
              <a:buClr>
                <a:schemeClr val="dk1"/>
              </a:buClr>
              <a:buAutoNum type="arabicPeriod"/>
            </a:pPr>
            <a:r>
              <a:rPr lang="en-US">
                <a:solidFill>
                  <a:schemeClr val="dk1"/>
                </a:solidFill>
              </a:rPr>
              <a:t>#117 Create a homepage with high-tech look</a:t>
            </a:r>
          </a:p>
          <a:p>
            <a:pPr indent="-228600" lvl="0" marL="457200" marR="0" rtl="0" algn="l">
              <a:lnSpc>
                <a:spcPct val="115000"/>
              </a:lnSpc>
              <a:spcBef>
                <a:spcPts val="2000"/>
              </a:spcBef>
              <a:spcAft>
                <a:spcPts val="0"/>
              </a:spcAft>
              <a:buClr>
                <a:schemeClr val="dk1"/>
              </a:buClr>
              <a:buAutoNum type="arabicPeriod"/>
            </a:pPr>
            <a:r>
              <a:rPr lang="en-US">
                <a:solidFill>
                  <a:schemeClr val="dk1"/>
                </a:solidFill>
              </a:rPr>
              <a:t>#120 Set Up the Localhost Server</a:t>
            </a:r>
          </a:p>
          <a:p>
            <a:pPr indent="-228600" lvl="0" marL="457200" marR="0" rtl="0" algn="l">
              <a:lnSpc>
                <a:spcPct val="115000"/>
              </a:lnSpc>
              <a:spcBef>
                <a:spcPts val="2000"/>
              </a:spcBef>
              <a:spcAft>
                <a:spcPts val="0"/>
              </a:spcAft>
              <a:buClr>
                <a:schemeClr val="dk1"/>
              </a:buClr>
              <a:buAutoNum type="arabicPeriod"/>
            </a:pPr>
            <a:r>
              <a:rPr lang="en-US">
                <a:solidFill>
                  <a:schemeClr val="dk1"/>
                </a:solidFill>
              </a:rPr>
              <a:t>#119 Create Routes</a:t>
            </a:r>
          </a:p>
          <a:p>
            <a:pPr indent="-228600" lvl="0" marL="457200" marR="0" rtl="0" algn="l">
              <a:lnSpc>
                <a:spcPct val="115000"/>
              </a:lnSpc>
              <a:spcBef>
                <a:spcPts val="2000"/>
              </a:spcBef>
              <a:spcAft>
                <a:spcPts val="0"/>
              </a:spcAft>
              <a:buClr>
                <a:schemeClr val="dk1"/>
              </a:buClr>
              <a:buAutoNum type="arabicPeriod"/>
            </a:pPr>
            <a:r>
              <a:rPr lang="en-US">
                <a:solidFill>
                  <a:schemeClr val="dk1"/>
                </a:solidFill>
              </a:rPr>
              <a:t>#176 Create routes and components using angularJs</a:t>
            </a:r>
          </a:p>
          <a:p>
            <a:pPr indent="-228600" lvl="0" marL="457200" marR="0" rtl="0" algn="l">
              <a:lnSpc>
                <a:spcPct val="115000"/>
              </a:lnSpc>
              <a:spcBef>
                <a:spcPts val="2000"/>
              </a:spcBef>
              <a:spcAft>
                <a:spcPts val="0"/>
              </a:spcAft>
              <a:buClr>
                <a:schemeClr val="dk1"/>
              </a:buClr>
              <a:buAutoNum type="arabicPeriod"/>
            </a:pPr>
            <a:r>
              <a:rPr lang="en-US">
                <a:solidFill>
                  <a:schemeClr val="dk1"/>
                </a:solidFill>
              </a:rPr>
              <a:t>#197 Blog Page</a:t>
            </a:r>
          </a:p>
          <a:p>
            <a:pPr indent="-228600" lvl="0" marL="457200" rtl="0" algn="l">
              <a:lnSpc>
                <a:spcPct val="115000"/>
              </a:lnSpc>
              <a:spcBef>
                <a:spcPts val="0"/>
              </a:spcBef>
              <a:buClr>
                <a:schemeClr val="dk1"/>
              </a:buClr>
              <a:buAutoNum type="arabicPeriod"/>
            </a:pPr>
            <a:r>
              <a:rPr lang="en-US">
                <a:solidFill>
                  <a:schemeClr val="dk1"/>
                </a:solidFill>
              </a:rPr>
              <a:t>#122 Set up an admin login page</a:t>
            </a:r>
          </a:p>
          <a:p>
            <a:pPr indent="-228600" lvl="0" marL="457200" rtl="0" algn="l">
              <a:lnSpc>
                <a:spcPct val="115000"/>
              </a:lnSpc>
              <a:spcBef>
                <a:spcPts val="0"/>
              </a:spcBef>
              <a:buClr>
                <a:schemeClr val="dk1"/>
              </a:buClr>
              <a:buAutoNum type="arabicPeriod"/>
            </a:pPr>
            <a:r>
              <a:rPr lang="en-US">
                <a:solidFill>
                  <a:schemeClr val="dk1"/>
                </a:solidFill>
              </a:rPr>
              <a:t>#208 Add blog post</a:t>
            </a:r>
          </a:p>
          <a:p>
            <a:pPr indent="-228600" lvl="0" marL="457200" rtl="0" algn="l">
              <a:lnSpc>
                <a:spcPct val="115000"/>
              </a:lnSpc>
              <a:spcBef>
                <a:spcPts val="0"/>
              </a:spcBef>
              <a:buClr>
                <a:schemeClr val="dk1"/>
              </a:buClr>
              <a:buAutoNum type="arabicPeriod"/>
            </a:pPr>
            <a:r>
              <a:rPr lang="en-US">
                <a:solidFill>
                  <a:schemeClr val="dk1"/>
                </a:solidFill>
              </a:rPr>
              <a:t>#215 Implementing subscription form</a:t>
            </a:r>
          </a:p>
          <a:p>
            <a:pPr indent="-228600" lvl="0" marL="457200" rtl="0" algn="l">
              <a:lnSpc>
                <a:spcPct val="115000"/>
              </a:lnSpc>
              <a:spcBef>
                <a:spcPts val="0"/>
              </a:spcBef>
              <a:buClr>
                <a:schemeClr val="dk1"/>
              </a:buClr>
              <a:buAutoNum type="arabicPeriod"/>
            </a:pPr>
            <a:r>
              <a:rPr lang="en-US">
                <a:solidFill>
                  <a:schemeClr val="dk1"/>
                </a:solidFill>
              </a:rPr>
              <a:t>#216 Implementing contact us form</a:t>
            </a:r>
          </a:p>
          <a:p>
            <a:pPr indent="0" lvl="0" marL="0" marR="0" rtl="0" algn="l">
              <a:spcBef>
                <a:spcPts val="2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