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55D2B0-90D0-4ACC-A942-7417F87C573B}">
  <a:tblStyle styleId="{5B55D2B0-90D0-4ACC-A942-7417F87C573B}"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p:scale>
          <a:sx n="28" d="100"/>
          <a:sy n="28" d="100"/>
        </p:scale>
        <p:origin x="1424" y="-3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lang="en-US" sz="1050" dirty="0">
              <a:solidFill>
                <a:srgbClr val="222222"/>
              </a:solidFill>
              <a:highlight>
                <a:srgbClr val="FFFFFF"/>
              </a:highlight>
            </a:endParaRPr>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jp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jpg"/><Relationship Id="rId18" Type="http://schemas.openxmlformats.org/officeDocument/2006/relationships/image" Target="../media/image16.jpg"/><Relationship Id="rId19" Type="http://schemas.openxmlformats.org/officeDocument/2006/relationships/image" Target="../media/image17.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384805" y="2018177"/>
            <a:ext cx="153573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Senior Project, 2017</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Spring</a:t>
            </a:r>
          </a:p>
        </p:txBody>
      </p:sp>
      <p:sp>
        <p:nvSpPr>
          <p:cNvPr id="90" name="Shape 90"/>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a:solidFill>
                  <a:srgbClr val="3333CC"/>
                </a:solidFill>
              </a:rPr>
              <a:t>Swifast Website 1.0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Student: </a:t>
            </a:r>
            <a:r>
              <a:rPr lang="en-US" sz="3500">
                <a:solidFill>
                  <a:srgbClr val="3333CC"/>
                </a:solidFill>
              </a:rPr>
              <a:t>Nathally Perez</a:t>
            </a:r>
            <a:r>
              <a:rPr lang="en-US" sz="3500" b="0" i="0" u="none" strike="noStrike" cap="none">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Mentor:</a:t>
            </a:r>
            <a:r>
              <a:rPr lang="en-US" sz="3500" b="1" i="1" u="none" strike="noStrike" cap="none">
                <a:solidFill>
                  <a:srgbClr val="3333CC"/>
                </a:solidFill>
                <a:latin typeface="Arial"/>
                <a:ea typeface="Arial"/>
                <a:cs typeface="Arial"/>
                <a:sym typeface="Arial"/>
              </a:rPr>
              <a:t> </a:t>
            </a:r>
            <a:r>
              <a:rPr lang="en-US" sz="3500" i="1">
                <a:solidFill>
                  <a:srgbClr val="3333CC"/>
                </a:solidFill>
              </a:rPr>
              <a:t>Kianoosh G. Boroojenu, Mohsen Taheri</a:t>
            </a:r>
            <a:r>
              <a:rPr lang="en-US" sz="3500" b="0" i="0" u="none" strike="noStrike" cap="none">
                <a:solidFill>
                  <a:srgbClr val="3333CC"/>
                </a:solidFill>
                <a:latin typeface="Arial"/>
                <a:ea typeface="Arial"/>
                <a:cs typeface="Arial"/>
                <a:sym typeface="Arial"/>
              </a:rPr>
              <a:t>,</a:t>
            </a:r>
            <a:r>
              <a:rPr lang="en-US" sz="3500" b="0" i="1" u="none" strike="noStrike" cap="none">
                <a:solidFill>
                  <a:srgbClr val="3333CC"/>
                </a:solidFill>
                <a:latin typeface="Arial"/>
                <a:ea typeface="Arial"/>
                <a:cs typeface="Arial"/>
                <a:sym typeface="Arial"/>
              </a:rPr>
              <a:t> </a:t>
            </a:r>
            <a:r>
              <a:rPr lang="en-US" sz="3500">
                <a:solidFill>
                  <a:srgbClr val="3333CC"/>
                </a:solidFill>
              </a:rPr>
              <a:t>Florida International University</a:t>
            </a:r>
            <a:r>
              <a:rPr lang="en-US" sz="3500" b="0" i="0" u="none" strike="noStrike" cap="none">
                <a:solidFill>
                  <a:srgbClr val="3333CC"/>
                </a:solidFill>
                <a:latin typeface="Arial"/>
                <a:ea typeface="Arial"/>
                <a:cs typeface="Arial"/>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Instructor:</a:t>
            </a:r>
            <a:r>
              <a:rPr lang="en-US" sz="3500" b="1" i="1" u="none" strike="noStrike" cap="none">
                <a:solidFill>
                  <a:srgbClr val="3333CC"/>
                </a:solidFill>
                <a:latin typeface="Arial"/>
                <a:ea typeface="Arial"/>
                <a:cs typeface="Arial"/>
                <a:sym typeface="Arial"/>
              </a:rPr>
              <a:t> </a:t>
            </a:r>
            <a:r>
              <a:rPr lang="en-US" sz="3500" b="0" i="0" u="none" strike="noStrike" cap="none">
                <a:solidFill>
                  <a:srgbClr val="3333CC"/>
                </a:solidFill>
                <a:latin typeface="Arial"/>
                <a:ea typeface="Arial"/>
                <a:cs typeface="Arial"/>
                <a:sym typeface="Arial"/>
              </a:rPr>
              <a:t>Masoud Sadjadi, Florida International University</a:t>
            </a:r>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5"/>
            <a:ext cx="99756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Problem</a:t>
            </a:r>
          </a:p>
          <a:p>
            <a:pPr marR="0" lvl="0" algn="l" rtl="0">
              <a:lnSpc>
                <a:spcPct val="100000"/>
              </a:lnSpc>
              <a:spcBef>
                <a:spcPts val="0"/>
              </a:spcBef>
              <a:spcAft>
                <a:spcPts val="0"/>
              </a:spcAft>
              <a:buNone/>
            </a:pPr>
            <a:r>
              <a:rPr lang="en-US" sz="4100">
                <a:solidFill>
                  <a:srgbClr val="336699"/>
                </a:solidFill>
              </a:rPr>
              <a:t>Technology for driverless cars is evolving in this competitive market and the best way to promote and attract potential customers is by providing a high tech, modern and efficient application. Swifast website provides an easier way to promote navigation software.</a:t>
            </a:r>
          </a:p>
          <a:p>
            <a:pPr marR="0" lvl="0" algn="l" rtl="0">
              <a:lnSpc>
                <a:spcPct val="100000"/>
              </a:lnSpc>
              <a:spcBef>
                <a:spcPts val="0"/>
              </a:spcBef>
              <a:spcAft>
                <a:spcPts val="0"/>
              </a:spcAft>
              <a:buNone/>
            </a:pPr>
            <a:endParaRPr sz="4100">
              <a:solidFill>
                <a:srgbClr val="336699"/>
              </a:solidFill>
            </a:endParaRP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3931500" y="6117687"/>
            <a:ext cx="7620000" cy="6400200"/>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Current System</a:t>
            </a:r>
          </a:p>
          <a:p>
            <a:pPr marL="0" marR="0" lvl="0" indent="0" algn="l" rtl="0">
              <a:lnSpc>
                <a:spcPct val="100000"/>
              </a:lnSpc>
              <a:spcBef>
                <a:spcPts val="0"/>
              </a:spcBef>
              <a:spcAft>
                <a:spcPts val="0"/>
              </a:spcAft>
              <a:buClr>
                <a:srgbClr val="336699"/>
              </a:buClr>
              <a:buSzPct val="25000"/>
              <a:buFont typeface="Arial"/>
              <a:buNone/>
            </a:pPr>
            <a:r>
              <a:rPr lang="en-US" sz="4100">
                <a:solidFill>
                  <a:srgbClr val="336699"/>
                </a:solidFill>
              </a:rPr>
              <a:t>Currently our system is :</a:t>
            </a:r>
          </a:p>
          <a:p>
            <a:pPr marL="457200" marR="0" lvl="0" indent="-488950" algn="l" rtl="0">
              <a:lnSpc>
                <a:spcPct val="100000"/>
              </a:lnSpc>
              <a:spcBef>
                <a:spcPts val="0"/>
              </a:spcBef>
              <a:spcAft>
                <a:spcPts val="0"/>
              </a:spcAft>
              <a:buClr>
                <a:srgbClr val="336699"/>
              </a:buClr>
              <a:buSzPct val="100000"/>
              <a:buFont typeface="Arial"/>
              <a:buChar char="●"/>
            </a:pPr>
            <a:r>
              <a:rPr lang="en-US" sz="4100">
                <a:solidFill>
                  <a:srgbClr val="336699"/>
                </a:solidFill>
              </a:rPr>
              <a:t>A responsive application</a:t>
            </a:r>
          </a:p>
          <a:p>
            <a:pPr marL="457200" lvl="0" indent="-488950" rtl="0">
              <a:spcBef>
                <a:spcPts val="0"/>
              </a:spcBef>
              <a:buClr>
                <a:srgbClr val="336699"/>
              </a:buClr>
              <a:buSzPct val="100000"/>
              <a:buChar char="●"/>
            </a:pPr>
            <a:r>
              <a:rPr lang="en-US" sz="4100">
                <a:solidFill>
                  <a:srgbClr val="336699"/>
                </a:solidFill>
              </a:rPr>
              <a:t>User-friendly application</a:t>
            </a:r>
          </a:p>
          <a:p>
            <a:pPr marL="457200" lvl="0" indent="-488950" rtl="0">
              <a:spcBef>
                <a:spcPts val="0"/>
              </a:spcBef>
              <a:buClr>
                <a:srgbClr val="336699"/>
              </a:buClr>
              <a:buSzPct val="100000"/>
              <a:buChar char="●"/>
            </a:pPr>
            <a:r>
              <a:rPr lang="en-US" sz="4100">
                <a:solidFill>
                  <a:srgbClr val="336699"/>
                </a:solidFill>
              </a:rPr>
              <a:t>A modern application</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Provides enough information about the product and the company.</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Offers MVP(minimum viable product)</a:t>
            </a: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97" name="Shape 97"/>
          <p:cNvSpPr txBox="1"/>
          <p:nvPr/>
        </p:nvSpPr>
        <p:spPr>
          <a:xfrm>
            <a:off x="1811950" y="23063150"/>
            <a:ext cx="92490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Requirements</a:t>
            </a:r>
          </a:p>
          <a:p>
            <a:pPr marL="0" marR="0" lvl="0" indent="0" algn="l" rtl="0">
              <a:lnSpc>
                <a:spcPct val="100000"/>
              </a:lnSpc>
              <a:spcBef>
                <a:spcPts val="0"/>
              </a:spcBef>
              <a:spcAft>
                <a:spcPts val="0"/>
              </a:spcAft>
              <a:buClr>
                <a:srgbClr val="336699"/>
              </a:buClr>
              <a:buSzPct val="25000"/>
              <a:buFont typeface="Arial"/>
              <a:buNone/>
            </a:pPr>
            <a:r>
              <a:rPr lang="en-US" sz="4100">
                <a:solidFill>
                  <a:srgbClr val="336699"/>
                </a:solidFill>
              </a:rPr>
              <a:t>System shall..</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Showcase the navigation software</a:t>
            </a:r>
          </a:p>
          <a:p>
            <a:pPr marL="457200" lvl="0" indent="-488950" rtl="0">
              <a:spcBef>
                <a:spcPts val="0"/>
              </a:spcBef>
              <a:buClr>
                <a:srgbClr val="336699"/>
              </a:buClr>
              <a:buSzPct val="100000"/>
              <a:buChar char="●"/>
            </a:pPr>
            <a:r>
              <a:rPr lang="en-US" sz="4100">
                <a:solidFill>
                  <a:srgbClr val="336699"/>
                </a:solidFill>
              </a:rPr>
              <a:t>Allow user to see blog </a:t>
            </a:r>
          </a:p>
          <a:p>
            <a:pPr marL="457200" lvl="0" indent="-488950" rtl="0">
              <a:spcBef>
                <a:spcPts val="0"/>
              </a:spcBef>
              <a:buClr>
                <a:srgbClr val="336699"/>
              </a:buClr>
              <a:buSzPct val="100000"/>
              <a:buChar char="●"/>
            </a:pPr>
            <a:r>
              <a:rPr lang="en-US" sz="4100">
                <a:solidFill>
                  <a:srgbClr val="336699"/>
                </a:solidFill>
              </a:rPr>
              <a:t>Allow user to contact us</a:t>
            </a:r>
          </a:p>
          <a:p>
            <a:pPr marL="457200" lvl="0" indent="-488950" rtl="0">
              <a:spcBef>
                <a:spcPts val="0"/>
              </a:spcBef>
              <a:buClr>
                <a:srgbClr val="336699"/>
              </a:buClr>
              <a:buSzPct val="100000"/>
              <a:buChar char="●"/>
            </a:pPr>
            <a:r>
              <a:rPr lang="en-US" sz="4100">
                <a:solidFill>
                  <a:srgbClr val="336699"/>
                </a:solidFill>
              </a:rPr>
              <a:t>Allow user to subscribe to the webpage</a:t>
            </a:r>
          </a:p>
          <a:p>
            <a:pPr marL="457200" lvl="0" indent="-488950" rtl="0">
              <a:spcBef>
                <a:spcPts val="0"/>
              </a:spcBef>
              <a:buClr>
                <a:srgbClr val="336699"/>
              </a:buClr>
              <a:buSzPct val="100000"/>
              <a:buChar char="●"/>
            </a:pPr>
            <a:r>
              <a:rPr lang="en-US" sz="4100">
                <a:solidFill>
                  <a:srgbClr val="336699"/>
                </a:solidFill>
              </a:rPr>
              <a:t>Allow users to see demo</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Allow admin to add blog post</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Allow admin to login </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Save blog post to the database</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Save subscribers information to the database</a:t>
            </a:r>
          </a:p>
          <a:p>
            <a:pPr marR="0" lvl="0" algn="l" rtl="0">
              <a:lnSpc>
                <a:spcPct val="100000"/>
              </a:lnSpc>
              <a:spcBef>
                <a:spcPts val="0"/>
              </a:spcBef>
              <a:spcAft>
                <a:spcPts val="0"/>
              </a:spcAft>
              <a:buNone/>
            </a:pPr>
            <a:endParaRPr sz="4100">
              <a:solidFill>
                <a:srgbClr val="336699"/>
              </a:solidFill>
            </a:endParaRPr>
          </a:p>
          <a:p>
            <a:pPr marL="0" marR="0" lvl="0" indent="0" algn="l" rtl="0">
              <a:lnSpc>
                <a:spcPct val="100000"/>
              </a:lnSpc>
              <a:spcBef>
                <a:spcPts val="0"/>
              </a:spcBef>
              <a:spcAft>
                <a:spcPts val="0"/>
              </a:spcAft>
              <a:buClr>
                <a:srgbClr val="336699"/>
              </a:buClr>
              <a:buFont typeface="Arial"/>
              <a:buNone/>
            </a:pPr>
            <a:endParaRPr sz="4100">
              <a:solidFill>
                <a:srgbClr val="336699"/>
              </a:solidFill>
            </a:endParaRP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98" name="Shape 98"/>
          <p:cNvSpPr txBox="1"/>
          <p:nvPr/>
        </p:nvSpPr>
        <p:spPr>
          <a:xfrm>
            <a:off x="12183375" y="23063150"/>
            <a:ext cx="19526100" cy="8924700"/>
          </a:xfrm>
          <a:prstGeom prst="rect">
            <a:avLst/>
          </a:prstGeom>
          <a:solidFill>
            <a:schemeClr val="lt1"/>
          </a:solidFill>
          <a:ln>
            <a:noFill/>
          </a:ln>
        </p:spPr>
        <p:txBody>
          <a:bodyPr lIns="98650" tIns="49325" rIns="98650" bIns="49325" anchor="t" anchorCtr="0">
            <a:noAutofit/>
          </a:bodyPr>
          <a:lstStyle/>
          <a:p>
            <a:pPr marL="0" marR="0" lvl="0" indent="0" algn="l" rtl="0">
              <a:lnSpc>
                <a:spcPct val="100000"/>
              </a:lnSpc>
              <a:spcBef>
                <a:spcPts val="0"/>
              </a:spcBef>
              <a:spcAft>
                <a:spcPts val="0"/>
              </a:spcAft>
              <a:buClr>
                <a:srgbClr val="336699"/>
              </a:buClr>
              <a:buSzPct val="25000"/>
              <a:buFont typeface="Arial"/>
              <a:buNone/>
            </a:pPr>
            <a:r>
              <a:rPr lang="en-US" sz="4100" b="1">
                <a:solidFill>
                  <a:srgbClr val="336699"/>
                </a:solidFill>
              </a:rPr>
              <a:t>                                   Object </a:t>
            </a:r>
            <a:r>
              <a:rPr lang="en-US" sz="4100" b="1" i="0" u="none" strike="noStrike" cap="none">
                <a:solidFill>
                  <a:srgbClr val="336699"/>
                </a:solidFill>
                <a:latin typeface="Arial"/>
                <a:ea typeface="Arial"/>
                <a:cs typeface="Arial"/>
                <a:sym typeface="Arial"/>
              </a:rPr>
              <a:t>Design</a:t>
            </a:r>
          </a:p>
        </p:txBody>
      </p:sp>
      <p:sp>
        <p:nvSpPr>
          <p:cNvPr id="99" name="Shape 99"/>
          <p:cNvSpPr txBox="1"/>
          <p:nvPr/>
        </p:nvSpPr>
        <p:spPr>
          <a:xfrm>
            <a:off x="12183375" y="33085225"/>
            <a:ext cx="9975600" cy="7303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System</a:t>
            </a:r>
            <a:r>
              <a:rPr lang="en-US" sz="4100" b="1" i="0" u="none" strike="noStrike" cap="none">
                <a:solidFill>
                  <a:srgbClr val="336699"/>
                </a:solidFill>
                <a:latin typeface="Arial"/>
                <a:ea typeface="Arial"/>
                <a:cs typeface="Arial"/>
                <a:sym typeface="Arial"/>
              </a:rPr>
              <a:t> Design</a:t>
            </a:r>
          </a:p>
        </p:txBody>
      </p:sp>
      <p:sp>
        <p:nvSpPr>
          <p:cNvPr id="100" name="Shape 100"/>
          <p:cNvSpPr txBox="1"/>
          <p:nvPr/>
        </p:nvSpPr>
        <p:spPr>
          <a:xfrm>
            <a:off x="23931500" y="13142000"/>
            <a:ext cx="7620000" cy="7303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Implementation</a:t>
            </a:r>
          </a:p>
          <a:p>
            <a:pPr marL="0" marR="0" lvl="0" indent="0" algn="l" rtl="0">
              <a:lnSpc>
                <a:spcPct val="100000"/>
              </a:lnSpc>
              <a:spcBef>
                <a:spcPts val="0"/>
              </a:spcBef>
              <a:spcAft>
                <a:spcPts val="0"/>
              </a:spcAft>
              <a:buClr>
                <a:srgbClr val="336699"/>
              </a:buClr>
              <a:buSzPct val="25000"/>
              <a:buFont typeface="Arial"/>
              <a:buNone/>
            </a:pPr>
            <a:r>
              <a:rPr lang="en-US" sz="4100">
                <a:solidFill>
                  <a:srgbClr val="336699"/>
                </a:solidFill>
              </a:rPr>
              <a:t>Swifast is implemented using:</a:t>
            </a:r>
          </a:p>
          <a:p>
            <a:pPr marL="457200" lvl="0" indent="-488950" rtl="0">
              <a:spcBef>
                <a:spcPts val="0"/>
              </a:spcBef>
              <a:buClr>
                <a:srgbClr val="336699"/>
              </a:buClr>
              <a:buSzPct val="100000"/>
              <a:buChar char="●"/>
            </a:pPr>
            <a:r>
              <a:rPr lang="en-US" sz="4100">
                <a:solidFill>
                  <a:srgbClr val="336699"/>
                </a:solidFill>
              </a:rPr>
              <a:t>Client/server</a:t>
            </a:r>
          </a:p>
          <a:p>
            <a:pPr marL="457200" lvl="0" indent="-488950" rtl="0">
              <a:spcBef>
                <a:spcPts val="0"/>
              </a:spcBef>
              <a:buClr>
                <a:srgbClr val="336699"/>
              </a:buClr>
              <a:buSzPct val="100000"/>
              <a:buChar char="●"/>
            </a:pPr>
            <a:r>
              <a:rPr lang="en-US" sz="4100">
                <a:solidFill>
                  <a:srgbClr val="336699"/>
                </a:solidFill>
              </a:rPr>
              <a:t>MongoDB-- NoSQL</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Express-- Framework for Node js</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Angular 2 -- Frontend</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Node js -- Web server</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HTML -- Frontend</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TypeScript -- Frontend</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CSS -- Frontend</a:t>
            </a:r>
          </a:p>
          <a:p>
            <a:pPr marR="0" lvl="0" algn="l" rtl="0">
              <a:lnSpc>
                <a:spcPct val="100000"/>
              </a:lnSpc>
              <a:spcBef>
                <a:spcPts val="0"/>
              </a:spcBef>
              <a:spcAft>
                <a:spcPts val="0"/>
              </a:spcAft>
              <a:buNone/>
            </a:pPr>
            <a:endParaRPr sz="4100">
              <a:solidFill>
                <a:srgbClr val="336699"/>
              </a:solidFill>
            </a:endParaRP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101" name="Shape 101"/>
          <p:cNvSpPr txBox="1"/>
          <p:nvPr/>
        </p:nvSpPr>
        <p:spPr>
          <a:xfrm>
            <a:off x="1811950" y="33020500"/>
            <a:ext cx="9249000" cy="7368600"/>
          </a:xfrm>
          <a:prstGeom prst="rect">
            <a:avLst/>
          </a:prstGeom>
          <a:solidFill>
            <a:schemeClr val="lt1"/>
          </a:solid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Verification</a:t>
            </a:r>
          </a:p>
        </p:txBody>
      </p:sp>
      <p:sp>
        <p:nvSpPr>
          <p:cNvPr id="102" name="Shape 102"/>
          <p:cNvSpPr txBox="1"/>
          <p:nvPr/>
        </p:nvSpPr>
        <p:spPr>
          <a:xfrm>
            <a:off x="1636400" y="13141975"/>
            <a:ext cx="22295100" cy="9390600"/>
          </a:xfrm>
          <a:prstGeom prst="rect">
            <a:avLst/>
          </a:prstGeom>
          <a:solidFill>
            <a:schemeClr val="lt1"/>
          </a:solid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a:p>
        </p:txBody>
      </p:sp>
      <p:sp>
        <p:nvSpPr>
          <p:cNvPr id="103" name="Shape 103"/>
          <p:cNvSpPr txBox="1"/>
          <p:nvPr/>
        </p:nvSpPr>
        <p:spPr>
          <a:xfrm>
            <a:off x="23383500" y="33020500"/>
            <a:ext cx="7933800" cy="736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Summary</a:t>
            </a:r>
          </a:p>
          <a:p>
            <a:pPr marL="0" marR="0" lvl="0" indent="0" rtl="0">
              <a:lnSpc>
                <a:spcPct val="100000"/>
              </a:lnSpc>
              <a:spcBef>
                <a:spcPts val="0"/>
              </a:spcBef>
              <a:spcAft>
                <a:spcPts val="0"/>
              </a:spcAft>
              <a:buClr>
                <a:srgbClr val="336699"/>
              </a:buClr>
              <a:buSzPct val="25000"/>
              <a:buFont typeface="Arial"/>
              <a:buNone/>
            </a:pPr>
            <a:r>
              <a:rPr lang="en-US" sz="4100">
                <a:solidFill>
                  <a:srgbClr val="336699"/>
                </a:solidFill>
              </a:rPr>
              <a:t>This is the first version of Swifast website and the purpose was to provide a modern look website where customers can easily find navigation software for driverless cars while providing them useful information of our company and allowing customers to communicate with us.</a:t>
            </a:r>
          </a:p>
        </p:txBody>
      </p:sp>
      <p:sp>
        <p:nvSpPr>
          <p:cNvPr id="104" name="Shape 104"/>
          <p:cNvSpPr txBox="1"/>
          <p:nvPr/>
        </p:nvSpPr>
        <p:spPr>
          <a:xfrm>
            <a:off x="12183375" y="6050325"/>
            <a:ext cx="111207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Solution</a:t>
            </a:r>
          </a:p>
          <a:p>
            <a:pPr lvl="0" rtl="0">
              <a:spcBef>
                <a:spcPts val="0"/>
              </a:spcBef>
              <a:buClr>
                <a:schemeClr val="dk1"/>
              </a:buClr>
              <a:buSzPct val="26829"/>
              <a:buFont typeface="Arial"/>
              <a:buNone/>
            </a:pPr>
            <a:r>
              <a:rPr lang="en-US" sz="4100">
                <a:solidFill>
                  <a:srgbClr val="336699"/>
                </a:solidFill>
              </a:rPr>
              <a:t>Create a website that showcase our navigation system to the users with a  very high-tech look. The website should provide useful information to the customers and allow the admin to post articles to the page and users to subscribe to receive updates about our page.</a:t>
            </a:r>
          </a:p>
          <a:p>
            <a:pPr marL="0" marR="0" lvl="0" indent="0" algn="l" rtl="0">
              <a:lnSpc>
                <a:spcPct val="100000"/>
              </a:lnSpc>
              <a:spcBef>
                <a:spcPts val="0"/>
              </a:spcBef>
              <a:spcAft>
                <a:spcPts val="0"/>
              </a:spcAft>
              <a:buClr>
                <a:srgbClr val="336699"/>
              </a:buClr>
              <a:buFont typeface="Arial"/>
              <a:buNone/>
            </a:pPr>
            <a:endParaRPr sz="4100" b="0" i="0" u="none" strike="noStrike" cap="none">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a:solidFill>
                <a:srgbClr val="336699"/>
              </a:solidFill>
              <a:latin typeface="Arial"/>
              <a:ea typeface="Arial"/>
              <a:cs typeface="Arial"/>
              <a:sym typeface="Arial"/>
            </a:endParaRPr>
          </a:p>
        </p:txBody>
      </p:sp>
      <p:sp>
        <p:nvSpPr>
          <p:cNvPr id="105" name="Shape 105"/>
          <p:cNvSpPr txBox="1"/>
          <p:nvPr/>
        </p:nvSpPr>
        <p:spPr>
          <a:xfrm>
            <a:off x="6343000" y="41615475"/>
            <a:ext cx="25737000" cy="1356600"/>
          </a:xfrm>
          <a:prstGeom prst="rect">
            <a:avLst/>
          </a:prstGeom>
          <a:noFill/>
          <a:ln w="63500" cap="flat" cmpd="sng">
            <a:solidFill>
              <a:schemeClr val="accent4"/>
            </a:solidFill>
            <a:prstDash val="solid"/>
            <a:miter/>
            <a:headEnd type="none" w="med" len="med"/>
            <a:tailEnd type="none" w="med" len="med"/>
          </a:ln>
        </p:spPr>
        <p:txBody>
          <a:bodyPr lIns="91425" tIns="91425" rIns="91425" bIns="91425" anchor="t" anchorCtr="0">
            <a:noAutofit/>
          </a:bodyPr>
          <a:lstStyle/>
          <a:p>
            <a:pPr lvl="0" algn="ctr">
              <a:lnSpc>
                <a:spcPct val="115000"/>
              </a:lnSpc>
              <a:buClr>
                <a:schemeClr val="dk1"/>
              </a:buClr>
              <a:buSzPct val="36666"/>
            </a:pPr>
            <a:r>
              <a:rPr lang="en-US" sz="3000" dirty="0">
                <a:solidFill>
                  <a:schemeClr val="tx1"/>
                </a:solidFill>
              </a:rPr>
              <a:t>The material presented in this poster is based upon the work supported by Nathally Perez. I am thankful to the help that I received from my group member, Mariana Sebastian,  mentors, </a:t>
            </a:r>
            <a:r>
              <a:rPr lang="en-US" sz="3000" dirty="0" err="1" smtClean="0">
                <a:solidFill>
                  <a:schemeClr val="tx1"/>
                </a:solidFill>
              </a:rPr>
              <a:t>kianoosh</a:t>
            </a:r>
            <a:r>
              <a:rPr lang="en-US" sz="3000" dirty="0" smtClean="0">
                <a:solidFill>
                  <a:schemeClr val="tx1"/>
                </a:solidFill>
              </a:rPr>
              <a:t> </a:t>
            </a:r>
            <a:r>
              <a:rPr lang="en-US" sz="3000" dirty="0">
                <a:solidFill>
                  <a:schemeClr val="tx1"/>
                </a:solidFill>
              </a:rPr>
              <a:t>G. </a:t>
            </a:r>
            <a:r>
              <a:rPr lang="en-US" sz="3000" dirty="0" err="1">
                <a:solidFill>
                  <a:schemeClr val="tx1"/>
                </a:solidFill>
              </a:rPr>
              <a:t>Boroojeni</a:t>
            </a:r>
            <a:r>
              <a:rPr lang="en-US" sz="3000" dirty="0">
                <a:solidFill>
                  <a:schemeClr val="tx1"/>
                </a:solidFill>
              </a:rPr>
              <a:t>, Mohsen Taheri, </a:t>
            </a:r>
            <a:r>
              <a:rPr lang="en-US" sz="3000" dirty="0">
                <a:solidFill>
                  <a:schemeClr val="tx1"/>
                </a:solidFill>
              </a:rPr>
              <a:t>and our instructor, </a:t>
            </a:r>
            <a:r>
              <a:rPr lang="en-US" sz="3000" dirty="0" err="1">
                <a:solidFill>
                  <a:schemeClr val="tx1"/>
                </a:solidFill>
              </a:rPr>
              <a:t>Masoud</a:t>
            </a:r>
            <a:r>
              <a:rPr lang="en-US" sz="3000" dirty="0">
                <a:solidFill>
                  <a:schemeClr val="tx1"/>
                </a:solidFill>
              </a:rPr>
              <a:t> </a:t>
            </a:r>
            <a:r>
              <a:rPr lang="en-US" sz="3000" dirty="0" err="1">
                <a:solidFill>
                  <a:schemeClr val="tx1"/>
                </a:solidFill>
              </a:rPr>
              <a:t>Sadjadi</a:t>
            </a:r>
            <a:r>
              <a:rPr lang="en-US" sz="3000" dirty="0">
                <a:solidFill>
                  <a:schemeClr val="tx1"/>
                </a:solidFill>
              </a:rPr>
              <a:t>.</a:t>
            </a:r>
          </a:p>
          <a:p>
            <a:pPr lvl="0">
              <a:spcBef>
                <a:spcPts val="0"/>
              </a:spcBef>
              <a:buNone/>
            </a:pPr>
            <a:endParaRPr sz="3000" dirty="0">
              <a:solidFill>
                <a:schemeClr val="dk1"/>
              </a:solidFill>
            </a:endParaRPr>
          </a:p>
        </p:txBody>
      </p:sp>
      <p:pic>
        <p:nvPicPr>
          <p:cNvPr id="106" name="Shape 106"/>
          <p:cNvPicPr preferRelativeResize="0"/>
          <p:nvPr/>
        </p:nvPicPr>
        <p:blipFill>
          <a:blip r:embed="rId4">
            <a:alphaModFix/>
          </a:blip>
          <a:stretch>
            <a:fillRect/>
          </a:stretch>
        </p:blipFill>
        <p:spPr>
          <a:xfrm>
            <a:off x="970750" y="433825"/>
            <a:ext cx="5019675" cy="1447800"/>
          </a:xfrm>
          <a:prstGeom prst="rect">
            <a:avLst/>
          </a:prstGeom>
          <a:noFill/>
          <a:ln>
            <a:noFill/>
          </a:ln>
        </p:spPr>
      </p:pic>
      <p:pic>
        <p:nvPicPr>
          <p:cNvPr id="107" name="Shape 107"/>
          <p:cNvPicPr preferRelativeResize="0"/>
          <p:nvPr/>
        </p:nvPicPr>
        <p:blipFill>
          <a:blip r:embed="rId5">
            <a:alphaModFix/>
          </a:blip>
          <a:stretch>
            <a:fillRect/>
          </a:stretch>
        </p:blipFill>
        <p:spPr>
          <a:xfrm>
            <a:off x="6295775" y="3128325"/>
            <a:ext cx="1905000" cy="1905000"/>
          </a:xfrm>
          <a:prstGeom prst="rect">
            <a:avLst/>
          </a:prstGeom>
          <a:noFill/>
          <a:ln>
            <a:noFill/>
          </a:ln>
        </p:spPr>
      </p:pic>
      <p:pic>
        <p:nvPicPr>
          <p:cNvPr id="108" name="Shape 108"/>
          <p:cNvPicPr preferRelativeResize="0"/>
          <p:nvPr/>
        </p:nvPicPr>
        <p:blipFill>
          <a:blip r:embed="rId6">
            <a:alphaModFix/>
          </a:blip>
          <a:stretch>
            <a:fillRect/>
          </a:stretch>
        </p:blipFill>
        <p:spPr>
          <a:xfrm>
            <a:off x="882875" y="2324062"/>
            <a:ext cx="5195454" cy="3047999"/>
          </a:xfrm>
          <a:prstGeom prst="rect">
            <a:avLst/>
          </a:prstGeom>
          <a:noFill/>
          <a:ln>
            <a:noFill/>
          </a:ln>
        </p:spPr>
      </p:pic>
      <p:pic>
        <p:nvPicPr>
          <p:cNvPr id="109" name="Shape 109"/>
          <p:cNvPicPr preferRelativeResize="0"/>
          <p:nvPr/>
        </p:nvPicPr>
        <p:blipFill>
          <a:blip r:embed="rId7">
            <a:alphaModFix/>
          </a:blip>
          <a:stretch>
            <a:fillRect/>
          </a:stretch>
        </p:blipFill>
        <p:spPr>
          <a:xfrm>
            <a:off x="28812100" y="677597"/>
            <a:ext cx="3571874" cy="4815999"/>
          </a:xfrm>
          <a:prstGeom prst="rect">
            <a:avLst/>
          </a:prstGeom>
          <a:noFill/>
          <a:ln>
            <a:noFill/>
          </a:ln>
        </p:spPr>
      </p:pic>
      <p:pic>
        <p:nvPicPr>
          <p:cNvPr id="110" name="Shape 110"/>
          <p:cNvPicPr preferRelativeResize="0"/>
          <p:nvPr/>
        </p:nvPicPr>
        <p:blipFill>
          <a:blip r:embed="rId8">
            <a:alphaModFix/>
          </a:blip>
          <a:stretch>
            <a:fillRect/>
          </a:stretch>
        </p:blipFill>
        <p:spPr>
          <a:xfrm>
            <a:off x="8418225" y="1600200"/>
            <a:ext cx="2019449" cy="2019449"/>
          </a:xfrm>
          <a:prstGeom prst="rect">
            <a:avLst/>
          </a:prstGeom>
          <a:noFill/>
          <a:ln>
            <a:noFill/>
          </a:ln>
        </p:spPr>
      </p:pic>
      <p:pic>
        <p:nvPicPr>
          <p:cNvPr id="111" name="Shape 111"/>
          <p:cNvPicPr preferRelativeResize="0"/>
          <p:nvPr/>
        </p:nvPicPr>
        <p:blipFill>
          <a:blip r:embed="rId9">
            <a:alphaModFix/>
          </a:blip>
          <a:stretch>
            <a:fillRect/>
          </a:stretch>
        </p:blipFill>
        <p:spPr>
          <a:xfrm>
            <a:off x="5449787" y="32525"/>
            <a:ext cx="7620000" cy="1905000"/>
          </a:xfrm>
          <a:prstGeom prst="rect">
            <a:avLst/>
          </a:prstGeom>
          <a:noFill/>
          <a:ln>
            <a:noFill/>
          </a:ln>
        </p:spPr>
      </p:pic>
      <p:pic>
        <p:nvPicPr>
          <p:cNvPr id="112" name="Shape 112"/>
          <p:cNvPicPr preferRelativeResize="0"/>
          <p:nvPr/>
        </p:nvPicPr>
        <p:blipFill>
          <a:blip r:embed="rId10">
            <a:alphaModFix/>
          </a:blip>
          <a:stretch>
            <a:fillRect/>
          </a:stretch>
        </p:blipFill>
        <p:spPr>
          <a:xfrm>
            <a:off x="25270775" y="3055200"/>
            <a:ext cx="2438400" cy="2438400"/>
          </a:xfrm>
          <a:prstGeom prst="rect">
            <a:avLst/>
          </a:prstGeom>
          <a:noFill/>
          <a:ln>
            <a:noFill/>
          </a:ln>
        </p:spPr>
      </p:pic>
      <p:pic>
        <p:nvPicPr>
          <p:cNvPr id="113" name="Shape 113"/>
          <p:cNvPicPr preferRelativeResize="0"/>
          <p:nvPr/>
        </p:nvPicPr>
        <p:blipFill>
          <a:blip r:embed="rId11">
            <a:alphaModFix/>
          </a:blip>
          <a:stretch>
            <a:fillRect/>
          </a:stretch>
        </p:blipFill>
        <p:spPr>
          <a:xfrm>
            <a:off x="18659100" y="16656412"/>
            <a:ext cx="4724400" cy="4816000"/>
          </a:xfrm>
          <a:prstGeom prst="rect">
            <a:avLst/>
          </a:prstGeom>
          <a:noFill/>
          <a:ln>
            <a:noFill/>
          </a:ln>
        </p:spPr>
      </p:pic>
      <p:pic>
        <p:nvPicPr>
          <p:cNvPr id="114" name="Shape 114"/>
          <p:cNvPicPr preferRelativeResize="0"/>
          <p:nvPr/>
        </p:nvPicPr>
        <p:blipFill>
          <a:blip r:embed="rId12">
            <a:alphaModFix/>
          </a:blip>
          <a:stretch>
            <a:fillRect/>
          </a:stretch>
        </p:blipFill>
        <p:spPr>
          <a:xfrm>
            <a:off x="1636399" y="12074475"/>
            <a:ext cx="9975598" cy="4286249"/>
          </a:xfrm>
          <a:prstGeom prst="rect">
            <a:avLst/>
          </a:prstGeom>
          <a:noFill/>
          <a:ln>
            <a:noFill/>
          </a:ln>
        </p:spPr>
      </p:pic>
      <p:pic>
        <p:nvPicPr>
          <p:cNvPr id="115" name="Shape 115"/>
          <p:cNvPicPr preferRelativeResize="0"/>
          <p:nvPr/>
        </p:nvPicPr>
        <p:blipFill rotWithShape="1">
          <a:blip r:embed="rId13">
            <a:alphaModFix/>
          </a:blip>
          <a:srcRect t="9469"/>
          <a:stretch/>
        </p:blipFill>
        <p:spPr>
          <a:xfrm>
            <a:off x="11942625" y="16554975"/>
            <a:ext cx="7286700" cy="5018850"/>
          </a:xfrm>
          <a:prstGeom prst="rect">
            <a:avLst/>
          </a:prstGeom>
          <a:noFill/>
          <a:ln>
            <a:noFill/>
          </a:ln>
        </p:spPr>
      </p:pic>
      <p:pic>
        <p:nvPicPr>
          <p:cNvPr id="116" name="Shape 116"/>
          <p:cNvPicPr preferRelativeResize="0"/>
          <p:nvPr/>
        </p:nvPicPr>
        <p:blipFill>
          <a:blip r:embed="rId14">
            <a:alphaModFix/>
          </a:blip>
          <a:stretch>
            <a:fillRect/>
          </a:stretch>
        </p:blipFill>
        <p:spPr>
          <a:xfrm>
            <a:off x="1636400" y="16168912"/>
            <a:ext cx="9975603" cy="5018849"/>
          </a:xfrm>
          <a:prstGeom prst="rect">
            <a:avLst/>
          </a:prstGeom>
          <a:noFill/>
          <a:ln>
            <a:noFill/>
          </a:ln>
        </p:spPr>
      </p:pic>
      <p:pic>
        <p:nvPicPr>
          <p:cNvPr id="117" name="Shape 117"/>
          <p:cNvPicPr preferRelativeResize="0"/>
          <p:nvPr/>
        </p:nvPicPr>
        <p:blipFill>
          <a:blip r:embed="rId15">
            <a:alphaModFix/>
          </a:blip>
          <a:stretch>
            <a:fillRect/>
          </a:stretch>
        </p:blipFill>
        <p:spPr>
          <a:xfrm>
            <a:off x="21928488" y="446087"/>
            <a:ext cx="2686050" cy="914400"/>
          </a:xfrm>
          <a:prstGeom prst="rect">
            <a:avLst/>
          </a:prstGeom>
          <a:noFill/>
          <a:ln>
            <a:noFill/>
          </a:ln>
        </p:spPr>
      </p:pic>
      <p:pic>
        <p:nvPicPr>
          <p:cNvPr id="118" name="Shape 118"/>
          <p:cNvPicPr preferRelativeResize="0"/>
          <p:nvPr/>
        </p:nvPicPr>
        <p:blipFill>
          <a:blip r:embed="rId16">
            <a:alphaModFix/>
          </a:blip>
          <a:stretch>
            <a:fillRect/>
          </a:stretch>
        </p:blipFill>
        <p:spPr>
          <a:xfrm>
            <a:off x="25061225" y="32525"/>
            <a:ext cx="2857500" cy="2857500"/>
          </a:xfrm>
          <a:prstGeom prst="rect">
            <a:avLst/>
          </a:prstGeom>
          <a:noFill/>
          <a:ln>
            <a:noFill/>
          </a:ln>
        </p:spPr>
      </p:pic>
      <p:pic>
        <p:nvPicPr>
          <p:cNvPr id="119" name="Shape 119" descr="#215Sequencee-Diagram.jpg"/>
          <p:cNvPicPr preferRelativeResize="0"/>
          <p:nvPr/>
        </p:nvPicPr>
        <p:blipFill>
          <a:blip r:embed="rId17">
            <a:alphaModFix/>
          </a:blip>
          <a:stretch>
            <a:fillRect/>
          </a:stretch>
        </p:blipFill>
        <p:spPr>
          <a:xfrm>
            <a:off x="11259687" y="24134425"/>
            <a:ext cx="10700550" cy="3986075"/>
          </a:xfrm>
          <a:prstGeom prst="rect">
            <a:avLst/>
          </a:prstGeom>
          <a:noFill/>
          <a:ln>
            <a:noFill/>
          </a:ln>
        </p:spPr>
      </p:pic>
      <p:pic>
        <p:nvPicPr>
          <p:cNvPr id="120" name="Shape 120" descr="sequence_diagram_#208.jpg"/>
          <p:cNvPicPr preferRelativeResize="0"/>
          <p:nvPr/>
        </p:nvPicPr>
        <p:blipFill>
          <a:blip r:embed="rId18">
            <a:alphaModFix/>
          </a:blip>
          <a:stretch>
            <a:fillRect/>
          </a:stretch>
        </p:blipFill>
        <p:spPr>
          <a:xfrm>
            <a:off x="22159000" y="24193949"/>
            <a:ext cx="9248999" cy="5745475"/>
          </a:xfrm>
          <a:prstGeom prst="rect">
            <a:avLst/>
          </a:prstGeom>
          <a:noFill/>
          <a:ln>
            <a:noFill/>
          </a:ln>
        </p:spPr>
      </p:pic>
      <p:graphicFrame>
        <p:nvGraphicFramePr>
          <p:cNvPr id="121" name="Shape 121"/>
          <p:cNvGraphicFramePr/>
          <p:nvPr/>
        </p:nvGraphicFramePr>
        <p:xfrm>
          <a:off x="1811950" y="33737012"/>
          <a:ext cx="6887025" cy="3620844"/>
        </p:xfrm>
        <a:graphic>
          <a:graphicData uri="http://schemas.openxmlformats.org/drawingml/2006/table">
            <a:tbl>
              <a:tblPr>
                <a:noFill/>
                <a:tableStyleId>{5B55D2B0-90D0-4ACC-A942-7417F87C573B}</a:tableStyleId>
              </a:tblPr>
              <a:tblGrid>
                <a:gridCol w="1324750"/>
                <a:gridCol w="5562275"/>
              </a:tblGrid>
              <a:tr h="252700">
                <a:tc>
                  <a:txBody>
                    <a:bodyPr/>
                    <a:lstStyle/>
                    <a:p>
                      <a:pPr lvl="0" rtl="0">
                        <a:lnSpc>
                          <a:spcPct val="115000"/>
                        </a:lnSpc>
                        <a:spcBef>
                          <a:spcPts val="0"/>
                        </a:spcBef>
                        <a:buNone/>
                      </a:pPr>
                      <a:endParaRPr sz="1200"/>
                    </a:p>
                  </a:txBody>
                  <a:tcPr marL="91425" marR="91425" marT="91425" marB="91425">
                    <a:lnR w="9525" cap="flat" cmpd="sng">
                      <a:solidFill>
                        <a:srgbClr val="000000"/>
                      </a:solidFill>
                      <a:prstDash val="solid"/>
                      <a:round/>
                      <a:headEnd type="none" w="med" len="med"/>
                      <a:tailEnd type="none" w="med" len="med"/>
                    </a:lnR>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t>Sunny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90325">
                <a:tc>
                  <a:txBody>
                    <a:bodyPr/>
                    <a:lstStyle/>
                    <a:p>
                      <a:pPr lvl="0" rtl="0">
                        <a:lnSpc>
                          <a:spcPct val="115000"/>
                        </a:lnSpc>
                        <a:spcBef>
                          <a:spcPts val="0"/>
                        </a:spcBef>
                        <a:buNone/>
                      </a:pPr>
                      <a:r>
                        <a:rPr lang="en-US" sz="1200"/>
                        <a:t>Description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t>Ensure that the subscriber information is being stored to the db properly.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680000">
                <a:tc>
                  <a:txBody>
                    <a:bodyPr/>
                    <a:lstStyle/>
                    <a:p>
                      <a:pPr lvl="0" rtl="0">
                        <a:lnSpc>
                          <a:spcPct val="115000"/>
                        </a:lnSpc>
                        <a:spcBef>
                          <a:spcPts val="0"/>
                        </a:spcBef>
                        <a:buNone/>
                      </a:pPr>
                      <a:r>
                        <a:rPr lang="en-US" sz="1200"/>
                        <a:t>Precondition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457200" lvl="0" indent="-304800" rtl="0">
                        <a:lnSpc>
                          <a:spcPct val="115000"/>
                        </a:lnSpc>
                        <a:spcBef>
                          <a:spcPts val="0"/>
                        </a:spcBef>
                        <a:buSzPct val="100000"/>
                        <a:buAutoNum type="arabicPeriod"/>
                      </a:pPr>
                      <a:r>
                        <a:rPr lang="en-US" sz="1200"/>
                        <a:t>The server is running on the localhost</a:t>
                      </a:r>
                    </a:p>
                    <a:p>
                      <a:pPr marL="457200" lvl="0" indent="-304800" rtl="0">
                        <a:lnSpc>
                          <a:spcPct val="115000"/>
                        </a:lnSpc>
                        <a:spcBef>
                          <a:spcPts val="0"/>
                        </a:spcBef>
                        <a:buSzPct val="100000"/>
                        <a:buAutoNum type="arabicPeriod"/>
                      </a:pPr>
                      <a:r>
                        <a:rPr lang="en-US" sz="1200"/>
                        <a:t>Visitor is in the homepage</a:t>
                      </a:r>
                    </a:p>
                    <a:p>
                      <a:pPr marL="457200" lvl="0" indent="-304800" rtl="0">
                        <a:lnSpc>
                          <a:spcPct val="115000"/>
                        </a:lnSpc>
                        <a:spcBef>
                          <a:spcPts val="0"/>
                        </a:spcBef>
                        <a:buSzPct val="100000"/>
                        <a:buAutoNum type="arabicPeriod"/>
                      </a:pPr>
                      <a:r>
                        <a:rPr lang="en-US" sz="1200"/>
                        <a:t>Visitor scrolls down to footer</a:t>
                      </a:r>
                    </a:p>
                    <a:p>
                      <a:pPr marL="457200" lvl="0" indent="-304800" rtl="0">
                        <a:lnSpc>
                          <a:spcPct val="115000"/>
                        </a:lnSpc>
                        <a:spcBef>
                          <a:spcPts val="0"/>
                        </a:spcBef>
                        <a:buSzPct val="100000"/>
                        <a:buAutoNum type="arabicPeriod"/>
                      </a:pPr>
                      <a:r>
                        <a:rPr lang="en-US" sz="1200"/>
                        <a:t>Visitor enters:</a:t>
                      </a:r>
                    </a:p>
                    <a:p>
                      <a:pPr lvl="0" rtl="0">
                        <a:lnSpc>
                          <a:spcPct val="115000"/>
                        </a:lnSpc>
                        <a:spcBef>
                          <a:spcPts val="0"/>
                        </a:spcBef>
                        <a:buNone/>
                      </a:pPr>
                      <a:r>
                        <a:rPr lang="en-US" sz="1200"/>
                        <a:t>       a. name</a:t>
                      </a:r>
                    </a:p>
                    <a:p>
                      <a:pPr lvl="0" rtl="0">
                        <a:lnSpc>
                          <a:spcPct val="115000"/>
                        </a:lnSpc>
                        <a:spcBef>
                          <a:spcPts val="0"/>
                        </a:spcBef>
                        <a:buNone/>
                      </a:pPr>
                      <a:r>
                        <a:rPr lang="en-US" sz="1200"/>
                        <a:t>       b. email</a:t>
                      </a:r>
                    </a:p>
                    <a:p>
                      <a:pPr lvl="0" rtl="0">
                        <a:lnSpc>
                          <a:spcPct val="115000"/>
                        </a:lnSpc>
                        <a:spcBef>
                          <a:spcPts val="0"/>
                        </a:spcBef>
                        <a:buNone/>
                      </a:pPr>
                      <a:r>
                        <a:rPr lang="en-US" sz="1200"/>
                        <a:t>5.   Visitor clicks on subscribe button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10425">
                <a:tc>
                  <a:txBody>
                    <a:bodyPr/>
                    <a:lstStyle/>
                    <a:p>
                      <a:pPr lvl="0" rtl="0">
                        <a:lnSpc>
                          <a:spcPct val="115000"/>
                        </a:lnSpc>
                        <a:spcBef>
                          <a:spcPts val="0"/>
                        </a:spcBef>
                        <a:buNone/>
                      </a:pPr>
                      <a:r>
                        <a:rPr lang="en-US" sz="1200">
                          <a:solidFill>
                            <a:schemeClr val="dk1"/>
                          </a:solidFill>
                        </a:rPr>
                        <a:t>Expected Result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solidFill>
                            <a:schemeClr val="dk1"/>
                          </a:solidFill>
                        </a:rPr>
                        <a:t>Subscription form is sent correctly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51800">
                <a:tc>
                  <a:txBody>
                    <a:bodyPr/>
                    <a:lstStyle/>
                    <a:p>
                      <a:pPr lvl="0" rtl="0">
                        <a:lnSpc>
                          <a:spcPct val="115000"/>
                        </a:lnSpc>
                        <a:spcBef>
                          <a:spcPts val="0"/>
                        </a:spcBef>
                        <a:buNone/>
                      </a:pPr>
                      <a:r>
                        <a:rPr lang="en-US" sz="1200"/>
                        <a:t>Actual Result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t>Subscription form was sent successfully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99275">
                <a:tc>
                  <a:txBody>
                    <a:bodyPr/>
                    <a:lstStyle/>
                    <a:p>
                      <a:pPr lvl="0" rtl="0">
                        <a:lnSpc>
                          <a:spcPct val="115000"/>
                        </a:lnSpc>
                        <a:spcBef>
                          <a:spcPts val="0"/>
                        </a:spcBef>
                        <a:buNone/>
                      </a:pPr>
                      <a:r>
                        <a:rPr lang="en-US" sz="1200"/>
                        <a:t>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solidFill>
                            <a:srgbClr val="00FF00"/>
                          </a:solidFill>
                        </a:rPr>
                        <a:t>PASSED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graphicFrame>
        <p:nvGraphicFramePr>
          <p:cNvPr id="122" name="Shape 122"/>
          <p:cNvGraphicFramePr/>
          <p:nvPr/>
        </p:nvGraphicFramePr>
        <p:xfrm>
          <a:off x="4684237" y="37380375"/>
          <a:ext cx="6376700" cy="3410532"/>
        </p:xfrm>
        <a:graphic>
          <a:graphicData uri="http://schemas.openxmlformats.org/drawingml/2006/table">
            <a:tbl>
              <a:tblPr>
                <a:noFill/>
                <a:tableStyleId>{5B55D2B0-90D0-4ACC-A942-7417F87C573B}</a:tableStyleId>
              </a:tblPr>
              <a:tblGrid>
                <a:gridCol w="1503075"/>
                <a:gridCol w="4873625"/>
              </a:tblGrid>
              <a:tr h="315850">
                <a:tc>
                  <a:txBody>
                    <a:bodyPr/>
                    <a:lstStyle/>
                    <a:p>
                      <a:pPr lvl="0" rtl="0">
                        <a:lnSpc>
                          <a:spcPct val="115000"/>
                        </a:lnSpc>
                        <a:spcBef>
                          <a:spcPts val="0"/>
                        </a:spcBef>
                        <a:buNone/>
                      </a:pPr>
                      <a:endParaRPr sz="1200"/>
                    </a:p>
                  </a:txBody>
                  <a:tcPr marL="91425" marR="91425" marT="91425" marB="91425">
                    <a:lnR w="9525" cap="flat" cmpd="sng">
                      <a:solidFill>
                        <a:srgbClr val="000000"/>
                      </a:solidFill>
                      <a:prstDash val="solid"/>
                      <a:round/>
                      <a:headEnd type="none" w="med" len="med"/>
                      <a:tailEnd type="none" w="med" len="med"/>
                    </a:lnR>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t>Rainy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13775">
                <a:tc>
                  <a:txBody>
                    <a:bodyPr/>
                    <a:lstStyle/>
                    <a:p>
                      <a:pPr lvl="0" rtl="0">
                        <a:lnSpc>
                          <a:spcPct val="115000"/>
                        </a:lnSpc>
                        <a:spcBef>
                          <a:spcPts val="0"/>
                        </a:spcBef>
                        <a:buNone/>
                      </a:pPr>
                      <a:r>
                        <a:rPr lang="en-US" sz="1200"/>
                        <a:t>Description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t>Visitor leaves a field empty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1287050">
                <a:tc>
                  <a:txBody>
                    <a:bodyPr/>
                    <a:lstStyle/>
                    <a:p>
                      <a:pPr lvl="0" rtl="0">
                        <a:lnSpc>
                          <a:spcPct val="115000"/>
                        </a:lnSpc>
                        <a:spcBef>
                          <a:spcPts val="0"/>
                        </a:spcBef>
                        <a:buNone/>
                      </a:pPr>
                      <a:r>
                        <a:rPr lang="en-US" sz="1200"/>
                        <a:t>Precondition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457200" lvl="0" indent="-304800" rtl="0">
                        <a:lnSpc>
                          <a:spcPct val="115000"/>
                        </a:lnSpc>
                        <a:spcBef>
                          <a:spcPts val="0"/>
                        </a:spcBef>
                        <a:buSzPct val="100000"/>
                        <a:buAutoNum type="arabicPeriod"/>
                      </a:pPr>
                      <a:r>
                        <a:rPr lang="en-US" sz="1200"/>
                        <a:t>The server is running on the localhost</a:t>
                      </a:r>
                    </a:p>
                    <a:p>
                      <a:pPr marL="457200" lvl="0" indent="-304800" rtl="0">
                        <a:lnSpc>
                          <a:spcPct val="115000"/>
                        </a:lnSpc>
                        <a:spcBef>
                          <a:spcPts val="0"/>
                        </a:spcBef>
                        <a:buSzPct val="100000"/>
                        <a:buAutoNum type="arabicPeriod"/>
                      </a:pPr>
                      <a:r>
                        <a:rPr lang="en-US" sz="1200"/>
                        <a:t>Visitor is in the homepage</a:t>
                      </a:r>
                    </a:p>
                    <a:p>
                      <a:pPr marL="457200" lvl="0" indent="-304800" rtl="0">
                        <a:lnSpc>
                          <a:spcPct val="115000"/>
                        </a:lnSpc>
                        <a:spcBef>
                          <a:spcPts val="0"/>
                        </a:spcBef>
                        <a:buSzPct val="100000"/>
                        <a:buAutoNum type="arabicPeriod"/>
                      </a:pPr>
                      <a:r>
                        <a:rPr lang="en-US" sz="1200"/>
                        <a:t>Visitor scrolls down to footer</a:t>
                      </a:r>
                    </a:p>
                    <a:p>
                      <a:pPr marL="457200" lvl="0" indent="-304800" rtl="0">
                        <a:lnSpc>
                          <a:spcPct val="115000"/>
                        </a:lnSpc>
                        <a:spcBef>
                          <a:spcPts val="0"/>
                        </a:spcBef>
                        <a:buSzPct val="100000"/>
                        <a:buAutoNum type="arabicPeriod"/>
                      </a:pPr>
                      <a:r>
                        <a:rPr lang="en-US" sz="1200"/>
                        <a:t>Visitor enters:</a:t>
                      </a:r>
                    </a:p>
                    <a:p>
                      <a:pPr lvl="0" rtl="0">
                        <a:lnSpc>
                          <a:spcPct val="115000"/>
                        </a:lnSpc>
                        <a:spcBef>
                          <a:spcPts val="0"/>
                        </a:spcBef>
                        <a:buNone/>
                      </a:pPr>
                      <a:r>
                        <a:rPr lang="en-US" sz="1200"/>
                        <a:t>       a. name</a:t>
                      </a:r>
                    </a:p>
                    <a:p>
                      <a:pPr lvl="0" rtl="0">
                        <a:lnSpc>
                          <a:spcPct val="115000"/>
                        </a:lnSpc>
                        <a:spcBef>
                          <a:spcPts val="0"/>
                        </a:spcBef>
                        <a:buNone/>
                      </a:pPr>
                      <a:r>
                        <a:rPr lang="en-US" sz="1200"/>
                        <a:t>5.   Visitor clicks on subscribe button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39300">
                <a:tc>
                  <a:txBody>
                    <a:bodyPr/>
                    <a:lstStyle/>
                    <a:p>
                      <a:pPr lvl="0" rtl="0">
                        <a:lnSpc>
                          <a:spcPct val="115000"/>
                        </a:lnSpc>
                        <a:spcBef>
                          <a:spcPts val="0"/>
                        </a:spcBef>
                        <a:buNone/>
                      </a:pPr>
                      <a:r>
                        <a:rPr lang="en-US" sz="1200">
                          <a:solidFill>
                            <a:schemeClr val="dk1"/>
                          </a:solidFill>
                        </a:rPr>
                        <a:t>Expected Result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solidFill>
                            <a:schemeClr val="dk1"/>
                          </a:solidFill>
                        </a:rPr>
                        <a:t>Subscription form is not sent correctly since email was not enter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64825">
                <a:tc>
                  <a:txBody>
                    <a:bodyPr/>
                    <a:lstStyle/>
                    <a:p>
                      <a:pPr lvl="0" rtl="0">
                        <a:lnSpc>
                          <a:spcPct val="115000"/>
                        </a:lnSpc>
                        <a:spcBef>
                          <a:spcPts val="0"/>
                        </a:spcBef>
                        <a:buNone/>
                      </a:pPr>
                      <a:r>
                        <a:rPr lang="en-US" sz="1200"/>
                        <a:t>Actual Result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t>Subscription form was not able to subscribe successfully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64800">
                <a:tc>
                  <a:txBody>
                    <a:bodyPr/>
                    <a:lstStyle/>
                    <a:p>
                      <a:pPr lvl="0" rtl="0">
                        <a:lnSpc>
                          <a:spcPct val="115000"/>
                        </a:lnSpc>
                        <a:spcBef>
                          <a:spcPts val="0"/>
                        </a:spcBef>
                        <a:buNone/>
                      </a:pPr>
                      <a:r>
                        <a:rPr lang="en-US" sz="1200"/>
                        <a:t>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US" sz="1200">
                          <a:solidFill>
                            <a:srgbClr val="00FF00"/>
                          </a:solidFill>
                        </a:rPr>
                        <a:t>PASSED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pic>
        <p:nvPicPr>
          <p:cNvPr id="123" name="Shape 123" descr="use_case_diagram_#208.jpg"/>
          <p:cNvPicPr preferRelativeResize="0"/>
          <p:nvPr/>
        </p:nvPicPr>
        <p:blipFill>
          <a:blip r:embed="rId19">
            <a:alphaModFix/>
          </a:blip>
          <a:stretch>
            <a:fillRect/>
          </a:stretch>
        </p:blipFill>
        <p:spPr>
          <a:xfrm>
            <a:off x="12655049" y="28359737"/>
            <a:ext cx="5861849" cy="4486225"/>
          </a:xfrm>
          <a:prstGeom prst="rect">
            <a:avLst/>
          </a:prstGeom>
          <a:noFill/>
          <a:ln>
            <a:noFill/>
          </a:ln>
        </p:spPr>
      </p:pic>
      <p:pic>
        <p:nvPicPr>
          <p:cNvPr id="124" name="Shape 124"/>
          <p:cNvPicPr preferRelativeResize="0"/>
          <p:nvPr/>
        </p:nvPicPr>
        <p:blipFill>
          <a:blip r:embed="rId20">
            <a:alphaModFix/>
          </a:blip>
          <a:stretch>
            <a:fillRect/>
          </a:stretch>
        </p:blipFill>
        <p:spPr>
          <a:xfrm>
            <a:off x="12689584" y="33891145"/>
            <a:ext cx="8649673" cy="6439903"/>
          </a:xfrm>
          <a:prstGeom prst="rect">
            <a:avLst/>
          </a:prstGeom>
          <a:noFill/>
          <a:ln>
            <a:noFill/>
          </a:ln>
        </p:spPr>
      </p:pic>
      <p:pic>
        <p:nvPicPr>
          <p:cNvPr id="125" name="Shape 125" descr="Screen Shot 2017-04-14 at 6.33.42 PM.png"/>
          <p:cNvPicPr preferRelativeResize="0"/>
          <p:nvPr/>
        </p:nvPicPr>
        <p:blipFill>
          <a:blip r:embed="rId21">
            <a:alphaModFix/>
          </a:blip>
          <a:stretch>
            <a:fillRect/>
          </a:stretch>
        </p:blipFill>
        <p:spPr>
          <a:xfrm>
            <a:off x="12183399" y="12097475"/>
            <a:ext cx="11120701" cy="4286250"/>
          </a:xfrm>
          <a:prstGeom prst="rect">
            <a:avLst/>
          </a:prstGeom>
          <a:noFill/>
          <a:ln>
            <a:noFill/>
          </a:ln>
        </p:spPr>
      </p:pic>
      <p:pic>
        <p:nvPicPr>
          <p:cNvPr id="126" name="Shape 126" descr="#215Use-case-diagram.jpg"/>
          <p:cNvPicPr preferRelativeResize="0"/>
          <p:nvPr/>
        </p:nvPicPr>
        <p:blipFill>
          <a:blip r:embed="rId22">
            <a:alphaModFix/>
          </a:blip>
          <a:stretch>
            <a:fillRect/>
          </a:stretch>
        </p:blipFill>
        <p:spPr>
          <a:xfrm>
            <a:off x="18846800" y="28371525"/>
            <a:ext cx="5740399" cy="4486225"/>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488</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Nathally Perez</cp:lastModifiedBy>
  <cp:revision>1</cp:revision>
  <dcterms:modified xsi:type="dcterms:W3CDTF">2017-04-17T14:17:13Z</dcterms:modified>
</cp:coreProperties>
</file>